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7" r:id="rId2"/>
    <p:sldId id="270" r:id="rId3"/>
    <p:sldId id="277" r:id="rId4"/>
    <p:sldId id="278" r:id="rId5"/>
    <p:sldId id="283" r:id="rId6"/>
    <p:sldId id="284" r:id="rId7"/>
    <p:sldId id="285" r:id="rId8"/>
    <p:sldId id="276" r:id="rId9"/>
    <p:sldId id="286" r:id="rId10"/>
    <p:sldId id="275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4" autoAdjust="0"/>
    <p:restoredTop sz="82974" autoAdjust="0"/>
  </p:normalViewPr>
  <p:slideViewPr>
    <p:cSldViewPr>
      <p:cViewPr varScale="1">
        <p:scale>
          <a:sx n="74" d="100"/>
          <a:sy n="74" d="100"/>
        </p:scale>
        <p:origin x="84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2" d="100"/>
          <a:sy n="112" d="100"/>
        </p:scale>
        <p:origin x="2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62375" y="0"/>
            <a:ext cx="1619250" cy="1214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0" y="1295400"/>
            <a:ext cx="9141884" cy="5105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2F549-4277-491E-B045-5BF51186A4DF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1098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2F549-4277-491E-B045-5BF51186A4DF}" type="slidenum">
              <a:rPr lang="es-GT" smtClean="0"/>
              <a:t>2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0427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G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2F549-4277-491E-B045-5BF51186A4DF}" type="slidenum">
              <a:rPr lang="es-GT" smtClean="0"/>
              <a:t>3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24504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s-G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2F549-4277-491E-B045-5BF51186A4DF}" type="slidenum">
              <a:rPr lang="es-GT" smtClean="0"/>
              <a:t>4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72751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2F549-4277-491E-B045-5BF51186A4DF}" type="slidenum">
              <a:rPr lang="es-GT" smtClean="0"/>
              <a:t>5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36111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2F549-4277-491E-B045-5BF51186A4DF}" type="slidenum">
              <a:rPr lang="es-GT" smtClean="0"/>
              <a:t>6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36033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2F549-4277-491E-B045-5BF51186A4DF}" type="slidenum">
              <a:rPr lang="es-GT" smtClean="0"/>
              <a:t>7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76379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2F549-4277-491E-B045-5BF51186A4DF}" type="slidenum">
              <a:rPr lang="es-GT" smtClean="0"/>
              <a:t>8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85522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2F549-4277-491E-B045-5BF51186A4DF}" type="slidenum">
              <a:rPr lang="es-GT" smtClean="0"/>
              <a:t>9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50813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2F549-4277-491E-B045-5BF51186A4DF}" type="slidenum">
              <a:rPr lang="es-GT" smtClean="0"/>
              <a:t>10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1275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035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2971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Right Vs. Wrong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Good Vs. Better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Better Vs. Best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latin typeface="Rockwell" panose="02060603020205020403" pitchFamily="18" charset="0"/>
              </a:rPr>
              <a:t>Permanent Vs. Transient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latin typeface="Rockwell" panose="02060603020205020403" pitchFamily="18" charset="0"/>
              </a:rPr>
              <a:t>Primary Vs. Secondary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Essential </a:t>
            </a:r>
            <a:r>
              <a:rPr lang="en-US" sz="2400" dirty="0" smtClean="0">
                <a:latin typeface="Rockwell" panose="02060603020205020403" pitchFamily="18" charset="0"/>
              </a:rPr>
              <a:t>Vs. Indifferent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Rockwell" panose="02060603020205020403" pitchFamily="18" charset="0"/>
              </a:rPr>
              <a:t>Discerning Between…</a:t>
            </a:r>
            <a:endParaRPr lang="es-GT" b="1" u="sng" dirty="0"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" y="3641558"/>
            <a:ext cx="6031792" cy="313932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Rockwell" panose="02060603020205020403" pitchFamily="18" charset="0"/>
              </a:rPr>
              <a:t>Rom 14:5-6</a:t>
            </a:r>
            <a:r>
              <a:rPr lang="en-US" dirty="0">
                <a:latin typeface="Rockwell" panose="02060603020205020403" pitchFamily="18" charset="0"/>
              </a:rPr>
              <a:t> – “One person regards one day above another, another regards every day alike. </a:t>
            </a:r>
            <a:r>
              <a:rPr lang="en-US" dirty="0" smtClean="0">
                <a:latin typeface="Rockwell" panose="02060603020205020403" pitchFamily="18" charset="0"/>
              </a:rPr>
              <a:t>Each person </a:t>
            </a:r>
            <a:r>
              <a:rPr lang="en-US" dirty="0">
                <a:latin typeface="Rockwell" panose="02060603020205020403" pitchFamily="18" charset="0"/>
              </a:rPr>
              <a:t>must be fully convinced in his own mind. He who observes the day, observes it for the Lord, and he who eats, does so for the Lord, </a:t>
            </a:r>
            <a:r>
              <a:rPr lang="en-US" dirty="0" smtClean="0">
                <a:latin typeface="Rockwell" panose="02060603020205020403" pitchFamily="18" charset="0"/>
              </a:rPr>
              <a:t>for he gives </a:t>
            </a:r>
            <a:r>
              <a:rPr lang="en-US" dirty="0">
                <a:latin typeface="Rockwell" panose="02060603020205020403" pitchFamily="18" charset="0"/>
              </a:rPr>
              <a:t>thanks to God; and he who eats not, for the Lord he does not eat, and gives thanks to God.”</a:t>
            </a:r>
            <a:r>
              <a:rPr lang="en-US" b="1" dirty="0" smtClean="0">
                <a:latin typeface="Rockwell" panose="02060603020205020403" pitchFamily="18" charset="0"/>
              </a:rPr>
              <a:t> </a:t>
            </a:r>
            <a:endParaRPr lang="en-US" b="1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Rockwell" panose="02060603020205020403" pitchFamily="18" charset="0"/>
              </a:rPr>
              <a:t>Rom 14:13</a:t>
            </a:r>
            <a:r>
              <a:rPr lang="en-US" dirty="0" smtClean="0">
                <a:latin typeface="Rockwell" panose="02060603020205020403" pitchFamily="18" charset="0"/>
              </a:rPr>
              <a:t> – “</a:t>
            </a:r>
            <a:r>
              <a:rPr lang="en-US" dirty="0">
                <a:latin typeface="Rockwell" panose="02060603020205020403" pitchFamily="18" charset="0"/>
              </a:rPr>
              <a:t>Therefore let </a:t>
            </a:r>
            <a:r>
              <a:rPr lang="en-US" dirty="0" smtClean="0">
                <a:latin typeface="Rockwell" panose="02060603020205020403" pitchFamily="18" charset="0"/>
              </a:rPr>
              <a:t>us not judge one </a:t>
            </a:r>
            <a:r>
              <a:rPr lang="en-US" dirty="0">
                <a:latin typeface="Rockwell" panose="02060603020205020403" pitchFamily="18" charset="0"/>
              </a:rPr>
              <a:t>another anymore, but rather determine this—not to put an obstacle or a stumbling block in a brother’s way.</a:t>
            </a:r>
            <a:r>
              <a:rPr lang="en-US" dirty="0" smtClean="0">
                <a:latin typeface="Rockwell" panose="02060603020205020403" pitchFamily="18" charset="0"/>
              </a:rPr>
              <a:t>”</a:t>
            </a:r>
            <a:endParaRPr lang="en-US" dirty="0">
              <a:latin typeface="Rockwell" panose="02060603020205020403" pitchFamily="18" charset="0"/>
            </a:endParaRPr>
          </a:p>
        </p:txBody>
      </p:sp>
      <p:pic>
        <p:nvPicPr>
          <p:cNvPr id="7170" name="Picture 2" descr="Image result for jewish dietary law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62000"/>
            <a:ext cx="3014272" cy="604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074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hat is spiritual discernment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4800600" cy="500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051437"/>
            <a:ext cx="9144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latin typeface="Rockwell" panose="02060603020205020403" pitchFamily="18" charset="0"/>
              </a:rPr>
              <a:t>2 Tim 2:15</a:t>
            </a:r>
            <a:r>
              <a:rPr lang="en-US" sz="2100" dirty="0">
                <a:latin typeface="Rockwell" panose="02060603020205020403" pitchFamily="18" charset="0"/>
              </a:rPr>
              <a:t> – “Be diligent to present yourself approved to God as a workman who does not need to be ashamed, accurately handling the word of truth</a:t>
            </a:r>
            <a:r>
              <a:rPr lang="en-US" sz="2100" dirty="0" smtClean="0">
                <a:latin typeface="Rockwell" panose="02060603020205020403" pitchFamily="18" charset="0"/>
              </a:rPr>
              <a:t>.”</a:t>
            </a:r>
          </a:p>
          <a:p>
            <a:endParaRPr lang="en-US" sz="600" b="1" dirty="0">
              <a:latin typeface="Rockwell" panose="02060603020205020403" pitchFamily="18" charset="0"/>
            </a:endParaRPr>
          </a:p>
          <a:p>
            <a:r>
              <a:rPr lang="en-US" sz="2100" b="1" dirty="0" smtClean="0">
                <a:latin typeface="Rockwell" panose="02060603020205020403" pitchFamily="18" charset="0"/>
              </a:rPr>
              <a:t>John </a:t>
            </a:r>
            <a:r>
              <a:rPr lang="en-US" sz="2100" b="1" dirty="0">
                <a:latin typeface="Rockwell" panose="02060603020205020403" pitchFamily="18" charset="0"/>
              </a:rPr>
              <a:t>7:24</a:t>
            </a:r>
            <a:r>
              <a:rPr lang="en-US" sz="2100" dirty="0">
                <a:latin typeface="Rockwell" panose="02060603020205020403" pitchFamily="18" charset="0"/>
              </a:rPr>
              <a:t> – “Do not judge according to appearance, but judge with righteous judgment</a:t>
            </a:r>
            <a:r>
              <a:rPr lang="en-US" sz="2100" dirty="0" smtClean="0">
                <a:latin typeface="Rockwell" panose="02060603020205020403" pitchFamily="18" charset="0"/>
              </a:rPr>
              <a:t>.”</a:t>
            </a:r>
          </a:p>
        </p:txBody>
      </p:sp>
      <p:pic>
        <p:nvPicPr>
          <p:cNvPr id="1026" name="Picture 2" descr="Leadership Central: Key Leadership Qualities - Discernmen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"/>
          <a:stretch/>
        </p:blipFill>
        <p:spPr bwMode="auto">
          <a:xfrm>
            <a:off x="-4012" y="0"/>
            <a:ext cx="4347411" cy="500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182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76200"/>
            <a:ext cx="886968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6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“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Anakrino</a:t>
            </a:r>
            <a:r>
              <a:rPr lang="en-US" sz="26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”:</a:t>
            </a:r>
            <a:r>
              <a:rPr lang="en-US" sz="2600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“</a:t>
            </a:r>
            <a:r>
              <a:rPr lang="en-US" sz="26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judge upward toward a conclusion”</a:t>
            </a:r>
            <a:endParaRPr lang="en-US" sz="26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" y="3882316"/>
            <a:ext cx="886968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6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“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Diakrino</a:t>
            </a:r>
            <a:r>
              <a:rPr lang="en-US" sz="26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”:</a:t>
            </a:r>
            <a:r>
              <a:rPr lang="en-US" sz="2600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“judge back-and-forth, separate, examine”</a:t>
            </a:r>
            <a:endParaRPr lang="en-US" sz="26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" y="762000"/>
            <a:ext cx="8869680" cy="283154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endParaRPr lang="en-US" sz="1000" b="1" dirty="0" smtClean="0">
              <a:latin typeface="Rockwell" panose="02060603020205020403" pitchFamily="18" charset="0"/>
            </a:endParaRPr>
          </a:p>
          <a:p>
            <a:r>
              <a:rPr lang="en-US" sz="2100" b="1" dirty="0">
                <a:latin typeface="Rockwell" panose="02060603020205020403" pitchFamily="18" charset="0"/>
              </a:rPr>
              <a:t>Acts 17:11</a:t>
            </a:r>
            <a:r>
              <a:rPr lang="en-US" sz="2100" dirty="0">
                <a:latin typeface="Rockwell" panose="02060603020205020403" pitchFamily="18" charset="0"/>
              </a:rPr>
              <a:t> – “Now these were more noble-minded than those in Thessalonica, for they received the word with great eagerness, </a:t>
            </a:r>
            <a:r>
              <a:rPr lang="en-US" sz="2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examining</a:t>
            </a:r>
            <a:r>
              <a:rPr lang="en-US" sz="2100" dirty="0">
                <a:latin typeface="Rockwell" panose="02060603020205020403" pitchFamily="18" charset="0"/>
              </a:rPr>
              <a:t> the Scriptures daily to see whether these things were so.”</a:t>
            </a:r>
            <a:endParaRPr lang="en-US" sz="2100" dirty="0"/>
          </a:p>
          <a:p>
            <a:pPr lvl="0"/>
            <a:endParaRPr lang="en-US" sz="2100" b="1" dirty="0" smtClean="0">
              <a:latin typeface="Rockwell" panose="02060603020205020403" pitchFamily="18" charset="0"/>
            </a:endParaRPr>
          </a:p>
          <a:p>
            <a:pPr lvl="0"/>
            <a:r>
              <a:rPr lang="en-US" sz="2100" b="1" dirty="0" smtClean="0">
                <a:latin typeface="Rockwell" panose="02060603020205020403" pitchFamily="18" charset="0"/>
              </a:rPr>
              <a:t>1 </a:t>
            </a:r>
            <a:r>
              <a:rPr lang="en-US" sz="2100" b="1" dirty="0">
                <a:latin typeface="Rockwell" panose="02060603020205020403" pitchFamily="18" charset="0"/>
              </a:rPr>
              <a:t>Cor 2:14-15</a:t>
            </a:r>
            <a:r>
              <a:rPr lang="en-US" sz="2100" dirty="0">
                <a:latin typeface="Rockwell" panose="02060603020205020403" pitchFamily="18" charset="0"/>
              </a:rPr>
              <a:t> – “But a natural man does not accept the things of the Spirit of God, for they are foolishness to him; and he cannot understand them, because they are spiritually </a:t>
            </a:r>
            <a:r>
              <a:rPr lang="en-US" sz="2100" u="sng" dirty="0" smtClean="0">
                <a:latin typeface="Rockwell" panose="02060603020205020403" pitchFamily="18" charset="0"/>
              </a:rPr>
              <a:t>appraised</a:t>
            </a:r>
            <a:r>
              <a:rPr lang="en-US" sz="2100" dirty="0" smtClean="0">
                <a:latin typeface="Rockwell" panose="02060603020205020403" pitchFamily="18" charset="0"/>
              </a:rPr>
              <a:t>. </a:t>
            </a:r>
            <a:r>
              <a:rPr lang="en-US" sz="2100" dirty="0">
                <a:latin typeface="Rockwell" panose="02060603020205020403" pitchFamily="18" charset="0"/>
              </a:rPr>
              <a:t>But he who is spiritual </a:t>
            </a:r>
            <a:r>
              <a:rPr lang="en-US" sz="2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appraises</a:t>
            </a:r>
            <a:r>
              <a:rPr lang="en-US" sz="2100" dirty="0" smtClean="0">
                <a:latin typeface="Rockwell" panose="02060603020205020403" pitchFamily="18" charset="0"/>
              </a:rPr>
              <a:t> all </a:t>
            </a:r>
            <a:r>
              <a:rPr lang="en-US" sz="2100" dirty="0">
                <a:latin typeface="Rockwell" panose="02060603020205020403" pitchFamily="18" charset="0"/>
              </a:rPr>
              <a:t>things, yet he himself is appraised by no one</a:t>
            </a:r>
            <a:r>
              <a:rPr lang="en-US" sz="2100" dirty="0" smtClean="0">
                <a:latin typeface="Rockwell" panose="02060603020205020403" pitchFamily="18" charset="0"/>
              </a:rPr>
              <a:t>.”</a:t>
            </a:r>
            <a:endParaRPr lang="en-US" sz="2100" dirty="0" smtClean="0">
              <a:latin typeface="Rockwell" panose="020606030202050204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" y="4642188"/>
            <a:ext cx="8869680" cy="215443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endParaRPr lang="en-US" sz="1000" b="1" dirty="0" smtClean="0">
              <a:latin typeface="Rockwell" panose="02060603020205020403" pitchFamily="18" charset="0"/>
            </a:endParaRPr>
          </a:p>
          <a:p>
            <a:pPr lvl="0"/>
            <a:r>
              <a:rPr lang="en-US" sz="2100" b="1" dirty="0" smtClean="0">
                <a:latin typeface="Rockwell" panose="02060603020205020403" pitchFamily="18" charset="0"/>
              </a:rPr>
              <a:t>1 </a:t>
            </a:r>
            <a:r>
              <a:rPr lang="en-US" sz="2100" b="1" dirty="0">
                <a:latin typeface="Rockwell" panose="02060603020205020403" pitchFamily="18" charset="0"/>
              </a:rPr>
              <a:t>Cor 11:29</a:t>
            </a:r>
            <a:r>
              <a:rPr lang="en-US" sz="2100" dirty="0">
                <a:latin typeface="Rockwell" panose="02060603020205020403" pitchFamily="18" charset="0"/>
              </a:rPr>
              <a:t> – “For he who eats and drinks, eats and drinks judgment to himself if he does not </a:t>
            </a:r>
            <a:r>
              <a:rPr lang="en-US" sz="2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judge</a:t>
            </a:r>
            <a:r>
              <a:rPr lang="en-US" sz="2100" dirty="0">
                <a:latin typeface="Rockwell" panose="02060603020205020403" pitchFamily="18" charset="0"/>
              </a:rPr>
              <a:t> </a:t>
            </a:r>
            <a:r>
              <a:rPr lang="en-US" sz="2100" dirty="0" smtClean="0">
                <a:latin typeface="Rockwell" panose="02060603020205020403" pitchFamily="18" charset="0"/>
              </a:rPr>
              <a:t>the </a:t>
            </a:r>
            <a:r>
              <a:rPr lang="en-US" sz="2100" dirty="0">
                <a:latin typeface="Rockwell" panose="02060603020205020403" pitchFamily="18" charset="0"/>
              </a:rPr>
              <a:t>body rightly.”</a:t>
            </a:r>
          </a:p>
          <a:p>
            <a:pPr lvl="0"/>
            <a:endParaRPr lang="es-GT" sz="3000" dirty="0">
              <a:latin typeface="Rockwell" panose="02060603020205020403" pitchFamily="18" charset="0"/>
            </a:endParaRPr>
          </a:p>
          <a:p>
            <a:r>
              <a:rPr lang="en-US" sz="2100" b="1" dirty="0">
                <a:latin typeface="Rockwell" panose="02060603020205020403" pitchFamily="18" charset="0"/>
              </a:rPr>
              <a:t>Acts 15:9</a:t>
            </a:r>
            <a:r>
              <a:rPr lang="en-US" sz="2100" dirty="0">
                <a:latin typeface="Rockwell" panose="02060603020205020403" pitchFamily="18" charset="0"/>
              </a:rPr>
              <a:t> – “and He made no </a:t>
            </a:r>
            <a:r>
              <a:rPr lang="en-US" sz="2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distinction</a:t>
            </a:r>
            <a:r>
              <a:rPr lang="en-US" sz="2100" dirty="0" smtClean="0">
                <a:latin typeface="Rockwell" panose="02060603020205020403" pitchFamily="18" charset="0"/>
              </a:rPr>
              <a:t> </a:t>
            </a:r>
            <a:r>
              <a:rPr lang="en-US" sz="2100" dirty="0">
                <a:latin typeface="Rockwell" panose="02060603020205020403" pitchFamily="18" charset="0"/>
              </a:rPr>
              <a:t>between us and them, cleansing their hearts by faith</a:t>
            </a:r>
            <a:r>
              <a:rPr lang="en-US" sz="2100" dirty="0" smtClean="0">
                <a:latin typeface="Rockwell" panose="02060603020205020403" pitchFamily="18" charset="0"/>
              </a:rPr>
              <a:t>.”</a:t>
            </a:r>
          </a:p>
          <a:p>
            <a:endParaRPr lang="es-GT" sz="1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57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2266820"/>
            <a:ext cx="4558965" cy="110799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200" b="1" dirty="0">
                <a:latin typeface="Rockwell" panose="02060603020205020403" pitchFamily="18" charset="0"/>
              </a:rPr>
              <a:t>Psa 119:99</a:t>
            </a:r>
            <a:r>
              <a:rPr lang="en-US" sz="2200" dirty="0">
                <a:latin typeface="Rockwell" panose="02060603020205020403" pitchFamily="18" charset="0"/>
              </a:rPr>
              <a:t> – “I </a:t>
            </a:r>
            <a:r>
              <a:rPr lang="en-US" sz="2200" dirty="0" smtClean="0">
                <a:latin typeface="Rockwell" panose="02060603020205020403" pitchFamily="18" charset="0"/>
              </a:rPr>
              <a:t>have more insight than </a:t>
            </a:r>
            <a:r>
              <a:rPr lang="en-US" sz="2200" dirty="0">
                <a:latin typeface="Rockwell" panose="02060603020205020403" pitchFamily="18" charset="0"/>
              </a:rPr>
              <a:t>all my teachers, for </a:t>
            </a:r>
            <a:r>
              <a:rPr lang="en-US" sz="2200" u="sng" dirty="0">
                <a:latin typeface="Rockwell" panose="02060603020205020403" pitchFamily="18" charset="0"/>
              </a:rPr>
              <a:t>Your testimonies are my meditation</a:t>
            </a:r>
            <a:r>
              <a:rPr lang="en-US" sz="2200" dirty="0" smtClean="0">
                <a:latin typeface="Rockwell" panose="02060603020205020403" pitchFamily="18" charset="0"/>
              </a:rPr>
              <a:t>.”</a:t>
            </a:r>
            <a:endParaRPr lang="en-US" sz="2200" dirty="0">
              <a:latin typeface="Rockwell" panose="020606030202050204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9023" y="3981359"/>
            <a:ext cx="4553952" cy="110799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latin typeface="Rockwell" panose="02060603020205020403" pitchFamily="18" charset="0"/>
              </a:rPr>
              <a:t>Prov 2:3</a:t>
            </a:r>
            <a:r>
              <a:rPr lang="en-US" sz="2200" dirty="0">
                <a:latin typeface="Rockwell" panose="02060603020205020403" pitchFamily="18" charset="0"/>
              </a:rPr>
              <a:t> – “For if you cry for discernment, </a:t>
            </a:r>
            <a:r>
              <a:rPr lang="en-US" sz="2200" u="sng" dirty="0">
                <a:latin typeface="Rockwell" panose="02060603020205020403" pitchFamily="18" charset="0"/>
              </a:rPr>
              <a:t>lift your voice for understanding</a:t>
            </a:r>
            <a:r>
              <a:rPr lang="en-US" sz="2200" dirty="0" smtClean="0">
                <a:latin typeface="Rockwell" panose="02060603020205020403" pitchFamily="18" charset="0"/>
              </a:rPr>
              <a:t>”</a:t>
            </a:r>
            <a:endParaRPr lang="en-US" sz="2200" dirty="0">
              <a:latin typeface="Rockwell" panose="020606030202050204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703212"/>
            <a:ext cx="4544930" cy="11172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220" b="1" dirty="0">
                <a:latin typeface="Rockwell" panose="02060603020205020403" pitchFamily="18" charset="0"/>
              </a:rPr>
              <a:t>Psa 119:66</a:t>
            </a:r>
            <a:r>
              <a:rPr lang="en-US" sz="2220" dirty="0">
                <a:latin typeface="Rockwell" panose="02060603020205020403" pitchFamily="18" charset="0"/>
              </a:rPr>
              <a:t> – “Teach me good discernment and knowledge, for </a:t>
            </a:r>
            <a:r>
              <a:rPr lang="en-US" sz="2220" u="sng" dirty="0">
                <a:latin typeface="Rockwell" panose="02060603020205020403" pitchFamily="18" charset="0"/>
              </a:rPr>
              <a:t>I believe in Your commandments</a:t>
            </a:r>
            <a:r>
              <a:rPr lang="en-US" sz="2220" dirty="0">
                <a:latin typeface="Rockwell" panose="02060603020205020403" pitchFamily="18" charset="0"/>
              </a:rPr>
              <a:t>.”</a:t>
            </a:r>
            <a:endParaRPr lang="es-GT" sz="2220" dirty="0">
              <a:latin typeface="Rockwell" panose="020606030202050204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4572000" cy="163121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Builds</a:t>
            </a:r>
          </a:p>
          <a:p>
            <a:pPr algn="ctr"/>
            <a:r>
              <a:rPr lang="en-US" sz="50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Discernment</a:t>
            </a:r>
            <a:endParaRPr lang="es-GT" sz="50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0"/>
            <a:ext cx="4572000" cy="163121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Kills</a:t>
            </a:r>
          </a:p>
          <a:p>
            <a:pPr algn="ctr"/>
            <a:r>
              <a:rPr lang="en-US" sz="50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Discernment</a:t>
            </a:r>
            <a:endParaRPr lang="es-GT" sz="50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631216"/>
            <a:ext cx="9144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0" y="16042"/>
            <a:ext cx="0" cy="684195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0" y="1659380"/>
            <a:ext cx="4545932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400" dirty="0" smtClean="0">
                <a:latin typeface="Rockwell" panose="02060603020205020403" pitchFamily="18" charset="0"/>
              </a:rPr>
              <a:t>Knowledge</a:t>
            </a:r>
            <a:endParaRPr lang="es-GT" sz="3400" dirty="0"/>
          </a:p>
        </p:txBody>
      </p:sp>
      <p:sp>
        <p:nvSpPr>
          <p:cNvPr id="19" name="Rectangle 18"/>
          <p:cNvSpPr/>
          <p:nvPr/>
        </p:nvSpPr>
        <p:spPr>
          <a:xfrm>
            <a:off x="4606093" y="1659379"/>
            <a:ext cx="4537907" cy="615553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Emotion</a:t>
            </a:r>
            <a:endParaRPr lang="es-GT" sz="3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03082" y="2266820"/>
            <a:ext cx="4553451" cy="1107996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2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Prov </a:t>
            </a:r>
            <a:r>
              <a:rPr lang="en-US" sz="2200" b="1" dirty="0">
                <a:solidFill>
                  <a:schemeClr val="bg1"/>
                </a:solidFill>
                <a:latin typeface="Rockwell" panose="02060603020205020403" pitchFamily="18" charset="0"/>
              </a:rPr>
              <a:t>28:26</a:t>
            </a:r>
            <a:r>
              <a:rPr lang="en-US" sz="2200" dirty="0">
                <a:solidFill>
                  <a:schemeClr val="bg1"/>
                </a:solidFill>
                <a:latin typeface="Rockwell" panose="02060603020205020403" pitchFamily="18" charset="0"/>
              </a:rPr>
              <a:t> – “He who trusts in his own heart is a fool, but he who walks wisely will be delivered.</a:t>
            </a:r>
            <a:r>
              <a:rPr lang="es-GT" sz="2200" dirty="0">
                <a:solidFill>
                  <a:schemeClr val="bg1"/>
                </a:solidFill>
                <a:latin typeface="Rockwell" panose="02060603020205020403" pitchFamily="18" charset="0"/>
              </a:rPr>
              <a:t>”</a:t>
            </a:r>
            <a:endParaRPr lang="en-US" sz="2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5013" y="3367502"/>
            <a:ext cx="4545932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400" dirty="0" smtClean="0">
                <a:latin typeface="Rockwell" panose="02060603020205020403" pitchFamily="18" charset="0"/>
              </a:rPr>
              <a:t>Understanding</a:t>
            </a:r>
            <a:endParaRPr lang="es-GT" sz="3400" dirty="0"/>
          </a:p>
        </p:txBody>
      </p:sp>
      <p:sp>
        <p:nvSpPr>
          <p:cNvPr id="22" name="Rectangle 21"/>
          <p:cNvSpPr/>
          <p:nvPr/>
        </p:nvSpPr>
        <p:spPr>
          <a:xfrm>
            <a:off x="0" y="5087659"/>
            <a:ext cx="4544930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400" dirty="0" smtClean="0">
                <a:latin typeface="Rockwell" panose="02060603020205020403" pitchFamily="18" charset="0"/>
              </a:rPr>
              <a:t>Trust</a:t>
            </a:r>
            <a:endParaRPr lang="es-GT" sz="3400" dirty="0"/>
          </a:p>
        </p:txBody>
      </p:sp>
      <p:sp>
        <p:nvSpPr>
          <p:cNvPr id="23" name="Rectangle 22"/>
          <p:cNvSpPr/>
          <p:nvPr/>
        </p:nvSpPr>
        <p:spPr>
          <a:xfrm>
            <a:off x="4606592" y="3374816"/>
            <a:ext cx="4535907" cy="615553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Fear of Failure</a:t>
            </a:r>
            <a:endParaRPr lang="es-GT" sz="3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06592" y="3978337"/>
            <a:ext cx="4553952" cy="120032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latin typeface="Rockwell" panose="02060603020205020403" pitchFamily="18" charset="0"/>
              </a:rPr>
              <a:t>Heb</a:t>
            </a:r>
            <a:r>
              <a:rPr lang="en-US" b="1" dirty="0">
                <a:solidFill>
                  <a:schemeClr val="bg1"/>
                </a:solidFill>
                <a:latin typeface="Rockwell" panose="02060603020205020403" pitchFamily="18" charset="0"/>
              </a:rPr>
              <a:t> 5:14</a:t>
            </a:r>
            <a:r>
              <a:rPr lang="en-US" dirty="0">
                <a:solidFill>
                  <a:schemeClr val="bg1"/>
                </a:solidFill>
                <a:latin typeface="Rockwell" panose="02060603020205020403" pitchFamily="18" charset="0"/>
              </a:rPr>
              <a:t> – “But solid food </a:t>
            </a:r>
            <a:r>
              <a:rPr lang="en-US" dirty="0" smtClean="0">
                <a:solidFill>
                  <a:schemeClr val="bg1"/>
                </a:solidFill>
                <a:latin typeface="Rockwell" panose="02060603020205020403" pitchFamily="18" charset="0"/>
              </a:rPr>
              <a:t>is for the </a:t>
            </a:r>
            <a:r>
              <a:rPr lang="en-US" dirty="0">
                <a:solidFill>
                  <a:schemeClr val="bg1"/>
                </a:solidFill>
                <a:latin typeface="Rockwell" panose="02060603020205020403" pitchFamily="18" charset="0"/>
              </a:rPr>
              <a:t>mature, who because of practice have their senses trained to discern good and evil.”</a:t>
            </a:r>
            <a:endParaRPr lang="en-US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04085" y="5111764"/>
            <a:ext cx="4539915" cy="615553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Bad Company</a:t>
            </a:r>
            <a:endParaRPr lang="es-GT" sz="34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06592" y="5691177"/>
            <a:ext cx="4553952" cy="1138773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700" b="1" dirty="0">
                <a:solidFill>
                  <a:schemeClr val="bg1"/>
                </a:solidFill>
                <a:latin typeface="Rockwell" panose="02060603020205020403" pitchFamily="18" charset="0"/>
              </a:rPr>
              <a:t>1 Cor 15:33</a:t>
            </a:r>
            <a:r>
              <a:rPr lang="en-US" sz="1700" dirty="0">
                <a:solidFill>
                  <a:schemeClr val="bg1"/>
                </a:solidFill>
                <a:latin typeface="Rockwell" panose="02060603020205020403" pitchFamily="18" charset="0"/>
              </a:rPr>
              <a:t> – “Do not be deceived: ‘Bad company corrupts good morals.’”</a:t>
            </a:r>
            <a:endParaRPr lang="en-US" sz="1700" b="1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 lvl="0">
              <a:defRPr/>
            </a:pPr>
            <a:r>
              <a:rPr lang="en-US" sz="17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Prov </a:t>
            </a:r>
            <a:r>
              <a:rPr lang="en-US" sz="1700" b="1" dirty="0">
                <a:solidFill>
                  <a:schemeClr val="bg1"/>
                </a:solidFill>
                <a:latin typeface="Rockwell" panose="02060603020205020403" pitchFamily="18" charset="0"/>
              </a:rPr>
              <a:t>14:7</a:t>
            </a:r>
            <a:r>
              <a:rPr lang="en-US" sz="1700" dirty="0">
                <a:solidFill>
                  <a:schemeClr val="bg1"/>
                </a:solidFill>
                <a:latin typeface="Rockwell" panose="02060603020205020403" pitchFamily="18" charset="0"/>
              </a:rPr>
              <a:t> – “Leave the presence of a fool, or you will not discern words of knowledge.”</a:t>
            </a:r>
            <a:endParaRPr lang="es-GT" sz="17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360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Right Vs. Wrong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Rockwell" panose="02060603020205020403" pitchFamily="18" charset="0"/>
              </a:rPr>
              <a:t>Discerning Between…</a:t>
            </a:r>
            <a:endParaRPr lang="es-GT" b="1" u="sng" dirty="0">
              <a:latin typeface="Rockwell" panose="02060603020205020403" pitchFamily="18" charset="0"/>
            </a:endParaRPr>
          </a:p>
        </p:txBody>
      </p:sp>
      <p:pic>
        <p:nvPicPr>
          <p:cNvPr id="7" name="Picture 2" descr="Image result for biblical discernment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838200"/>
            <a:ext cx="3733800" cy="596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" y="1264920"/>
            <a:ext cx="5242560" cy="553997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b="1" dirty="0">
                <a:latin typeface="Rockwell" panose="02060603020205020403" pitchFamily="18" charset="0"/>
              </a:rPr>
              <a:t>1 Kings 3:9</a:t>
            </a:r>
            <a:r>
              <a:rPr lang="en-US" sz="1900" dirty="0">
                <a:latin typeface="Rockwell" panose="02060603020205020403" pitchFamily="18" charset="0"/>
              </a:rPr>
              <a:t> – “So give Your servant an understanding heart to judge Your people to </a:t>
            </a:r>
            <a:r>
              <a:rPr lang="en-US" sz="1900" u="sng" dirty="0">
                <a:latin typeface="Rockwell" panose="02060603020205020403" pitchFamily="18" charset="0"/>
              </a:rPr>
              <a:t>discern between good and evil</a:t>
            </a:r>
            <a:r>
              <a:rPr lang="en-US" sz="1900" dirty="0">
                <a:latin typeface="Rockwell" panose="02060603020205020403" pitchFamily="18" charset="0"/>
              </a:rPr>
              <a:t>. For who is able to judge this great people of Yours</a:t>
            </a:r>
            <a:r>
              <a:rPr lang="en-US" sz="1900" dirty="0" smtClean="0">
                <a:latin typeface="Rockwell" panose="02060603020205020403" pitchFamily="18" charset="0"/>
              </a:rPr>
              <a:t>?”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400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>
                <a:latin typeface="Rockwell" panose="02060603020205020403" pitchFamily="18" charset="0"/>
              </a:rPr>
              <a:t>2 Cor 11:14-15</a:t>
            </a:r>
            <a:r>
              <a:rPr lang="en-US" sz="1900" dirty="0">
                <a:latin typeface="Rockwell" panose="02060603020205020403" pitchFamily="18" charset="0"/>
              </a:rPr>
              <a:t> – “No wonder, </a:t>
            </a:r>
            <a:r>
              <a:rPr lang="en-US" sz="1900" dirty="0" smtClean="0">
                <a:latin typeface="Rockwell" panose="02060603020205020403" pitchFamily="18" charset="0"/>
              </a:rPr>
              <a:t>for even Satan disguises </a:t>
            </a:r>
            <a:r>
              <a:rPr lang="en-US" sz="1900" dirty="0">
                <a:latin typeface="Rockwell" panose="02060603020205020403" pitchFamily="18" charset="0"/>
              </a:rPr>
              <a:t>himself as an angel of light. Therefore it is not surprising if his servants also disguise themselves as servants of righteousness, whose end will be according to their deeds</a:t>
            </a:r>
            <a:r>
              <a:rPr lang="en-US" sz="1900" dirty="0" smtClean="0">
                <a:latin typeface="Rockwell" panose="02060603020205020403" pitchFamily="18" charset="0"/>
              </a:rPr>
              <a:t>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 smtClean="0">
                <a:latin typeface="Rockwell" panose="02060603020205020403" pitchFamily="18" charset="0"/>
              </a:rPr>
              <a:t>1 </a:t>
            </a:r>
            <a:r>
              <a:rPr lang="en-US" sz="1900" b="1" dirty="0">
                <a:latin typeface="Rockwell" panose="02060603020205020403" pitchFamily="18" charset="0"/>
              </a:rPr>
              <a:t>John 4:1</a:t>
            </a:r>
            <a:r>
              <a:rPr lang="en-US" sz="1900" dirty="0">
                <a:latin typeface="Rockwell" panose="02060603020205020403" pitchFamily="18" charset="0"/>
              </a:rPr>
              <a:t> – “Beloved, do not believe every spirit, but test the spirits to see whether they are from God, because many false prophets have gone out into the world</a:t>
            </a:r>
            <a:r>
              <a:rPr lang="en-US" sz="1900" dirty="0" smtClean="0">
                <a:latin typeface="Rockwell" panose="02060603020205020403" pitchFamily="18" charset="0"/>
              </a:rPr>
              <a:t>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 smtClean="0">
                <a:latin typeface="Rockwell" panose="02060603020205020403" pitchFamily="18" charset="0"/>
              </a:rPr>
              <a:t>1 </a:t>
            </a:r>
            <a:r>
              <a:rPr lang="en-US" sz="1900" b="1" dirty="0">
                <a:latin typeface="Rockwell" panose="02060603020205020403" pitchFamily="18" charset="0"/>
              </a:rPr>
              <a:t>Thes 5:21</a:t>
            </a:r>
            <a:r>
              <a:rPr lang="en-US" sz="1900" dirty="0">
                <a:latin typeface="Rockwell" panose="02060603020205020403" pitchFamily="18" charset="0"/>
              </a:rPr>
              <a:t> – “But </a:t>
            </a:r>
            <a:r>
              <a:rPr lang="en-US" sz="1900" dirty="0" smtClean="0">
                <a:latin typeface="Rockwell" panose="02060603020205020403" pitchFamily="18" charset="0"/>
              </a:rPr>
              <a:t>examine everything carefully; hold </a:t>
            </a:r>
            <a:r>
              <a:rPr lang="en-US" sz="1900" dirty="0">
                <a:latin typeface="Rockwell" panose="02060603020205020403" pitchFamily="18" charset="0"/>
              </a:rPr>
              <a:t>fast to that which is good</a:t>
            </a:r>
            <a:r>
              <a:rPr lang="en-US" sz="1900" dirty="0" smtClean="0">
                <a:latin typeface="Rockwell" panose="02060603020205020403" pitchFamily="18" charset="0"/>
              </a:rPr>
              <a:t>”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851651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990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Right Vs. Wrong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Good Vs. Better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Rockwell" panose="02060603020205020403" pitchFamily="18" charset="0"/>
              </a:rPr>
              <a:t>Discerning Between…</a:t>
            </a:r>
            <a:endParaRPr lang="es-GT" b="1" u="sng" dirty="0">
              <a:latin typeface="Rockwell" panose="020606030202050204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1676400"/>
            <a:ext cx="5334000" cy="507831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Rockwell" panose="02060603020205020403" pitchFamily="18" charset="0"/>
              </a:rPr>
              <a:t>1 Cor 7:25</a:t>
            </a:r>
            <a:r>
              <a:rPr lang="en-US" sz="2000" dirty="0" smtClean="0">
                <a:latin typeface="Rockwell" panose="02060603020205020403" pitchFamily="18" charset="0"/>
              </a:rPr>
              <a:t> – “</a:t>
            </a:r>
            <a:r>
              <a:rPr lang="en-US" sz="2000" dirty="0">
                <a:latin typeface="Rockwell" panose="02060603020205020403" pitchFamily="18" charset="0"/>
              </a:rPr>
              <a:t>Now concerning virgins I have no command of the Lord, but I give an opinion as one </a:t>
            </a:r>
            <a:r>
              <a:rPr lang="en-US" sz="2000" dirty="0" smtClean="0">
                <a:latin typeface="Rockwell" panose="02060603020205020403" pitchFamily="18" charset="0"/>
              </a:rPr>
              <a:t>who</a:t>
            </a:r>
            <a:r>
              <a:rPr lang="en-US" sz="2000" dirty="0">
                <a:latin typeface="Rockwell" panose="02060603020205020403" pitchFamily="18" charset="0"/>
              </a:rPr>
              <a:t> </a:t>
            </a:r>
            <a:r>
              <a:rPr lang="en-US" sz="2000" dirty="0" smtClean="0">
                <a:latin typeface="Rockwell" panose="02060603020205020403" pitchFamily="18" charset="0"/>
              </a:rPr>
              <a:t>by </a:t>
            </a:r>
            <a:r>
              <a:rPr lang="en-US" sz="2000" dirty="0">
                <a:latin typeface="Rockwell" panose="02060603020205020403" pitchFamily="18" charset="0"/>
              </a:rPr>
              <a:t>the mercy of the Lord is trustworthy</a:t>
            </a:r>
            <a:r>
              <a:rPr lang="en-US" sz="2000" dirty="0" smtClean="0">
                <a:latin typeface="Rockwell" panose="02060603020205020403" pitchFamily="18" charset="0"/>
              </a:rPr>
              <a:t>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b="1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Rockwell" panose="02060603020205020403" pitchFamily="18" charset="0"/>
              </a:rPr>
              <a:t>1 </a:t>
            </a:r>
            <a:r>
              <a:rPr lang="en-US" sz="2000" b="1" dirty="0">
                <a:latin typeface="Rockwell" panose="02060603020205020403" pitchFamily="18" charset="0"/>
              </a:rPr>
              <a:t>Cor 7:26</a:t>
            </a:r>
            <a:r>
              <a:rPr lang="en-US" sz="2000" dirty="0">
                <a:latin typeface="Rockwell" panose="02060603020205020403" pitchFamily="18" charset="0"/>
              </a:rPr>
              <a:t> – “I think then that this is good in view of the present distress, that it is good for a man to remain as he is</a:t>
            </a:r>
            <a:r>
              <a:rPr lang="en-US" sz="2000" dirty="0" smtClean="0">
                <a:latin typeface="Rockwell" panose="02060603020205020403" pitchFamily="18" charset="0"/>
              </a:rPr>
              <a:t>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Rockwell" panose="02060603020205020403" pitchFamily="18" charset="0"/>
              </a:rPr>
              <a:t>1 Cor 7:28</a:t>
            </a:r>
            <a:r>
              <a:rPr lang="en-US" sz="2000" dirty="0" smtClean="0">
                <a:latin typeface="Rockwell" panose="02060603020205020403" pitchFamily="18" charset="0"/>
              </a:rPr>
              <a:t> – “</a:t>
            </a:r>
            <a:r>
              <a:rPr lang="en-US" sz="2000" dirty="0">
                <a:latin typeface="Rockwell" panose="02060603020205020403" pitchFamily="18" charset="0"/>
              </a:rPr>
              <a:t>But if you marry, you have not sinned; and if a virgin marries, she has not sinned. Yet such will </a:t>
            </a:r>
            <a:r>
              <a:rPr lang="en-US" sz="2000" dirty="0" smtClean="0">
                <a:latin typeface="Rockwell" panose="02060603020205020403" pitchFamily="18" charset="0"/>
              </a:rPr>
              <a:t>have</a:t>
            </a:r>
            <a:r>
              <a:rPr lang="en-US" sz="2000" dirty="0">
                <a:latin typeface="Rockwell" panose="02060603020205020403" pitchFamily="18" charset="0"/>
              </a:rPr>
              <a:t> </a:t>
            </a:r>
            <a:r>
              <a:rPr lang="en-US" sz="2000" dirty="0" smtClean="0">
                <a:latin typeface="Rockwell" panose="02060603020205020403" pitchFamily="18" charset="0"/>
              </a:rPr>
              <a:t>trouble </a:t>
            </a:r>
            <a:r>
              <a:rPr lang="en-US" sz="2000" dirty="0">
                <a:latin typeface="Rockwell" panose="02060603020205020403" pitchFamily="18" charset="0"/>
              </a:rPr>
              <a:t>in this life, and </a:t>
            </a:r>
            <a:r>
              <a:rPr lang="en-US" sz="2000" u="sng" dirty="0">
                <a:latin typeface="Rockwell" panose="02060603020205020403" pitchFamily="18" charset="0"/>
              </a:rPr>
              <a:t>I am trying to spare you</a:t>
            </a:r>
            <a:r>
              <a:rPr lang="en-US" sz="2000" dirty="0" smtClean="0">
                <a:latin typeface="Rockwell" panose="02060603020205020403" pitchFamily="18" charset="0"/>
              </a:rPr>
              <a:t>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Rockwell" panose="02060603020205020403" pitchFamily="18" charset="0"/>
              </a:rPr>
              <a:t>1 Cor 7:38</a:t>
            </a:r>
            <a:r>
              <a:rPr lang="en-US" sz="2000" dirty="0" smtClean="0">
                <a:latin typeface="Rockwell" panose="02060603020205020403" pitchFamily="18" charset="0"/>
              </a:rPr>
              <a:t> – “</a:t>
            </a:r>
            <a:r>
              <a:rPr lang="en-US" sz="2000" dirty="0">
                <a:latin typeface="Rockwell" panose="02060603020205020403" pitchFamily="18" charset="0"/>
              </a:rPr>
              <a:t>So then both he who gives his own virgin daughter in marriage </a:t>
            </a:r>
            <a:r>
              <a:rPr lang="en-US" sz="2000" u="sng" dirty="0">
                <a:latin typeface="Rockwell" panose="02060603020205020403" pitchFamily="18" charset="0"/>
              </a:rPr>
              <a:t>does well</a:t>
            </a:r>
            <a:r>
              <a:rPr lang="en-US" sz="2000" dirty="0">
                <a:latin typeface="Rockwell" panose="02060603020205020403" pitchFamily="18" charset="0"/>
              </a:rPr>
              <a:t>, and he who does not give her in marriage </a:t>
            </a:r>
            <a:r>
              <a:rPr lang="en-US" sz="2000" u="sng" dirty="0">
                <a:latin typeface="Rockwell" panose="02060603020205020403" pitchFamily="18" charset="0"/>
              </a:rPr>
              <a:t>will do better</a:t>
            </a:r>
            <a:r>
              <a:rPr lang="en-US" sz="2000" dirty="0">
                <a:latin typeface="Rockwell" panose="02060603020205020403" pitchFamily="18" charset="0"/>
              </a:rPr>
              <a:t>.</a:t>
            </a:r>
            <a:r>
              <a:rPr lang="en-US" sz="2000" dirty="0" smtClean="0">
                <a:latin typeface="Rockwell" panose="02060603020205020403" pitchFamily="18" charset="0"/>
              </a:rPr>
              <a:t>”</a:t>
            </a:r>
            <a:endParaRPr lang="en-US" sz="2000" dirty="0">
              <a:latin typeface="Rockwell" panose="02060603020205020403" pitchFamily="18" charset="0"/>
            </a:endParaRPr>
          </a:p>
        </p:txBody>
      </p:sp>
      <p:pic>
        <p:nvPicPr>
          <p:cNvPr id="3074" name="Picture 2" descr="Image result for good vs better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38200"/>
            <a:ext cx="3657600" cy="591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580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1447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Right Vs. Wrong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Good Vs. Better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Better Vs. Best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Rockwell" panose="02060603020205020403" pitchFamily="18" charset="0"/>
              </a:rPr>
              <a:t>Discerning Between…</a:t>
            </a:r>
            <a:endParaRPr lang="es-GT" b="1" u="sng" dirty="0">
              <a:latin typeface="Rockwell" panose="020606030202050204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2171820"/>
            <a:ext cx="4343400" cy="461664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Rockwell" panose="02060603020205020403" pitchFamily="18" charset="0"/>
              </a:rPr>
              <a:t>1 Cor 7:8-9</a:t>
            </a:r>
            <a:r>
              <a:rPr lang="en-US" sz="2200" dirty="0" smtClean="0">
                <a:latin typeface="Rockwell" panose="02060603020205020403" pitchFamily="18" charset="0"/>
              </a:rPr>
              <a:t> – “</a:t>
            </a:r>
            <a:r>
              <a:rPr lang="en-US" sz="2200" dirty="0">
                <a:latin typeface="Rockwell" panose="02060603020205020403" pitchFamily="18" charset="0"/>
              </a:rPr>
              <a:t>But I say to the unmarried and to widows that it is good for them if </a:t>
            </a:r>
            <a:r>
              <a:rPr lang="en-US" sz="2200" dirty="0" smtClean="0">
                <a:latin typeface="Rockwell" panose="02060603020205020403" pitchFamily="18" charset="0"/>
              </a:rPr>
              <a:t>they remain even as </a:t>
            </a:r>
            <a:r>
              <a:rPr lang="en-US" sz="2200" dirty="0">
                <a:latin typeface="Rockwell" panose="02060603020205020403" pitchFamily="18" charset="0"/>
              </a:rPr>
              <a:t>I. But if they do not have self-control, let them marry; for it is better to marry than to burn with passion</a:t>
            </a:r>
            <a:r>
              <a:rPr lang="en-US" sz="2200" dirty="0" smtClean="0">
                <a:latin typeface="Rockwell" panose="02060603020205020403" pitchFamily="18" charset="0"/>
              </a:rPr>
              <a:t>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Rockwell" panose="02060603020205020403" pitchFamily="18" charset="0"/>
              </a:rPr>
              <a:t>Rom 8:18</a:t>
            </a:r>
            <a:r>
              <a:rPr lang="en-US" sz="2200" dirty="0" smtClean="0">
                <a:latin typeface="Rockwell" panose="02060603020205020403" pitchFamily="18" charset="0"/>
              </a:rPr>
              <a:t> – “</a:t>
            </a:r>
            <a:r>
              <a:rPr lang="en-US" sz="2200" dirty="0">
                <a:latin typeface="Rockwell" panose="02060603020205020403" pitchFamily="18" charset="0"/>
              </a:rPr>
              <a:t>For I consider that the sufferings of this present time are not worthy to be compared with the glory that is to be revealed to us.</a:t>
            </a:r>
            <a:r>
              <a:rPr lang="en-US" sz="2200" dirty="0" smtClean="0">
                <a:latin typeface="Rockwell" panose="02060603020205020403" pitchFamily="18" charset="0"/>
              </a:rPr>
              <a:t>”</a:t>
            </a:r>
            <a:endParaRPr lang="en-US" sz="2200" dirty="0">
              <a:latin typeface="Rockwell" panose="02060603020205020403" pitchFamily="18" charset="0"/>
            </a:endParaRPr>
          </a:p>
        </p:txBody>
      </p:sp>
      <p:pic>
        <p:nvPicPr>
          <p:cNvPr id="5122" name="Picture 2" descr="Image result for good vs better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62000"/>
            <a:ext cx="4572000" cy="602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296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28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Right Vs. Wrong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Good Vs. Better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Better Vs. </a:t>
            </a:r>
            <a:r>
              <a:rPr lang="en-US" sz="2400" dirty="0" smtClean="0">
                <a:latin typeface="Rockwell" panose="02060603020205020403" pitchFamily="18" charset="0"/>
              </a:rPr>
              <a:t>Best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latin typeface="Rockwell" panose="02060603020205020403" pitchFamily="18" charset="0"/>
              </a:rPr>
              <a:t>Permanent Vs. </a:t>
            </a:r>
            <a:r>
              <a:rPr lang="en-US" sz="2400" dirty="0" smtClean="0">
                <a:latin typeface="Rockwell" panose="02060603020205020403" pitchFamily="18" charset="0"/>
              </a:rPr>
              <a:t>Transient</a:t>
            </a:r>
            <a:endParaRPr lang="en-US" sz="2400" dirty="0">
              <a:latin typeface="Rockwell" panose="02060603020205020403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Rockwell" panose="02060603020205020403" pitchFamily="18" charset="0"/>
              </a:rPr>
              <a:t>Discerning Between…</a:t>
            </a:r>
            <a:endParaRPr lang="es-GT" b="1" u="sng" dirty="0"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1" y="2743200"/>
            <a:ext cx="4800600" cy="397031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Rockwell" panose="02060603020205020403" pitchFamily="18" charset="0"/>
              </a:rPr>
              <a:t>2 </a:t>
            </a:r>
            <a:r>
              <a:rPr lang="en-US" sz="2300" b="1" dirty="0">
                <a:latin typeface="Rockwell" panose="02060603020205020403" pitchFamily="18" charset="0"/>
              </a:rPr>
              <a:t>Cor 4:18</a:t>
            </a:r>
            <a:r>
              <a:rPr lang="en-US" sz="2300" dirty="0">
                <a:latin typeface="Rockwell" panose="02060603020205020403" pitchFamily="18" charset="0"/>
              </a:rPr>
              <a:t> – “while we look not at the things which are seen, but at the things which are not seen; for the things which are </a:t>
            </a:r>
            <a:r>
              <a:rPr lang="en-US" sz="2300" dirty="0" smtClean="0">
                <a:latin typeface="Rockwell" panose="02060603020205020403" pitchFamily="18" charset="0"/>
              </a:rPr>
              <a:t>seen are temporal</a:t>
            </a:r>
            <a:r>
              <a:rPr lang="en-US" sz="2300" dirty="0">
                <a:latin typeface="Rockwell" panose="02060603020205020403" pitchFamily="18" charset="0"/>
              </a:rPr>
              <a:t>, but the things which are not seen are eternal</a:t>
            </a:r>
            <a:r>
              <a:rPr lang="en-US" sz="2300" dirty="0" smtClean="0">
                <a:latin typeface="Rockwell" panose="02060603020205020403" pitchFamily="18" charset="0"/>
              </a:rPr>
              <a:t>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b="1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b="1" dirty="0">
                <a:latin typeface="Rockwell" panose="02060603020205020403" pitchFamily="18" charset="0"/>
              </a:rPr>
              <a:t>Psa 39:4</a:t>
            </a:r>
            <a:r>
              <a:rPr lang="en-US" sz="2300" dirty="0">
                <a:latin typeface="Rockwell" panose="02060603020205020403" pitchFamily="18" charset="0"/>
              </a:rPr>
              <a:t> – “</a:t>
            </a:r>
            <a:r>
              <a:rPr lang="en-US" sz="2300" cap="small" dirty="0">
                <a:latin typeface="Rockwell" panose="02060603020205020403" pitchFamily="18" charset="0"/>
              </a:rPr>
              <a:t>Lord</a:t>
            </a:r>
            <a:r>
              <a:rPr lang="en-US" sz="2300" dirty="0">
                <a:latin typeface="Rockwell" panose="02060603020205020403" pitchFamily="18" charset="0"/>
              </a:rPr>
              <a:t>, make me </a:t>
            </a:r>
            <a:r>
              <a:rPr lang="en-US" sz="2300" dirty="0" smtClean="0">
                <a:latin typeface="Rockwell" panose="02060603020205020403" pitchFamily="18" charset="0"/>
              </a:rPr>
              <a:t>to know my end </a:t>
            </a:r>
            <a:r>
              <a:rPr lang="en-US" sz="2300" dirty="0">
                <a:latin typeface="Rockwell" panose="02060603020205020403" pitchFamily="18" charset="0"/>
              </a:rPr>
              <a:t>and what is the extent of my days; let me know how transient I am.”</a:t>
            </a:r>
            <a:endParaRPr lang="en-US" sz="2300" b="1" dirty="0">
              <a:latin typeface="Rockwell" panose="02060603020205020403" pitchFamily="18" charset="0"/>
            </a:endParaRPr>
          </a:p>
        </p:txBody>
      </p:sp>
      <p:pic>
        <p:nvPicPr>
          <p:cNvPr id="2050" name="Picture 2" descr="Colossians 3:1-17 Focusing on Things Above | Plymothi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3" y="762001"/>
            <a:ext cx="4038598" cy="595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410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2514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Right Vs. Wrong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Good Vs. Better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Better Vs. </a:t>
            </a:r>
            <a:r>
              <a:rPr lang="en-US" sz="2400" dirty="0" smtClean="0">
                <a:latin typeface="Rockwell" panose="02060603020205020403" pitchFamily="18" charset="0"/>
              </a:rPr>
              <a:t>Best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latin typeface="Rockwell" panose="02060603020205020403" pitchFamily="18" charset="0"/>
              </a:rPr>
              <a:t>Permanent Vs. Transient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latin typeface="Rockwell" panose="02060603020205020403" pitchFamily="18" charset="0"/>
              </a:rPr>
              <a:t>Primary </a:t>
            </a:r>
            <a:r>
              <a:rPr lang="en-US" sz="2400" dirty="0" smtClean="0">
                <a:latin typeface="Rockwell" panose="02060603020205020403" pitchFamily="18" charset="0"/>
              </a:rPr>
              <a:t>Vs. Secondary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Rockwell" panose="02060603020205020403" pitchFamily="18" charset="0"/>
              </a:rPr>
              <a:t>Discerning Between…</a:t>
            </a:r>
            <a:endParaRPr lang="es-GT" b="1" u="sng" dirty="0">
              <a:latin typeface="Rockwell" panose="020606030202050204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3159442"/>
            <a:ext cx="5867400" cy="361637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 smtClean="0">
                <a:latin typeface="Rockwell" panose="02060603020205020403" pitchFamily="18" charset="0"/>
              </a:rPr>
              <a:t>1 </a:t>
            </a:r>
            <a:r>
              <a:rPr lang="en-US" sz="1900" b="1" dirty="0">
                <a:latin typeface="Rockwell" panose="02060603020205020403" pitchFamily="18" charset="0"/>
              </a:rPr>
              <a:t>Cor 15:3-4</a:t>
            </a:r>
            <a:r>
              <a:rPr lang="en-US" sz="1900" dirty="0">
                <a:latin typeface="Rockwell" panose="02060603020205020403" pitchFamily="18" charset="0"/>
              </a:rPr>
              <a:t> – “For I delivered to you as of first importance what I also received, that Christ died for our sins according to the Scriptures, and that He was buried, and that He was raised on the third day according to the Scriptures</a:t>
            </a:r>
            <a:r>
              <a:rPr lang="en-US" sz="1900" dirty="0" smtClean="0">
                <a:latin typeface="Rockwell" panose="02060603020205020403" pitchFamily="18" charset="0"/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>
                <a:latin typeface="Rockwell" panose="02060603020205020403" pitchFamily="18" charset="0"/>
              </a:rPr>
              <a:t>Matt 23:23</a:t>
            </a:r>
            <a:r>
              <a:rPr lang="en-US" sz="1900" dirty="0">
                <a:latin typeface="Rockwell" panose="02060603020205020403" pitchFamily="18" charset="0"/>
              </a:rPr>
              <a:t> – “Woe to you, scribes and Pharisees, hypocrites! For you tithe mint and dill and </a:t>
            </a:r>
            <a:r>
              <a:rPr lang="en-US" sz="1900" dirty="0" err="1">
                <a:latin typeface="Rockwell" panose="02060603020205020403" pitchFamily="18" charset="0"/>
              </a:rPr>
              <a:t>cummin</a:t>
            </a:r>
            <a:r>
              <a:rPr lang="en-US" sz="1900" dirty="0">
                <a:latin typeface="Rockwell" panose="02060603020205020403" pitchFamily="18" charset="0"/>
              </a:rPr>
              <a:t>, and have neglected the weightier provisions of the law: justice and mercy and faithfulness; but these are the things you should have done without neglecting the others.”</a:t>
            </a:r>
          </a:p>
        </p:txBody>
      </p:sp>
      <p:pic>
        <p:nvPicPr>
          <p:cNvPr id="8194" name="Picture 2" descr="Image result for of first importanc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48843"/>
            <a:ext cx="3108960" cy="290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3657600"/>
            <a:ext cx="3124200" cy="31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548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28633</TotalTime>
  <Words>1149</Words>
  <Application>Microsoft Office PowerPoint</Application>
  <PresentationFormat>On-screen Show (4:3)</PresentationFormat>
  <Paragraphs>92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Discerning Between…</vt:lpstr>
      <vt:lpstr>Discerning Between…</vt:lpstr>
      <vt:lpstr>Discerning Between…</vt:lpstr>
      <vt:lpstr>Discerning Between…</vt:lpstr>
      <vt:lpstr>Discerning Between…</vt:lpstr>
      <vt:lpstr>Discerning Between…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BubbaHasty</dc:creator>
  <cp:lastModifiedBy>ryan.h.hasty@gmail.com</cp:lastModifiedBy>
  <cp:revision>491</cp:revision>
  <cp:lastPrinted>2020-01-09T00:08:23Z</cp:lastPrinted>
  <dcterms:created xsi:type="dcterms:W3CDTF">2006-08-16T00:00:00Z</dcterms:created>
  <dcterms:modified xsi:type="dcterms:W3CDTF">2020-05-31T13:43:11Z</dcterms:modified>
</cp:coreProperties>
</file>