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62" r:id="rId2"/>
    <p:sldId id="256" r:id="rId3"/>
    <p:sldId id="257" r:id="rId4"/>
    <p:sldId id="258" r:id="rId5"/>
    <p:sldId id="259" r:id="rId6"/>
    <p:sldId id="260" r:id="rId7"/>
    <p:sldId id="261" r:id="rId8"/>
  </p:sldIdLst>
  <p:sldSz cx="9144000" cy="6858000" type="screen4x3"/>
  <p:notesSz cx="6858000" cy="9144000"/>
  <p:defaultTextStyle>
    <a:defPPr>
      <a:defRPr lang="es-G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G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4DC6DC-8895-42A3-8D68-1F7A3C88B872}" type="datetimeFigureOut">
              <a:rPr lang="es-GT" smtClean="0"/>
              <a:t>13/06/2020</a:t>
            </a:fld>
            <a:endParaRPr lang="es-GT"/>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G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G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9C59E7-462D-450B-8FC4-28271974C678}" type="slidenum">
              <a:rPr lang="es-GT" smtClean="0"/>
              <a:t>‹#›</a:t>
            </a:fld>
            <a:endParaRPr lang="es-GT"/>
          </a:p>
        </p:txBody>
      </p:sp>
    </p:spTree>
    <p:extLst>
      <p:ext uri="{BB962C8B-B14F-4D97-AF65-F5344CB8AC3E}">
        <p14:creationId xmlns:p14="http://schemas.microsoft.com/office/powerpoint/2010/main" val="3996981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GT" dirty="0"/>
          </a:p>
        </p:txBody>
      </p:sp>
      <p:sp>
        <p:nvSpPr>
          <p:cNvPr id="4" name="Slide Number Placeholder 3"/>
          <p:cNvSpPr>
            <a:spLocks noGrp="1"/>
          </p:cNvSpPr>
          <p:nvPr>
            <p:ph type="sldNum" sz="quarter" idx="10"/>
          </p:nvPr>
        </p:nvSpPr>
        <p:spPr/>
        <p:txBody>
          <a:bodyPr/>
          <a:lstStyle/>
          <a:p>
            <a:fld id="{189C59E7-462D-450B-8FC4-28271974C678}" type="slidenum">
              <a:rPr lang="es-GT" smtClean="0"/>
              <a:t>2</a:t>
            </a:fld>
            <a:endParaRPr lang="es-GT"/>
          </a:p>
        </p:txBody>
      </p:sp>
    </p:spTree>
    <p:extLst>
      <p:ext uri="{BB962C8B-B14F-4D97-AF65-F5344CB8AC3E}">
        <p14:creationId xmlns:p14="http://schemas.microsoft.com/office/powerpoint/2010/main" val="5779716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s-GT"/>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s-GT"/>
          </a:p>
        </p:txBody>
      </p:sp>
      <p:sp>
        <p:nvSpPr>
          <p:cNvPr id="4" name="Date Placeholder 3"/>
          <p:cNvSpPr>
            <a:spLocks noGrp="1"/>
          </p:cNvSpPr>
          <p:nvPr>
            <p:ph type="dt" sz="half" idx="10"/>
          </p:nvPr>
        </p:nvSpPr>
        <p:spPr/>
        <p:txBody>
          <a:bodyPr/>
          <a:lstStyle/>
          <a:p>
            <a:fld id="{1A7688C2-0C70-470A-AB8F-ECC936CACCBC}" type="datetimeFigureOut">
              <a:rPr lang="es-GT" smtClean="0"/>
              <a:t>13/06/2020</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1706528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GT"/>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4" name="Date Placeholder 3"/>
          <p:cNvSpPr>
            <a:spLocks noGrp="1"/>
          </p:cNvSpPr>
          <p:nvPr>
            <p:ph type="dt" sz="half" idx="10"/>
          </p:nvPr>
        </p:nvSpPr>
        <p:spPr/>
        <p:txBody>
          <a:bodyPr/>
          <a:lstStyle/>
          <a:p>
            <a:fld id="{1A7688C2-0C70-470A-AB8F-ECC936CACCBC}" type="datetimeFigureOut">
              <a:rPr lang="es-GT" smtClean="0"/>
              <a:t>13/06/2020</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673346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s-GT"/>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4" name="Date Placeholder 3"/>
          <p:cNvSpPr>
            <a:spLocks noGrp="1"/>
          </p:cNvSpPr>
          <p:nvPr>
            <p:ph type="dt" sz="half" idx="10"/>
          </p:nvPr>
        </p:nvSpPr>
        <p:spPr/>
        <p:txBody>
          <a:bodyPr/>
          <a:lstStyle/>
          <a:p>
            <a:fld id="{1A7688C2-0C70-470A-AB8F-ECC936CACCBC}" type="datetimeFigureOut">
              <a:rPr lang="es-GT" smtClean="0"/>
              <a:t>13/06/2020</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1950965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GT"/>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4" name="Date Placeholder 3"/>
          <p:cNvSpPr>
            <a:spLocks noGrp="1"/>
          </p:cNvSpPr>
          <p:nvPr>
            <p:ph type="dt" sz="half" idx="10"/>
          </p:nvPr>
        </p:nvSpPr>
        <p:spPr/>
        <p:txBody>
          <a:bodyPr/>
          <a:lstStyle/>
          <a:p>
            <a:fld id="{1A7688C2-0C70-470A-AB8F-ECC936CACCBC}" type="datetimeFigureOut">
              <a:rPr lang="es-GT" smtClean="0"/>
              <a:t>13/06/2020</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456000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s-GT"/>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7688C2-0C70-470A-AB8F-ECC936CACCBC}" type="datetimeFigureOut">
              <a:rPr lang="es-GT" smtClean="0"/>
              <a:t>13/06/2020</a:t>
            </a:fld>
            <a:endParaRPr lang="es-GT"/>
          </a:p>
        </p:txBody>
      </p:sp>
      <p:sp>
        <p:nvSpPr>
          <p:cNvPr id="5" name="Footer Placeholder 4"/>
          <p:cNvSpPr>
            <a:spLocks noGrp="1"/>
          </p:cNvSpPr>
          <p:nvPr>
            <p:ph type="ftr" sz="quarter" idx="11"/>
          </p:nvPr>
        </p:nvSpPr>
        <p:spPr/>
        <p:txBody>
          <a:bodyPr/>
          <a:lstStyle/>
          <a:p>
            <a:endParaRPr lang="es-GT"/>
          </a:p>
        </p:txBody>
      </p:sp>
      <p:sp>
        <p:nvSpPr>
          <p:cNvPr id="6" name="Slide Number Placeholder 5"/>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1432353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GT"/>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5" name="Date Placeholder 4"/>
          <p:cNvSpPr>
            <a:spLocks noGrp="1"/>
          </p:cNvSpPr>
          <p:nvPr>
            <p:ph type="dt" sz="half" idx="10"/>
          </p:nvPr>
        </p:nvSpPr>
        <p:spPr/>
        <p:txBody>
          <a:bodyPr/>
          <a:lstStyle/>
          <a:p>
            <a:fld id="{1A7688C2-0C70-470A-AB8F-ECC936CACCBC}" type="datetimeFigureOut">
              <a:rPr lang="es-GT" smtClean="0"/>
              <a:t>13/06/2020</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106057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s-GT"/>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7" name="Date Placeholder 6"/>
          <p:cNvSpPr>
            <a:spLocks noGrp="1"/>
          </p:cNvSpPr>
          <p:nvPr>
            <p:ph type="dt" sz="half" idx="10"/>
          </p:nvPr>
        </p:nvSpPr>
        <p:spPr/>
        <p:txBody>
          <a:bodyPr/>
          <a:lstStyle/>
          <a:p>
            <a:fld id="{1A7688C2-0C70-470A-AB8F-ECC936CACCBC}" type="datetimeFigureOut">
              <a:rPr lang="es-GT" smtClean="0"/>
              <a:t>13/06/2020</a:t>
            </a:fld>
            <a:endParaRPr lang="es-GT"/>
          </a:p>
        </p:txBody>
      </p:sp>
      <p:sp>
        <p:nvSpPr>
          <p:cNvPr id="8" name="Footer Placeholder 7"/>
          <p:cNvSpPr>
            <a:spLocks noGrp="1"/>
          </p:cNvSpPr>
          <p:nvPr>
            <p:ph type="ftr" sz="quarter" idx="11"/>
          </p:nvPr>
        </p:nvSpPr>
        <p:spPr/>
        <p:txBody>
          <a:bodyPr/>
          <a:lstStyle/>
          <a:p>
            <a:endParaRPr lang="es-GT"/>
          </a:p>
        </p:txBody>
      </p:sp>
      <p:sp>
        <p:nvSpPr>
          <p:cNvPr id="9" name="Slide Number Placeholder 8"/>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2158507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GT"/>
          </a:p>
        </p:txBody>
      </p:sp>
      <p:sp>
        <p:nvSpPr>
          <p:cNvPr id="3" name="Date Placeholder 2"/>
          <p:cNvSpPr>
            <a:spLocks noGrp="1"/>
          </p:cNvSpPr>
          <p:nvPr>
            <p:ph type="dt" sz="half" idx="10"/>
          </p:nvPr>
        </p:nvSpPr>
        <p:spPr/>
        <p:txBody>
          <a:bodyPr/>
          <a:lstStyle/>
          <a:p>
            <a:fld id="{1A7688C2-0C70-470A-AB8F-ECC936CACCBC}" type="datetimeFigureOut">
              <a:rPr lang="es-GT" smtClean="0"/>
              <a:t>13/06/2020</a:t>
            </a:fld>
            <a:endParaRPr lang="es-GT"/>
          </a:p>
        </p:txBody>
      </p:sp>
      <p:sp>
        <p:nvSpPr>
          <p:cNvPr id="4" name="Footer Placeholder 3"/>
          <p:cNvSpPr>
            <a:spLocks noGrp="1"/>
          </p:cNvSpPr>
          <p:nvPr>
            <p:ph type="ftr" sz="quarter" idx="11"/>
          </p:nvPr>
        </p:nvSpPr>
        <p:spPr/>
        <p:txBody>
          <a:bodyPr/>
          <a:lstStyle/>
          <a:p>
            <a:endParaRPr lang="es-GT"/>
          </a:p>
        </p:txBody>
      </p:sp>
      <p:sp>
        <p:nvSpPr>
          <p:cNvPr id="5" name="Slide Number Placeholder 4"/>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1432509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7688C2-0C70-470A-AB8F-ECC936CACCBC}" type="datetimeFigureOut">
              <a:rPr lang="es-GT" smtClean="0"/>
              <a:t>13/06/2020</a:t>
            </a:fld>
            <a:endParaRPr lang="es-GT"/>
          </a:p>
        </p:txBody>
      </p:sp>
      <p:sp>
        <p:nvSpPr>
          <p:cNvPr id="3" name="Footer Placeholder 2"/>
          <p:cNvSpPr>
            <a:spLocks noGrp="1"/>
          </p:cNvSpPr>
          <p:nvPr>
            <p:ph type="ftr" sz="quarter" idx="11"/>
          </p:nvPr>
        </p:nvSpPr>
        <p:spPr/>
        <p:txBody>
          <a:bodyPr/>
          <a:lstStyle/>
          <a:p>
            <a:endParaRPr lang="es-GT"/>
          </a:p>
        </p:txBody>
      </p:sp>
      <p:sp>
        <p:nvSpPr>
          <p:cNvPr id="4" name="Slide Number Placeholder 3"/>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1284733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s-GT"/>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A7688C2-0C70-470A-AB8F-ECC936CACCBC}" type="datetimeFigureOut">
              <a:rPr lang="es-GT" smtClean="0"/>
              <a:t>13/06/2020</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1273969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s-GT"/>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GT"/>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1A7688C2-0C70-470A-AB8F-ECC936CACCBC}" type="datetimeFigureOut">
              <a:rPr lang="es-GT" smtClean="0"/>
              <a:t>13/06/2020</a:t>
            </a:fld>
            <a:endParaRPr lang="es-GT"/>
          </a:p>
        </p:txBody>
      </p:sp>
      <p:sp>
        <p:nvSpPr>
          <p:cNvPr id="6" name="Footer Placeholder 5"/>
          <p:cNvSpPr>
            <a:spLocks noGrp="1"/>
          </p:cNvSpPr>
          <p:nvPr>
            <p:ph type="ftr" sz="quarter" idx="11"/>
          </p:nvPr>
        </p:nvSpPr>
        <p:spPr/>
        <p:txBody>
          <a:bodyPr/>
          <a:lstStyle/>
          <a:p>
            <a:endParaRPr lang="es-GT"/>
          </a:p>
        </p:txBody>
      </p:sp>
      <p:sp>
        <p:nvSpPr>
          <p:cNvPr id="7" name="Slide Number Placeholder 6"/>
          <p:cNvSpPr>
            <a:spLocks noGrp="1"/>
          </p:cNvSpPr>
          <p:nvPr>
            <p:ph type="sldNum" sz="quarter" idx="12"/>
          </p:nvPr>
        </p:nvSpPr>
        <p:spPr/>
        <p:txBody>
          <a:bodyPr/>
          <a:lstStyle/>
          <a:p>
            <a:fld id="{82FE7DF3-375B-40E3-B0AF-2CDC31F2D5C9}" type="slidenum">
              <a:rPr lang="es-GT" smtClean="0"/>
              <a:t>‹#›</a:t>
            </a:fld>
            <a:endParaRPr lang="es-GT"/>
          </a:p>
        </p:txBody>
      </p:sp>
    </p:spTree>
    <p:extLst>
      <p:ext uri="{BB962C8B-B14F-4D97-AF65-F5344CB8AC3E}">
        <p14:creationId xmlns:p14="http://schemas.microsoft.com/office/powerpoint/2010/main" val="430937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s-GT"/>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GT"/>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A7688C2-0C70-470A-AB8F-ECC936CACCBC}" type="datetimeFigureOut">
              <a:rPr lang="es-GT" smtClean="0"/>
              <a:t>13/06/2020</a:t>
            </a:fld>
            <a:endParaRPr lang="es-G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G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FE7DF3-375B-40E3-B0AF-2CDC31F2D5C9}" type="slidenum">
              <a:rPr lang="es-GT" smtClean="0"/>
              <a:t>‹#›</a:t>
            </a:fld>
            <a:endParaRPr lang="es-GT"/>
          </a:p>
        </p:txBody>
      </p:sp>
    </p:spTree>
    <p:extLst>
      <p:ext uri="{BB962C8B-B14F-4D97-AF65-F5344CB8AC3E}">
        <p14:creationId xmlns:p14="http://schemas.microsoft.com/office/powerpoint/2010/main" val="30574925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GT"/>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02142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pic>
        <p:nvPicPr>
          <p:cNvPr id="2050" name="Picture 2" descr="9. Conquering the Transjordan and Moses' Death (Numbers 20-27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0642" y="0"/>
            <a:ext cx="4463359" cy="590285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0" y="218821"/>
            <a:ext cx="4327556" cy="1631216"/>
          </a:xfrm>
          <a:prstGeom prst="rect">
            <a:avLst/>
          </a:prstGeom>
          <a:noFill/>
        </p:spPr>
        <p:txBody>
          <a:bodyPr wrap="square" rtlCol="0">
            <a:spAutoFit/>
          </a:bodyPr>
          <a:lstStyle/>
          <a:p>
            <a:pPr algn="ctr"/>
            <a:r>
              <a:rPr lang="en-US" sz="10000" dirty="0" smtClean="0">
                <a:solidFill>
                  <a:schemeClr val="bg1"/>
                </a:solidFill>
                <a:latin typeface="Poor Richard" panose="02080502050505020702" pitchFamily="18" charset="0"/>
              </a:rPr>
              <a:t>Lessons</a:t>
            </a:r>
          </a:p>
        </p:txBody>
      </p:sp>
      <p:sp>
        <p:nvSpPr>
          <p:cNvPr id="5" name="Rectangle 4"/>
          <p:cNvSpPr/>
          <p:nvPr/>
        </p:nvSpPr>
        <p:spPr>
          <a:xfrm>
            <a:off x="2" y="5327488"/>
            <a:ext cx="7134130" cy="1631216"/>
          </a:xfrm>
          <a:prstGeom prst="rect">
            <a:avLst/>
          </a:prstGeom>
        </p:spPr>
        <p:txBody>
          <a:bodyPr wrap="square">
            <a:spAutoFit/>
          </a:bodyPr>
          <a:lstStyle/>
          <a:p>
            <a:pPr algn="ctr"/>
            <a:r>
              <a:rPr lang="en-US" sz="10000" dirty="0" err="1" smtClean="0">
                <a:solidFill>
                  <a:schemeClr val="bg1"/>
                </a:solidFill>
                <a:latin typeface="Poor Richard" panose="02080502050505020702" pitchFamily="18" charset="0"/>
              </a:rPr>
              <a:t>Transjordania</a:t>
            </a:r>
            <a:endParaRPr lang="es-GT" sz="10000" dirty="0">
              <a:solidFill>
                <a:schemeClr val="bg1"/>
              </a:solidFill>
              <a:latin typeface="Poor Richard" panose="02080502050505020702" pitchFamily="18" charset="0"/>
            </a:endParaRPr>
          </a:p>
        </p:txBody>
      </p:sp>
      <p:sp>
        <p:nvSpPr>
          <p:cNvPr id="6" name="Rectangle 5"/>
          <p:cNvSpPr/>
          <p:nvPr/>
        </p:nvSpPr>
        <p:spPr>
          <a:xfrm>
            <a:off x="955455" y="2677478"/>
            <a:ext cx="2611612" cy="1631216"/>
          </a:xfrm>
          <a:prstGeom prst="rect">
            <a:avLst/>
          </a:prstGeom>
        </p:spPr>
        <p:txBody>
          <a:bodyPr wrap="none">
            <a:spAutoFit/>
          </a:bodyPr>
          <a:lstStyle/>
          <a:p>
            <a:pPr algn="ctr"/>
            <a:r>
              <a:rPr lang="en-US" sz="10000" dirty="0" smtClean="0">
                <a:solidFill>
                  <a:schemeClr val="bg1"/>
                </a:solidFill>
                <a:latin typeface="Poor Richard" panose="02080502050505020702" pitchFamily="18" charset="0"/>
              </a:rPr>
              <a:t>From</a:t>
            </a:r>
            <a:endParaRPr lang="en-US" sz="10000" dirty="0" smtClean="0">
              <a:solidFill>
                <a:schemeClr val="bg1"/>
              </a:solidFill>
              <a:latin typeface="Poor Richard" panose="02080502050505020702" pitchFamily="18" charset="0"/>
            </a:endParaRPr>
          </a:p>
        </p:txBody>
      </p:sp>
    </p:spTree>
    <p:extLst>
      <p:ext uri="{BB962C8B-B14F-4D97-AF65-F5344CB8AC3E}">
        <p14:creationId xmlns:p14="http://schemas.microsoft.com/office/powerpoint/2010/main" val="24104511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1300"/>
                                        <p:tgtEl>
                                          <p:spTgt spid="4"/>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circle(in)">
                                      <p:cBhvr>
                                        <p:cTn id="10" dur="1300"/>
                                        <p:tgtEl>
                                          <p:spTgt spid="6"/>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circle(in)">
                                      <p:cBhvr>
                                        <p:cTn id="13" dur="13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p of the Holy Land in Old Testament times when the 12 tribes of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
            <a:ext cx="3200398"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 y="1"/>
            <a:ext cx="5943601" cy="4893647"/>
          </a:xfrm>
          <a:prstGeom prst="rect">
            <a:avLst/>
          </a:prstGeom>
          <a:noFill/>
        </p:spPr>
        <p:txBody>
          <a:bodyPr wrap="square" rtlCol="0">
            <a:spAutoFit/>
          </a:bodyPr>
          <a:lstStyle/>
          <a:p>
            <a:pPr marL="342900" indent="-342900">
              <a:buFont typeface="Wingdings" panose="05000000000000000000" pitchFamily="2" charset="2"/>
              <a:buChar char="q"/>
            </a:pPr>
            <a:r>
              <a:rPr lang="en-US" sz="2400" dirty="0" smtClean="0">
                <a:latin typeface="Rockwell" panose="02060603020205020403" pitchFamily="18" charset="0"/>
              </a:rPr>
              <a:t>Possessions Became a Distraction</a:t>
            </a:r>
          </a:p>
          <a:p>
            <a:pPr marL="914400" lvl="1" indent="-457200">
              <a:buFont typeface="Arial" panose="020B0604020202020204" pitchFamily="34" charset="0"/>
              <a:buChar char="•"/>
            </a:pPr>
            <a:endParaRPr lang="en-US" b="1" dirty="0" smtClean="0">
              <a:latin typeface="Rockwell" panose="02060603020205020403" pitchFamily="18" charset="0"/>
            </a:endParaRPr>
          </a:p>
          <a:p>
            <a:pPr marL="914400" lvl="1" indent="-457200">
              <a:buFont typeface="Arial" panose="020B0604020202020204" pitchFamily="34" charset="0"/>
              <a:buChar char="•"/>
            </a:pPr>
            <a:r>
              <a:rPr lang="en-US" b="1" dirty="0" err="1" smtClean="0">
                <a:latin typeface="Rockwell" panose="02060603020205020403" pitchFamily="18" charset="0"/>
              </a:rPr>
              <a:t>Num</a:t>
            </a:r>
            <a:r>
              <a:rPr lang="en-US" b="1" dirty="0" smtClean="0">
                <a:latin typeface="Rockwell" panose="02060603020205020403" pitchFamily="18" charset="0"/>
              </a:rPr>
              <a:t> </a:t>
            </a:r>
            <a:r>
              <a:rPr lang="en-US" b="1" dirty="0">
                <a:latin typeface="Rockwell" panose="02060603020205020403" pitchFamily="18" charset="0"/>
              </a:rPr>
              <a:t>32:1a</a:t>
            </a:r>
            <a:r>
              <a:rPr lang="en-US" dirty="0">
                <a:latin typeface="Rockwell" panose="02060603020205020403" pitchFamily="18" charset="0"/>
              </a:rPr>
              <a:t> – “Now the sons of Reuben and the sons of Gad </a:t>
            </a:r>
            <a:r>
              <a:rPr lang="en-US" dirty="0" smtClean="0">
                <a:latin typeface="Rockwell" panose="02060603020205020403" pitchFamily="18" charset="0"/>
              </a:rPr>
              <a:t>had an exceedingly </a:t>
            </a:r>
            <a:r>
              <a:rPr lang="en-US" dirty="0">
                <a:latin typeface="Rockwell" panose="02060603020205020403" pitchFamily="18" charset="0"/>
              </a:rPr>
              <a:t>large number of livestock</a:t>
            </a:r>
            <a:r>
              <a:rPr lang="en-US" dirty="0" smtClean="0">
                <a:latin typeface="Rockwell" panose="02060603020205020403" pitchFamily="18" charset="0"/>
              </a:rPr>
              <a:t>”</a:t>
            </a:r>
          </a:p>
          <a:p>
            <a:pPr marL="914400" lvl="1" indent="-457200">
              <a:buFont typeface="Arial" panose="020B0604020202020204" pitchFamily="34" charset="0"/>
              <a:buChar char="•"/>
            </a:pPr>
            <a:endParaRPr lang="en-US" b="1" dirty="0" smtClean="0">
              <a:latin typeface="Rockwell" panose="02060603020205020403" pitchFamily="18" charset="0"/>
            </a:endParaRPr>
          </a:p>
          <a:p>
            <a:pPr marL="914400" lvl="1" indent="-457200">
              <a:buFont typeface="Arial" panose="020B0604020202020204" pitchFamily="34" charset="0"/>
              <a:buChar char="•"/>
            </a:pPr>
            <a:r>
              <a:rPr lang="en-US" b="1" dirty="0" smtClean="0">
                <a:latin typeface="Rockwell" panose="02060603020205020403" pitchFamily="18" charset="0"/>
              </a:rPr>
              <a:t>2 Cor 5:7</a:t>
            </a:r>
            <a:r>
              <a:rPr lang="en-US" dirty="0" smtClean="0">
                <a:latin typeface="Rockwell" panose="02060603020205020403" pitchFamily="18" charset="0"/>
              </a:rPr>
              <a:t> – “</a:t>
            </a:r>
            <a:r>
              <a:rPr lang="en-US" dirty="0">
                <a:latin typeface="Rockwell" panose="02060603020205020403" pitchFamily="18" charset="0"/>
              </a:rPr>
              <a:t>for we walk by faith, not </a:t>
            </a:r>
            <a:r>
              <a:rPr lang="en-US" dirty="0" smtClean="0">
                <a:latin typeface="Rockwell" panose="02060603020205020403" pitchFamily="18" charset="0"/>
              </a:rPr>
              <a:t>by sight”</a:t>
            </a:r>
          </a:p>
          <a:p>
            <a:pPr marL="914400" lvl="1" indent="-457200">
              <a:buFont typeface="Arial" panose="020B0604020202020204" pitchFamily="34" charset="0"/>
              <a:buChar char="•"/>
            </a:pPr>
            <a:endParaRPr lang="en-US" b="1" dirty="0" smtClean="0">
              <a:latin typeface="Rockwell" panose="02060603020205020403" pitchFamily="18" charset="0"/>
            </a:endParaRPr>
          </a:p>
          <a:p>
            <a:pPr marL="914400" lvl="1" indent="-457200">
              <a:buFont typeface="Arial" panose="020B0604020202020204" pitchFamily="34" charset="0"/>
              <a:buChar char="•"/>
            </a:pPr>
            <a:r>
              <a:rPr lang="en-US" b="1" dirty="0" smtClean="0">
                <a:latin typeface="Rockwell" panose="02060603020205020403" pitchFamily="18" charset="0"/>
              </a:rPr>
              <a:t>2 Tim 2:4</a:t>
            </a:r>
            <a:r>
              <a:rPr lang="en-US" dirty="0" smtClean="0">
                <a:latin typeface="Rockwell" panose="02060603020205020403" pitchFamily="18" charset="0"/>
              </a:rPr>
              <a:t> – “</a:t>
            </a:r>
            <a:r>
              <a:rPr lang="en-US" dirty="0">
                <a:latin typeface="Rockwell" panose="02060603020205020403" pitchFamily="18" charset="0"/>
              </a:rPr>
              <a:t>No soldier in </a:t>
            </a:r>
            <a:r>
              <a:rPr lang="en-US" dirty="0" smtClean="0">
                <a:latin typeface="Rockwell" panose="02060603020205020403" pitchFamily="18" charset="0"/>
              </a:rPr>
              <a:t>active service entangles </a:t>
            </a:r>
            <a:r>
              <a:rPr lang="en-US" dirty="0">
                <a:latin typeface="Rockwell" panose="02060603020205020403" pitchFamily="18" charset="0"/>
              </a:rPr>
              <a:t>himself in the affairs of everyday life, so that he may please the one who enlisted him as a soldier</a:t>
            </a:r>
            <a:r>
              <a:rPr lang="en-US" dirty="0" smtClean="0">
                <a:latin typeface="Rockwell" panose="02060603020205020403" pitchFamily="18" charset="0"/>
              </a:rPr>
              <a:t>.”</a:t>
            </a:r>
          </a:p>
          <a:p>
            <a:pPr marL="914400" lvl="1" indent="-457200">
              <a:buFont typeface="Arial" panose="020B0604020202020204" pitchFamily="34" charset="0"/>
              <a:buChar char="•"/>
            </a:pPr>
            <a:endParaRPr lang="en-US" dirty="0" smtClean="0">
              <a:latin typeface="Rockwell" panose="02060603020205020403" pitchFamily="18" charset="0"/>
            </a:endParaRPr>
          </a:p>
          <a:p>
            <a:pPr marL="914400" lvl="1" indent="-457200">
              <a:buFont typeface="Arial" panose="020B0604020202020204" pitchFamily="34" charset="0"/>
              <a:buChar char="•"/>
            </a:pPr>
            <a:r>
              <a:rPr lang="en-US" b="1" dirty="0" smtClean="0">
                <a:latin typeface="Rockwell" panose="02060603020205020403" pitchFamily="18" charset="0"/>
              </a:rPr>
              <a:t>1 Tim 6:9</a:t>
            </a:r>
            <a:r>
              <a:rPr lang="en-US" dirty="0" smtClean="0">
                <a:latin typeface="Rockwell" panose="02060603020205020403" pitchFamily="18" charset="0"/>
              </a:rPr>
              <a:t> – “</a:t>
            </a:r>
            <a:r>
              <a:rPr lang="en-US" dirty="0">
                <a:latin typeface="Rockwell" panose="02060603020205020403" pitchFamily="18" charset="0"/>
              </a:rPr>
              <a:t>But those who want to get rich fall into temptation and a snare and many foolish and harmful desires which plunge men into ruin and destruction</a:t>
            </a:r>
            <a:r>
              <a:rPr lang="en-US" dirty="0" smtClean="0">
                <a:latin typeface="Rockwell" panose="02060603020205020403" pitchFamily="18" charset="0"/>
              </a:rPr>
              <a:t>”</a:t>
            </a:r>
            <a:endParaRPr lang="es-GT" dirty="0">
              <a:latin typeface="Rockwell" panose="02060603020205020403" pitchFamily="18" charset="0"/>
            </a:endParaRPr>
          </a:p>
        </p:txBody>
      </p:sp>
    </p:spTree>
    <p:extLst>
      <p:ext uri="{BB962C8B-B14F-4D97-AF65-F5344CB8AC3E}">
        <p14:creationId xmlns:p14="http://schemas.microsoft.com/office/powerpoint/2010/main" val="62333364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4" end="4"/>
                                            </p:txEl>
                                          </p:spTgt>
                                        </p:tgtEl>
                                        <p:attrNameLst>
                                          <p:attrName>style.visibility</p:attrName>
                                        </p:attrNameLst>
                                      </p:cBhvr>
                                      <p:to>
                                        <p:strVal val="visible"/>
                                      </p:to>
                                    </p:set>
                                    <p:animEffect transition="in" filter="fade">
                                      <p:cBhvr>
                                        <p:cTn id="12" dur="500"/>
                                        <p:tgtEl>
                                          <p:spTgt spid="4">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animEffect transition="in" filter="fade">
                                      <p:cBhvr>
                                        <p:cTn id="17" dur="500"/>
                                        <p:tgtEl>
                                          <p:spTgt spid="4">
                                            <p:txEl>
                                              <p:pRg st="6" end="6"/>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8" end="8"/>
                                            </p:txEl>
                                          </p:spTgt>
                                        </p:tgtEl>
                                        <p:attrNameLst>
                                          <p:attrName>style.visibility</p:attrName>
                                        </p:attrNameLst>
                                      </p:cBhvr>
                                      <p:to>
                                        <p:strVal val="visible"/>
                                      </p:to>
                                    </p:set>
                                    <p:animEffect transition="in" filter="fade">
                                      <p:cBhvr>
                                        <p:cTn id="2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p of the Holy Land in Old Testament times when the 12 tribes of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4808" y="1"/>
            <a:ext cx="320919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 y="1"/>
            <a:ext cx="5934809" cy="5878532"/>
          </a:xfrm>
          <a:prstGeom prst="rect">
            <a:avLst/>
          </a:prstGeom>
          <a:noFill/>
        </p:spPr>
        <p:txBody>
          <a:bodyPr wrap="square" rtlCol="0">
            <a:spAutoFit/>
          </a:bodyPr>
          <a:lstStyle/>
          <a:p>
            <a:pPr marL="342900" indent="-342900">
              <a:buFont typeface="Wingdings" panose="05000000000000000000" pitchFamily="2" charset="2"/>
              <a:buChar char="q"/>
            </a:pPr>
            <a:r>
              <a:rPr lang="en-US" sz="2400" dirty="0" smtClean="0">
                <a:latin typeface="Rockwell" panose="02060603020205020403" pitchFamily="18" charset="0"/>
              </a:rPr>
              <a:t>Possessions Became a Distraction</a:t>
            </a:r>
          </a:p>
          <a:p>
            <a:pPr marL="342900" indent="-342900">
              <a:buFont typeface="Wingdings" panose="05000000000000000000" pitchFamily="2" charset="2"/>
              <a:buChar char="q"/>
            </a:pPr>
            <a:endParaRPr lang="en-US" sz="1000" dirty="0" smtClean="0">
              <a:latin typeface="Rockwell" panose="02060603020205020403" pitchFamily="18" charset="0"/>
            </a:endParaRPr>
          </a:p>
          <a:p>
            <a:pPr marL="342900" indent="-342900">
              <a:buFont typeface="Wingdings" panose="05000000000000000000" pitchFamily="2" charset="2"/>
              <a:buChar char="q"/>
            </a:pPr>
            <a:r>
              <a:rPr lang="en-US" sz="2400" dirty="0" smtClean="0">
                <a:latin typeface="Rockwell" panose="02060603020205020403" pitchFamily="18" charset="0"/>
              </a:rPr>
              <a:t>Inaction Discourages Brothers</a:t>
            </a:r>
          </a:p>
          <a:p>
            <a:pPr marL="800100" lvl="1" indent="-342900">
              <a:buFont typeface="Arial" panose="020B0604020202020204" pitchFamily="34" charset="0"/>
              <a:buChar char="•"/>
            </a:pPr>
            <a:endParaRPr lang="en-US" sz="1000" b="1" dirty="0" smtClean="0">
              <a:latin typeface="Rockwell" panose="02060603020205020403" pitchFamily="18" charset="0"/>
            </a:endParaRPr>
          </a:p>
          <a:p>
            <a:pPr marL="800100" lvl="1" indent="-342900">
              <a:buFont typeface="Arial" panose="020B0604020202020204" pitchFamily="34" charset="0"/>
              <a:buChar char="•"/>
            </a:pPr>
            <a:r>
              <a:rPr lang="en-US" b="1" dirty="0" err="1" smtClean="0">
                <a:latin typeface="Rockwell" panose="02060603020205020403" pitchFamily="18" charset="0"/>
              </a:rPr>
              <a:t>Num</a:t>
            </a:r>
            <a:r>
              <a:rPr lang="en-US" b="1" dirty="0" smtClean="0">
                <a:latin typeface="Rockwell" panose="02060603020205020403" pitchFamily="18" charset="0"/>
              </a:rPr>
              <a:t> </a:t>
            </a:r>
            <a:r>
              <a:rPr lang="en-US" b="1" dirty="0">
                <a:latin typeface="Rockwell" panose="02060603020205020403" pitchFamily="18" charset="0"/>
              </a:rPr>
              <a:t>32:6-7</a:t>
            </a:r>
            <a:r>
              <a:rPr lang="en-US" dirty="0">
                <a:latin typeface="Rockwell" panose="02060603020205020403" pitchFamily="18" charset="0"/>
              </a:rPr>
              <a:t> – “But Moses said to the sons of Gad and to the sons of Reuben, ‘Shall your brothers go to war while you yourselves sit here? Now why are you discouraging the sons of Israel from crossing over into the land </a:t>
            </a:r>
            <a:r>
              <a:rPr lang="en-US" dirty="0" smtClean="0">
                <a:latin typeface="Rockwell" panose="02060603020205020403" pitchFamily="18" charset="0"/>
              </a:rPr>
              <a:t>which the Lord has </a:t>
            </a:r>
            <a:r>
              <a:rPr lang="en-US" dirty="0">
                <a:latin typeface="Rockwell" panose="02060603020205020403" pitchFamily="18" charset="0"/>
              </a:rPr>
              <a:t>given them</a:t>
            </a:r>
            <a:r>
              <a:rPr lang="en-US" dirty="0" smtClean="0">
                <a:latin typeface="Rockwell" panose="02060603020205020403" pitchFamily="18" charset="0"/>
              </a:rPr>
              <a:t>?’”</a:t>
            </a:r>
          </a:p>
          <a:p>
            <a:pPr marL="800100" lvl="1" indent="-342900">
              <a:buFont typeface="Arial" panose="020B0604020202020204" pitchFamily="34" charset="0"/>
              <a:buChar char="•"/>
            </a:pPr>
            <a:endParaRPr lang="es-GT" sz="1000" dirty="0">
              <a:latin typeface="Rockwell" panose="02060603020205020403" pitchFamily="18" charset="0"/>
            </a:endParaRPr>
          </a:p>
          <a:p>
            <a:pPr marL="800100" lvl="1" indent="-342900">
              <a:buFont typeface="Arial" panose="020B0604020202020204" pitchFamily="34" charset="0"/>
              <a:buChar char="•"/>
            </a:pPr>
            <a:r>
              <a:rPr lang="en-US" b="1" dirty="0" err="1">
                <a:latin typeface="Rockwell" panose="02060603020205020403" pitchFamily="18" charset="0"/>
              </a:rPr>
              <a:t>Num</a:t>
            </a:r>
            <a:r>
              <a:rPr lang="en-US" b="1" dirty="0">
                <a:latin typeface="Rockwell" panose="02060603020205020403" pitchFamily="18" charset="0"/>
              </a:rPr>
              <a:t> 32:8-9</a:t>
            </a:r>
            <a:r>
              <a:rPr lang="en-US" dirty="0">
                <a:latin typeface="Rockwell" panose="02060603020205020403" pitchFamily="18" charset="0"/>
              </a:rPr>
              <a:t> – “This is what your fathers did when I sent them from Kadesh-</a:t>
            </a:r>
            <a:r>
              <a:rPr lang="en-US" dirty="0" err="1">
                <a:latin typeface="Rockwell" panose="02060603020205020403" pitchFamily="18" charset="0"/>
              </a:rPr>
              <a:t>barnea</a:t>
            </a:r>
            <a:r>
              <a:rPr lang="en-US" dirty="0">
                <a:latin typeface="Rockwell" panose="02060603020205020403" pitchFamily="18" charset="0"/>
              </a:rPr>
              <a:t> to see the land. For when they went up to the valley of </a:t>
            </a:r>
            <a:r>
              <a:rPr lang="en-US" dirty="0" err="1">
                <a:latin typeface="Rockwell" panose="02060603020205020403" pitchFamily="18" charset="0"/>
              </a:rPr>
              <a:t>Eshcol</a:t>
            </a:r>
            <a:r>
              <a:rPr lang="en-US" dirty="0">
                <a:latin typeface="Rockwell" panose="02060603020205020403" pitchFamily="18" charset="0"/>
              </a:rPr>
              <a:t> and saw the land, they discouraged the sons of Israel so that they did not go into the land which the </a:t>
            </a:r>
            <a:r>
              <a:rPr lang="en-US" cap="small" dirty="0">
                <a:latin typeface="Rockwell" panose="02060603020205020403" pitchFamily="18" charset="0"/>
              </a:rPr>
              <a:t>Lord</a:t>
            </a:r>
            <a:r>
              <a:rPr lang="en-US" dirty="0">
                <a:latin typeface="Rockwell" panose="02060603020205020403" pitchFamily="18" charset="0"/>
              </a:rPr>
              <a:t> had given them</a:t>
            </a:r>
            <a:r>
              <a:rPr lang="en-US" dirty="0" smtClean="0">
                <a:latin typeface="Rockwell" panose="02060603020205020403" pitchFamily="18" charset="0"/>
              </a:rPr>
              <a:t>.”</a:t>
            </a:r>
          </a:p>
          <a:p>
            <a:pPr marL="800100" lvl="1" indent="-342900">
              <a:buFont typeface="Arial" panose="020B0604020202020204" pitchFamily="34" charset="0"/>
              <a:buChar char="•"/>
            </a:pPr>
            <a:endParaRPr lang="en-US" sz="1000" dirty="0" smtClean="0">
              <a:latin typeface="Rockwell" panose="02060603020205020403" pitchFamily="18" charset="0"/>
            </a:endParaRPr>
          </a:p>
          <a:p>
            <a:pPr marL="800100" lvl="1" indent="-342900">
              <a:buFont typeface="Arial" panose="020B0604020202020204" pitchFamily="34" charset="0"/>
              <a:buChar char="•"/>
            </a:pPr>
            <a:r>
              <a:rPr lang="en-US" b="1" dirty="0" err="1">
                <a:latin typeface="Rockwell" panose="02060603020205020403" pitchFamily="18" charset="0"/>
              </a:rPr>
              <a:t>Obad</a:t>
            </a:r>
            <a:r>
              <a:rPr lang="en-US" b="1" dirty="0">
                <a:latin typeface="Rockwell" panose="02060603020205020403" pitchFamily="18" charset="0"/>
              </a:rPr>
              <a:t> 1:11</a:t>
            </a:r>
            <a:r>
              <a:rPr lang="en-US" dirty="0">
                <a:latin typeface="Rockwell" panose="02060603020205020403" pitchFamily="18" charset="0"/>
              </a:rPr>
              <a:t> – “On the day that you stood aloof, on the day that strangers carried off his wealth, and foreigners entered his gate, and cast lots for Jerusalem – </a:t>
            </a:r>
            <a:r>
              <a:rPr lang="en-US" u="sng" dirty="0">
                <a:latin typeface="Rockwell" panose="02060603020205020403" pitchFamily="18" charset="0"/>
              </a:rPr>
              <a:t>you too were as one of them</a:t>
            </a:r>
            <a:r>
              <a:rPr lang="en-US" dirty="0">
                <a:latin typeface="Rockwell" panose="02060603020205020403" pitchFamily="18" charset="0"/>
              </a:rPr>
              <a:t>.”</a:t>
            </a:r>
            <a:endParaRPr lang="es-GT" sz="2400" dirty="0">
              <a:latin typeface="Rockwell" panose="02060603020205020403" pitchFamily="18" charset="0"/>
            </a:endParaRPr>
          </a:p>
        </p:txBody>
      </p:sp>
    </p:spTree>
    <p:extLst>
      <p:ext uri="{BB962C8B-B14F-4D97-AF65-F5344CB8AC3E}">
        <p14:creationId xmlns:p14="http://schemas.microsoft.com/office/powerpoint/2010/main" val="42344549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Effect transition="in" filter="fade">
                                      <p:cBhvr>
                                        <p:cTn id="7" dur="500"/>
                                        <p:tgtEl>
                                          <p:spTgt spid="4">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6" end="6"/>
                                            </p:txEl>
                                          </p:spTgt>
                                        </p:tgtEl>
                                        <p:attrNameLst>
                                          <p:attrName>style.visibility</p:attrName>
                                        </p:attrNameLst>
                                      </p:cBhvr>
                                      <p:to>
                                        <p:strVal val="visible"/>
                                      </p:to>
                                    </p:set>
                                    <p:animEffect transition="in" filter="fade">
                                      <p:cBhvr>
                                        <p:cTn id="12" dur="500"/>
                                        <p:tgtEl>
                                          <p:spTgt spid="4">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8" end="8"/>
                                            </p:txEl>
                                          </p:spTgt>
                                        </p:tgtEl>
                                        <p:attrNameLst>
                                          <p:attrName>style.visibility</p:attrName>
                                        </p:attrNameLst>
                                      </p:cBhvr>
                                      <p:to>
                                        <p:strVal val="visible"/>
                                      </p:to>
                                    </p:set>
                                    <p:animEffect transition="in" filter="fade">
                                      <p:cBhvr>
                                        <p:cTn id="1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p of the Holy Land in Old Testament times when the 12 tribes of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2391" y="1"/>
            <a:ext cx="3191607"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 y="1"/>
            <a:ext cx="5952393" cy="6401753"/>
          </a:xfrm>
          <a:prstGeom prst="rect">
            <a:avLst/>
          </a:prstGeom>
          <a:noFill/>
        </p:spPr>
        <p:txBody>
          <a:bodyPr wrap="square" rtlCol="0">
            <a:spAutoFit/>
          </a:bodyPr>
          <a:lstStyle/>
          <a:p>
            <a:pPr marL="342900" indent="-342900">
              <a:buFont typeface="Wingdings" panose="05000000000000000000" pitchFamily="2" charset="2"/>
              <a:buChar char="q"/>
            </a:pPr>
            <a:r>
              <a:rPr lang="en-US" sz="2400" dirty="0" smtClean="0">
                <a:latin typeface="Rockwell" panose="02060603020205020403" pitchFamily="18" charset="0"/>
              </a:rPr>
              <a:t>Possessions Became a Distraction</a:t>
            </a:r>
          </a:p>
          <a:p>
            <a:pPr marL="342900" indent="-342900">
              <a:buFont typeface="Wingdings" panose="05000000000000000000" pitchFamily="2" charset="2"/>
              <a:buChar char="q"/>
            </a:pPr>
            <a:endParaRPr lang="en-US" sz="1000" dirty="0" smtClean="0">
              <a:latin typeface="Rockwell" panose="02060603020205020403" pitchFamily="18" charset="0"/>
            </a:endParaRPr>
          </a:p>
          <a:p>
            <a:pPr marL="342900" indent="-342900">
              <a:buFont typeface="Wingdings" panose="05000000000000000000" pitchFamily="2" charset="2"/>
              <a:buChar char="q"/>
            </a:pPr>
            <a:r>
              <a:rPr lang="en-US" sz="2400" dirty="0" smtClean="0">
                <a:latin typeface="Rockwell" panose="02060603020205020403" pitchFamily="18" charset="0"/>
              </a:rPr>
              <a:t>Inaction Discourages Brothers</a:t>
            </a:r>
          </a:p>
          <a:p>
            <a:pPr marL="342900" indent="-342900">
              <a:buFont typeface="Wingdings" panose="05000000000000000000" pitchFamily="2" charset="2"/>
              <a:buChar char="q"/>
            </a:pPr>
            <a:endParaRPr lang="es-GT" sz="1000" dirty="0" smtClean="0">
              <a:latin typeface="Rockwell" panose="02060603020205020403" pitchFamily="18" charset="0"/>
            </a:endParaRPr>
          </a:p>
          <a:p>
            <a:pPr marL="342900" indent="-342900">
              <a:buFont typeface="Wingdings" panose="05000000000000000000" pitchFamily="2" charset="2"/>
              <a:buChar char="q"/>
            </a:pPr>
            <a:r>
              <a:rPr lang="en-US" sz="2400" dirty="0" smtClean="0">
                <a:latin typeface="Rockwell" panose="02060603020205020403" pitchFamily="18" charset="0"/>
              </a:rPr>
              <a:t>Separation Leads To Misunderstanding</a:t>
            </a:r>
          </a:p>
          <a:p>
            <a:pPr marL="800100" lvl="1" indent="-342900">
              <a:buFont typeface="Arial" panose="020B0604020202020204" pitchFamily="34" charset="0"/>
              <a:buChar char="•"/>
            </a:pPr>
            <a:endParaRPr lang="en-US" sz="600" b="1" dirty="0" smtClean="0">
              <a:latin typeface="Rockwell" panose="02060603020205020403" pitchFamily="18" charset="0"/>
            </a:endParaRPr>
          </a:p>
          <a:p>
            <a:pPr marL="800100" lvl="1" indent="-342900">
              <a:buFont typeface="Arial" panose="020B0604020202020204" pitchFamily="34" charset="0"/>
              <a:buChar char="•"/>
            </a:pPr>
            <a:r>
              <a:rPr lang="en-US" b="1" dirty="0" smtClean="0">
                <a:latin typeface="Rockwell" panose="02060603020205020403" pitchFamily="18" charset="0"/>
              </a:rPr>
              <a:t>Josh 22:10</a:t>
            </a:r>
            <a:r>
              <a:rPr lang="en-US" dirty="0" smtClean="0">
                <a:latin typeface="Rockwell" panose="02060603020205020403" pitchFamily="18" charset="0"/>
              </a:rPr>
              <a:t> </a:t>
            </a:r>
            <a:r>
              <a:rPr lang="en-US" dirty="0">
                <a:latin typeface="Rockwell" panose="02060603020205020403" pitchFamily="18" charset="0"/>
              </a:rPr>
              <a:t>– “When they came to the region of the Jordan which is in the land of Canaan, the sons of Reuben and the sons of Gad and the half-tribe of Manasseh built an altar there by the Jordan, a large altar in appearance</a:t>
            </a:r>
            <a:r>
              <a:rPr lang="en-US" dirty="0" smtClean="0">
                <a:latin typeface="Rockwell" panose="02060603020205020403" pitchFamily="18" charset="0"/>
              </a:rPr>
              <a:t>.”</a:t>
            </a:r>
          </a:p>
          <a:p>
            <a:pPr marL="800100" lvl="1" indent="-342900">
              <a:buFont typeface="Arial" panose="020B0604020202020204" pitchFamily="34" charset="0"/>
              <a:buChar char="•"/>
            </a:pPr>
            <a:endParaRPr lang="en-US" sz="600" dirty="0" smtClean="0">
              <a:latin typeface="Rockwell" panose="02060603020205020403" pitchFamily="18" charset="0"/>
            </a:endParaRPr>
          </a:p>
          <a:p>
            <a:pPr marL="800100" lvl="1" indent="-342900">
              <a:buFont typeface="Arial" panose="020B0604020202020204" pitchFamily="34" charset="0"/>
              <a:buChar char="•"/>
            </a:pPr>
            <a:r>
              <a:rPr lang="en-US" b="1" dirty="0">
                <a:latin typeface="Rockwell" panose="02060603020205020403" pitchFamily="18" charset="0"/>
              </a:rPr>
              <a:t>Josh 22:12</a:t>
            </a:r>
            <a:r>
              <a:rPr lang="en-US" dirty="0">
                <a:latin typeface="Rockwell" panose="02060603020205020403" pitchFamily="18" charset="0"/>
              </a:rPr>
              <a:t> – “When the sons of Israel heard of it, the whole congregation of the sons of Israel gathered themselves at Shiloh to go up against them in war</a:t>
            </a:r>
            <a:r>
              <a:rPr lang="en-US" dirty="0" smtClean="0">
                <a:latin typeface="Rockwell" panose="02060603020205020403" pitchFamily="18" charset="0"/>
              </a:rPr>
              <a:t>.”</a:t>
            </a:r>
          </a:p>
          <a:p>
            <a:pPr marL="800100" lvl="1" indent="-342900">
              <a:buFont typeface="Arial" panose="020B0604020202020204" pitchFamily="34" charset="0"/>
              <a:buChar char="•"/>
            </a:pPr>
            <a:endParaRPr lang="en-US" sz="600" dirty="0" smtClean="0">
              <a:latin typeface="Rockwell" panose="02060603020205020403" pitchFamily="18" charset="0"/>
            </a:endParaRPr>
          </a:p>
          <a:p>
            <a:pPr marL="800100" lvl="1" indent="-342900">
              <a:buFont typeface="Arial" panose="020B0604020202020204" pitchFamily="34" charset="0"/>
              <a:buChar char="•"/>
            </a:pPr>
            <a:r>
              <a:rPr lang="en-US" b="1" dirty="0">
                <a:latin typeface="Rockwell" panose="02060603020205020403" pitchFamily="18" charset="0"/>
              </a:rPr>
              <a:t>1 Cor 13:7</a:t>
            </a:r>
            <a:r>
              <a:rPr lang="en-US" dirty="0">
                <a:latin typeface="Rockwell" panose="02060603020205020403" pitchFamily="18" charset="0"/>
              </a:rPr>
              <a:t> – </a:t>
            </a:r>
            <a:r>
              <a:rPr lang="en-US" dirty="0" smtClean="0">
                <a:latin typeface="Rockwell" panose="02060603020205020403" pitchFamily="18" charset="0"/>
              </a:rPr>
              <a:t>“[love]...</a:t>
            </a:r>
            <a:r>
              <a:rPr lang="en-US" dirty="0">
                <a:latin typeface="Rockwell" panose="02060603020205020403" pitchFamily="18" charset="0"/>
              </a:rPr>
              <a:t>believes all things, hopes all things</a:t>
            </a:r>
            <a:r>
              <a:rPr lang="en-US" dirty="0" smtClean="0">
                <a:latin typeface="Rockwell" panose="02060603020205020403" pitchFamily="18" charset="0"/>
              </a:rPr>
              <a:t>…”</a:t>
            </a:r>
          </a:p>
          <a:p>
            <a:pPr marL="800100" lvl="1" indent="-342900">
              <a:buFont typeface="Arial" panose="020B0604020202020204" pitchFamily="34" charset="0"/>
              <a:buChar char="•"/>
            </a:pPr>
            <a:endParaRPr lang="en-US" sz="600" dirty="0" smtClean="0">
              <a:latin typeface="Rockwell" panose="02060603020205020403" pitchFamily="18" charset="0"/>
            </a:endParaRPr>
          </a:p>
          <a:p>
            <a:pPr marL="800100" lvl="1" indent="-342900">
              <a:buFont typeface="Arial" panose="020B0604020202020204" pitchFamily="34" charset="0"/>
              <a:buChar char="•"/>
            </a:pPr>
            <a:r>
              <a:rPr lang="en-US" b="1" dirty="0">
                <a:latin typeface="Rockwell" panose="02060603020205020403" pitchFamily="18" charset="0"/>
              </a:rPr>
              <a:t>Prov 18:13</a:t>
            </a:r>
            <a:r>
              <a:rPr lang="en-US" dirty="0">
                <a:latin typeface="Rockwell" panose="02060603020205020403" pitchFamily="18" charset="0"/>
              </a:rPr>
              <a:t> – “He who gives an answer before he hears, it is folly and shame to him</a:t>
            </a:r>
            <a:r>
              <a:rPr lang="en-US" dirty="0" smtClean="0">
                <a:latin typeface="Rockwell" panose="02060603020205020403" pitchFamily="18" charset="0"/>
              </a:rPr>
              <a:t>.”</a:t>
            </a:r>
          </a:p>
          <a:p>
            <a:pPr marL="800100" lvl="1" indent="-342900">
              <a:buFont typeface="Arial" panose="020B0604020202020204" pitchFamily="34" charset="0"/>
              <a:buChar char="•"/>
            </a:pPr>
            <a:endParaRPr lang="es-GT" sz="600" dirty="0">
              <a:latin typeface="Rockwell" panose="02060603020205020403" pitchFamily="18" charset="0"/>
            </a:endParaRPr>
          </a:p>
          <a:p>
            <a:pPr marL="800100" lvl="1" indent="-342900">
              <a:buFont typeface="Arial" panose="020B0604020202020204" pitchFamily="34" charset="0"/>
              <a:buChar char="•"/>
            </a:pPr>
            <a:r>
              <a:rPr lang="en-US" b="1" dirty="0">
                <a:latin typeface="Rockwell" panose="02060603020205020403" pitchFamily="18" charset="0"/>
              </a:rPr>
              <a:t>1 Cor 8:9</a:t>
            </a:r>
            <a:r>
              <a:rPr lang="en-US" dirty="0">
                <a:latin typeface="Rockwell" panose="02060603020205020403" pitchFamily="18" charset="0"/>
              </a:rPr>
              <a:t> – “take care that this liberty of yours does not somehow become a stumbling block to the weak</a:t>
            </a:r>
            <a:r>
              <a:rPr lang="en-US" dirty="0" smtClean="0">
                <a:latin typeface="Rockwell" panose="02060603020205020403" pitchFamily="18" charset="0"/>
              </a:rPr>
              <a:t>.”</a:t>
            </a:r>
          </a:p>
        </p:txBody>
      </p:sp>
    </p:spTree>
    <p:extLst>
      <p:ext uri="{BB962C8B-B14F-4D97-AF65-F5344CB8AC3E}">
        <p14:creationId xmlns:p14="http://schemas.microsoft.com/office/powerpoint/2010/main" val="36601134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8" end="8"/>
                                            </p:txEl>
                                          </p:spTgt>
                                        </p:tgtEl>
                                        <p:attrNameLst>
                                          <p:attrName>style.visibility</p:attrName>
                                        </p:attrNameLst>
                                      </p:cBhvr>
                                      <p:to>
                                        <p:strVal val="visible"/>
                                      </p:to>
                                    </p:set>
                                    <p:animEffect transition="in" filter="fade">
                                      <p:cBhvr>
                                        <p:cTn id="12" dur="500"/>
                                        <p:tgtEl>
                                          <p:spTgt spid="4">
                                            <p:txEl>
                                              <p:pRg st="8" end="8"/>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10" end="10"/>
                                            </p:txEl>
                                          </p:spTgt>
                                        </p:tgtEl>
                                        <p:attrNameLst>
                                          <p:attrName>style.visibility</p:attrName>
                                        </p:attrNameLst>
                                      </p:cBhvr>
                                      <p:to>
                                        <p:strVal val="visible"/>
                                      </p:to>
                                    </p:set>
                                    <p:animEffect transition="in" filter="fade">
                                      <p:cBhvr>
                                        <p:cTn id="17" dur="500"/>
                                        <p:tgtEl>
                                          <p:spTgt spid="4">
                                            <p:txEl>
                                              <p:pRg st="10" end="1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2" end="12"/>
                                            </p:txEl>
                                          </p:spTgt>
                                        </p:tgtEl>
                                        <p:attrNameLst>
                                          <p:attrName>style.visibility</p:attrName>
                                        </p:attrNameLst>
                                      </p:cBhvr>
                                      <p:to>
                                        <p:strVal val="visible"/>
                                      </p:to>
                                    </p:set>
                                    <p:animEffect transition="in" filter="fade">
                                      <p:cBhvr>
                                        <p:cTn id="22" dur="500"/>
                                        <p:tgtEl>
                                          <p:spTgt spid="4">
                                            <p:txEl>
                                              <p:pRg st="12" end="1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14" end="14"/>
                                            </p:txEl>
                                          </p:spTgt>
                                        </p:tgtEl>
                                        <p:attrNameLst>
                                          <p:attrName>style.visibility</p:attrName>
                                        </p:attrNameLst>
                                      </p:cBhvr>
                                      <p:to>
                                        <p:strVal val="visible"/>
                                      </p:to>
                                    </p:set>
                                    <p:animEffect transition="in" filter="fade">
                                      <p:cBhvr>
                                        <p:cTn id="2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p of the Holy Land in Old Testament times when the 12 tribes of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78769" y="1"/>
            <a:ext cx="316523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 y="1"/>
            <a:ext cx="5978770" cy="6217087"/>
          </a:xfrm>
          <a:prstGeom prst="rect">
            <a:avLst/>
          </a:prstGeom>
          <a:noFill/>
        </p:spPr>
        <p:txBody>
          <a:bodyPr wrap="square" rtlCol="0">
            <a:spAutoFit/>
          </a:bodyPr>
          <a:lstStyle/>
          <a:p>
            <a:pPr marL="342900" indent="-342900">
              <a:buFont typeface="Wingdings" panose="05000000000000000000" pitchFamily="2" charset="2"/>
              <a:buChar char="q"/>
            </a:pPr>
            <a:r>
              <a:rPr lang="en-US" sz="2400" dirty="0" smtClean="0">
                <a:latin typeface="Rockwell" panose="02060603020205020403" pitchFamily="18" charset="0"/>
              </a:rPr>
              <a:t>Possessions Became a Distraction</a:t>
            </a:r>
          </a:p>
          <a:p>
            <a:pPr marL="342900" indent="-342900">
              <a:buFont typeface="Wingdings" panose="05000000000000000000" pitchFamily="2" charset="2"/>
              <a:buChar char="q"/>
            </a:pPr>
            <a:endParaRPr lang="en-US" sz="1000" dirty="0" smtClean="0">
              <a:latin typeface="Rockwell" panose="02060603020205020403" pitchFamily="18" charset="0"/>
            </a:endParaRPr>
          </a:p>
          <a:p>
            <a:pPr marL="342900" indent="-342900">
              <a:buFont typeface="Wingdings" panose="05000000000000000000" pitchFamily="2" charset="2"/>
              <a:buChar char="q"/>
            </a:pPr>
            <a:r>
              <a:rPr lang="en-US" sz="2400" dirty="0" smtClean="0">
                <a:latin typeface="Rockwell" panose="02060603020205020403" pitchFamily="18" charset="0"/>
              </a:rPr>
              <a:t>Inaction Discourages Brothers</a:t>
            </a:r>
          </a:p>
          <a:p>
            <a:pPr marL="342900" indent="-342900">
              <a:buFont typeface="Wingdings" panose="05000000000000000000" pitchFamily="2" charset="2"/>
              <a:buChar char="q"/>
            </a:pPr>
            <a:endParaRPr lang="es-GT" sz="1000" dirty="0" smtClean="0">
              <a:latin typeface="Rockwell" panose="02060603020205020403" pitchFamily="18" charset="0"/>
            </a:endParaRPr>
          </a:p>
          <a:p>
            <a:pPr marL="342900" indent="-342900">
              <a:buFont typeface="Wingdings" panose="05000000000000000000" pitchFamily="2" charset="2"/>
              <a:buChar char="q"/>
            </a:pPr>
            <a:r>
              <a:rPr lang="en-US" sz="2400" dirty="0" smtClean="0">
                <a:latin typeface="Rockwell" panose="02060603020205020403" pitchFamily="18" charset="0"/>
              </a:rPr>
              <a:t>Separation Leads To Misunderstanding</a:t>
            </a:r>
            <a:endParaRPr lang="en-US" b="1" dirty="0" smtClean="0">
              <a:latin typeface="Rockwell" panose="02060603020205020403" pitchFamily="18" charset="0"/>
            </a:endParaRPr>
          </a:p>
          <a:p>
            <a:pPr marL="800100" lvl="1" indent="-342900">
              <a:buFont typeface="Arial" panose="020B0604020202020204" pitchFamily="34" charset="0"/>
              <a:buChar char="•"/>
            </a:pPr>
            <a:endParaRPr lang="en-US" b="1" dirty="0" smtClean="0">
              <a:latin typeface="Rockwell" panose="02060603020205020403" pitchFamily="18" charset="0"/>
            </a:endParaRPr>
          </a:p>
          <a:p>
            <a:pPr marL="800100" lvl="1" indent="-342900">
              <a:buFont typeface="Arial" panose="020B0604020202020204" pitchFamily="34" charset="0"/>
              <a:buChar char="•"/>
            </a:pPr>
            <a:r>
              <a:rPr lang="en-US" b="1" dirty="0" smtClean="0">
                <a:latin typeface="Rockwell" panose="02060603020205020403" pitchFamily="18" charset="0"/>
              </a:rPr>
              <a:t>Josh 22:22-23</a:t>
            </a:r>
            <a:r>
              <a:rPr lang="en-US" dirty="0" smtClean="0">
                <a:latin typeface="Rockwell" panose="02060603020205020403" pitchFamily="18" charset="0"/>
              </a:rPr>
              <a:t> – “The Mighty One, God, the Lord, the Mighty One, God, the Lord! He knows, and may Israel itself know. If it was in rebellion, or if in an unfaithful act against the </a:t>
            </a:r>
            <a:r>
              <a:rPr lang="en-US" cap="small" dirty="0" smtClean="0">
                <a:latin typeface="Rockwell" panose="02060603020205020403" pitchFamily="18" charset="0"/>
              </a:rPr>
              <a:t>Lord</a:t>
            </a:r>
            <a:r>
              <a:rPr lang="en-US" dirty="0" smtClean="0">
                <a:latin typeface="Rockwell" panose="02060603020205020403" pitchFamily="18" charset="0"/>
              </a:rPr>
              <a:t> do not save us this day! If we have built us an altar to turn away from following the </a:t>
            </a:r>
            <a:r>
              <a:rPr lang="en-US" cap="small" dirty="0" smtClean="0">
                <a:latin typeface="Rockwell" panose="02060603020205020403" pitchFamily="18" charset="0"/>
              </a:rPr>
              <a:t>Lord</a:t>
            </a:r>
            <a:r>
              <a:rPr lang="en-US" dirty="0" smtClean="0">
                <a:latin typeface="Rockwell" panose="02060603020205020403" pitchFamily="18" charset="0"/>
              </a:rPr>
              <a:t>, or if to offer a burnt offering or grain offering on it, or if to offer sacrifices of peace offerings on it, may the Lord Himself require it.”</a:t>
            </a:r>
          </a:p>
          <a:p>
            <a:pPr marL="800100" lvl="1" indent="-342900">
              <a:buFont typeface="Arial" panose="020B0604020202020204" pitchFamily="34" charset="0"/>
              <a:buChar char="•"/>
            </a:pPr>
            <a:endParaRPr lang="en-US" dirty="0" smtClean="0">
              <a:latin typeface="Rockwell" panose="02060603020205020403" pitchFamily="18" charset="0"/>
            </a:endParaRPr>
          </a:p>
          <a:p>
            <a:pPr marL="800100" lvl="1" indent="-342900">
              <a:buFont typeface="Arial" panose="020B0604020202020204" pitchFamily="34" charset="0"/>
              <a:buChar char="•"/>
            </a:pPr>
            <a:r>
              <a:rPr lang="en-US" b="1" dirty="0">
                <a:latin typeface="Rockwell" panose="02060603020205020403" pitchFamily="18" charset="0"/>
              </a:rPr>
              <a:t>Josh 22:30</a:t>
            </a:r>
            <a:r>
              <a:rPr lang="en-US" dirty="0">
                <a:latin typeface="Rockwell" panose="02060603020205020403" pitchFamily="18" charset="0"/>
              </a:rPr>
              <a:t> – “So when Phinehas the priest and the leaders of the congregation, even the heads of the families of </a:t>
            </a:r>
            <a:r>
              <a:rPr lang="en-US" dirty="0" smtClean="0">
                <a:latin typeface="Rockwell" panose="02060603020205020403" pitchFamily="18" charset="0"/>
              </a:rPr>
              <a:t>Israel who were with </a:t>
            </a:r>
            <a:r>
              <a:rPr lang="en-US" dirty="0">
                <a:latin typeface="Rockwell" panose="02060603020205020403" pitchFamily="18" charset="0"/>
              </a:rPr>
              <a:t>him, heard the words which the sons of Reuben and the sons of Gad and the sons of Manasseh spoke, it pleased them.”</a:t>
            </a:r>
            <a:endParaRPr lang="en-US" sz="2400" dirty="0" smtClean="0">
              <a:latin typeface="Rockwell" panose="02060603020205020403" pitchFamily="18" charset="0"/>
            </a:endParaRPr>
          </a:p>
        </p:txBody>
      </p:sp>
    </p:spTree>
    <p:extLst>
      <p:ext uri="{BB962C8B-B14F-4D97-AF65-F5344CB8AC3E}">
        <p14:creationId xmlns:p14="http://schemas.microsoft.com/office/powerpoint/2010/main" val="1853856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Effect transition="in" filter="fade">
                                      <p:cBhvr>
                                        <p:cTn id="7" dur="500"/>
                                        <p:tgtEl>
                                          <p:spTgt spid="4">
                                            <p:txEl>
                                              <p:pRg st="6" end="6"/>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8" end="8"/>
                                            </p:txEl>
                                          </p:spTgt>
                                        </p:tgtEl>
                                        <p:attrNameLst>
                                          <p:attrName>style.visibility</p:attrName>
                                        </p:attrNameLst>
                                      </p:cBhvr>
                                      <p:to>
                                        <p:strVal val="visible"/>
                                      </p:to>
                                    </p:set>
                                    <p:animEffect transition="in" filter="fade">
                                      <p:cBhvr>
                                        <p:cTn id="12"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Map of the Holy Land in Old Testament times when the 12 tribes of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69978" y="1"/>
            <a:ext cx="317402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 y="1"/>
            <a:ext cx="5969979" cy="5078313"/>
          </a:xfrm>
          <a:prstGeom prst="rect">
            <a:avLst/>
          </a:prstGeom>
          <a:noFill/>
        </p:spPr>
        <p:txBody>
          <a:bodyPr wrap="square" rtlCol="0">
            <a:spAutoFit/>
          </a:bodyPr>
          <a:lstStyle/>
          <a:p>
            <a:pPr marL="342900" indent="-342900">
              <a:buFont typeface="Wingdings" panose="05000000000000000000" pitchFamily="2" charset="2"/>
              <a:buChar char="q"/>
            </a:pPr>
            <a:r>
              <a:rPr lang="en-US" sz="2400" dirty="0" smtClean="0">
                <a:latin typeface="Rockwell" panose="02060603020205020403" pitchFamily="18" charset="0"/>
              </a:rPr>
              <a:t>Possessions Became a Distraction</a:t>
            </a:r>
          </a:p>
          <a:p>
            <a:pPr marL="342900" indent="-342900">
              <a:buFont typeface="Wingdings" panose="05000000000000000000" pitchFamily="2" charset="2"/>
              <a:buChar char="q"/>
            </a:pPr>
            <a:endParaRPr lang="en-US" sz="1000" dirty="0" smtClean="0">
              <a:latin typeface="Rockwell" panose="02060603020205020403" pitchFamily="18" charset="0"/>
            </a:endParaRPr>
          </a:p>
          <a:p>
            <a:pPr marL="342900" indent="-342900">
              <a:buFont typeface="Wingdings" panose="05000000000000000000" pitchFamily="2" charset="2"/>
              <a:buChar char="q"/>
            </a:pPr>
            <a:r>
              <a:rPr lang="en-US" sz="2400" dirty="0" smtClean="0">
                <a:latin typeface="Rockwell" panose="02060603020205020403" pitchFamily="18" charset="0"/>
              </a:rPr>
              <a:t>Inaction Discourages Brothers</a:t>
            </a:r>
          </a:p>
          <a:p>
            <a:pPr marL="342900" indent="-342900">
              <a:buFont typeface="Wingdings" panose="05000000000000000000" pitchFamily="2" charset="2"/>
              <a:buChar char="q"/>
            </a:pPr>
            <a:endParaRPr lang="es-GT" sz="1000" dirty="0" smtClean="0">
              <a:latin typeface="Rockwell" panose="02060603020205020403" pitchFamily="18" charset="0"/>
            </a:endParaRPr>
          </a:p>
          <a:p>
            <a:pPr marL="342900" indent="-342900">
              <a:buFont typeface="Wingdings" panose="05000000000000000000" pitchFamily="2" charset="2"/>
              <a:buChar char="q"/>
            </a:pPr>
            <a:r>
              <a:rPr lang="en-US" sz="2400" dirty="0" smtClean="0">
                <a:latin typeface="Rockwell" panose="02060603020205020403" pitchFamily="18" charset="0"/>
              </a:rPr>
              <a:t>Separation Leads To Misunderstanding</a:t>
            </a:r>
            <a:endParaRPr lang="en-US" sz="1000" dirty="0">
              <a:latin typeface="Rockwell" panose="02060603020205020403" pitchFamily="18" charset="0"/>
            </a:endParaRPr>
          </a:p>
          <a:p>
            <a:pPr marL="342900" indent="-342900">
              <a:buFont typeface="Wingdings" panose="05000000000000000000" pitchFamily="2" charset="2"/>
              <a:buChar char="q"/>
            </a:pPr>
            <a:endParaRPr lang="en-US" sz="1000" dirty="0" smtClean="0">
              <a:latin typeface="Rockwell" panose="02060603020205020403" pitchFamily="18" charset="0"/>
            </a:endParaRPr>
          </a:p>
          <a:p>
            <a:pPr marL="342900" indent="-342900">
              <a:buFont typeface="Wingdings" panose="05000000000000000000" pitchFamily="2" charset="2"/>
              <a:buChar char="q"/>
            </a:pPr>
            <a:r>
              <a:rPr lang="en-US" sz="2400" dirty="0" smtClean="0">
                <a:latin typeface="Rockwell" panose="02060603020205020403" pitchFamily="18" charset="0"/>
              </a:rPr>
              <a:t>Separation Exposes Us To Enemy</a:t>
            </a:r>
          </a:p>
          <a:p>
            <a:pPr marL="800100" lvl="1" indent="-342900">
              <a:buFont typeface="Arial" panose="020B0604020202020204" pitchFamily="34" charset="0"/>
              <a:buChar char="•"/>
            </a:pPr>
            <a:endParaRPr lang="en-US" b="1" dirty="0" smtClean="0"/>
          </a:p>
          <a:p>
            <a:pPr marL="800100" lvl="1" indent="-342900">
              <a:buFont typeface="Arial" panose="020B0604020202020204" pitchFamily="34" charset="0"/>
              <a:buChar char="•"/>
            </a:pPr>
            <a:r>
              <a:rPr lang="en-US" b="1" dirty="0" smtClean="0">
                <a:latin typeface="Rockwell" panose="02060603020205020403" pitchFamily="18" charset="0"/>
              </a:rPr>
              <a:t>1 </a:t>
            </a:r>
            <a:r>
              <a:rPr lang="en-US" b="1" dirty="0" err="1">
                <a:latin typeface="Rockwell" panose="02060603020205020403" pitchFamily="18" charset="0"/>
              </a:rPr>
              <a:t>Chron</a:t>
            </a:r>
            <a:r>
              <a:rPr lang="en-US" b="1" dirty="0">
                <a:latin typeface="Rockwell" panose="02060603020205020403" pitchFamily="18" charset="0"/>
              </a:rPr>
              <a:t> 5:26</a:t>
            </a:r>
            <a:r>
              <a:rPr lang="en-US" dirty="0">
                <a:latin typeface="Rockwell" panose="02060603020205020403" pitchFamily="18" charset="0"/>
              </a:rPr>
              <a:t> – “So the God of Israel stirred up the spirit of </a:t>
            </a:r>
            <a:r>
              <a:rPr lang="en-US" dirty="0" err="1">
                <a:latin typeface="Rockwell" panose="02060603020205020403" pitchFamily="18" charset="0"/>
              </a:rPr>
              <a:t>Pul</a:t>
            </a:r>
            <a:r>
              <a:rPr lang="en-US" dirty="0">
                <a:latin typeface="Rockwell" panose="02060603020205020403" pitchFamily="18" charset="0"/>
              </a:rPr>
              <a:t>, king of Assyria, even the spirit of </a:t>
            </a:r>
            <a:r>
              <a:rPr lang="en-US" dirty="0" err="1">
                <a:latin typeface="Rockwell" panose="02060603020205020403" pitchFamily="18" charset="0"/>
              </a:rPr>
              <a:t>Tilgath-pilneser</a:t>
            </a:r>
            <a:r>
              <a:rPr lang="en-US" dirty="0">
                <a:latin typeface="Rockwell" panose="02060603020205020403" pitchFamily="18" charset="0"/>
              </a:rPr>
              <a:t> king of Assyria, </a:t>
            </a:r>
            <a:r>
              <a:rPr lang="en-US" dirty="0" smtClean="0">
                <a:latin typeface="Rockwell" panose="02060603020205020403" pitchFamily="18" charset="0"/>
              </a:rPr>
              <a:t>and he carried </a:t>
            </a:r>
            <a:r>
              <a:rPr lang="en-US" dirty="0">
                <a:latin typeface="Rockwell" panose="02060603020205020403" pitchFamily="18" charset="0"/>
              </a:rPr>
              <a:t>them away into exile, namely the </a:t>
            </a:r>
            <a:r>
              <a:rPr lang="en-US" dirty="0" err="1">
                <a:latin typeface="Rockwell" panose="02060603020205020403" pitchFamily="18" charset="0"/>
              </a:rPr>
              <a:t>Reubenites</a:t>
            </a:r>
            <a:r>
              <a:rPr lang="en-US" dirty="0">
                <a:latin typeface="Rockwell" panose="02060603020205020403" pitchFamily="18" charset="0"/>
              </a:rPr>
              <a:t>, the </a:t>
            </a:r>
            <a:r>
              <a:rPr lang="en-US" dirty="0" err="1">
                <a:latin typeface="Rockwell" panose="02060603020205020403" pitchFamily="18" charset="0"/>
              </a:rPr>
              <a:t>Gadites</a:t>
            </a:r>
            <a:r>
              <a:rPr lang="en-US" dirty="0">
                <a:latin typeface="Rockwell" panose="02060603020205020403" pitchFamily="18" charset="0"/>
              </a:rPr>
              <a:t> and the half-tribe of Manasseh</a:t>
            </a:r>
            <a:r>
              <a:rPr lang="en-US" dirty="0" smtClean="0">
                <a:latin typeface="Rockwell" panose="02060603020205020403" pitchFamily="18" charset="0"/>
              </a:rPr>
              <a:t>…”</a:t>
            </a:r>
          </a:p>
          <a:p>
            <a:pPr marL="800100" lvl="1" indent="-342900">
              <a:buFont typeface="Arial" panose="020B0604020202020204" pitchFamily="34" charset="0"/>
              <a:buChar char="•"/>
            </a:pPr>
            <a:endParaRPr lang="en-US" dirty="0" smtClean="0">
              <a:latin typeface="Rockwell" panose="02060603020205020403" pitchFamily="18" charset="0"/>
            </a:endParaRPr>
          </a:p>
          <a:p>
            <a:pPr marL="800100" lvl="1" indent="-342900">
              <a:buFont typeface="Arial" panose="020B0604020202020204" pitchFamily="34" charset="0"/>
              <a:buChar char="•"/>
            </a:pPr>
            <a:r>
              <a:rPr lang="en-US" b="1" dirty="0">
                <a:latin typeface="Rockwell" panose="02060603020205020403" pitchFamily="18" charset="0"/>
              </a:rPr>
              <a:t>1 Pet 5:8</a:t>
            </a:r>
            <a:r>
              <a:rPr lang="en-US" dirty="0">
                <a:latin typeface="Rockwell" panose="02060603020205020403" pitchFamily="18" charset="0"/>
              </a:rPr>
              <a:t> – “Be of sober spirit, be on the alert. Your adversary, the devil, prowls around like a roaring lion, seeking someone to devour.”</a:t>
            </a:r>
            <a:endParaRPr lang="en-US" sz="2400" dirty="0" smtClean="0">
              <a:latin typeface="Rockwell" panose="02060603020205020403" pitchFamily="18" charset="0"/>
            </a:endParaRPr>
          </a:p>
        </p:txBody>
      </p:sp>
    </p:spTree>
    <p:extLst>
      <p:ext uri="{BB962C8B-B14F-4D97-AF65-F5344CB8AC3E}">
        <p14:creationId xmlns:p14="http://schemas.microsoft.com/office/powerpoint/2010/main" val="365213636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500"/>
                                        <p:tgtEl>
                                          <p:spTgt spid="4">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10" end="10"/>
                                            </p:txEl>
                                          </p:spTgt>
                                        </p:tgtEl>
                                        <p:attrNameLst>
                                          <p:attrName>style.visibility</p:attrName>
                                        </p:attrNameLst>
                                      </p:cBhvr>
                                      <p:to>
                                        <p:strVal val="visible"/>
                                      </p:to>
                                    </p:set>
                                    <p:animEffect transition="in" filter="fade">
                                      <p:cBhvr>
                                        <p:cTn id="12"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341</TotalTime>
  <Words>706</Words>
  <Application>Microsoft Office PowerPoint</Application>
  <PresentationFormat>On-screen Show (4:3)</PresentationFormat>
  <Paragraphs>57</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Calibri</vt:lpstr>
      <vt:lpstr>Calibri Light</vt:lpstr>
      <vt:lpstr>Poor Richard</vt:lpstr>
      <vt:lpstr>Rockwell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ryan.h.hasty@gmail.com</dc:creator>
  <cp:lastModifiedBy>ryan.h.hasty@gmail.com</cp:lastModifiedBy>
  <cp:revision>28</cp:revision>
  <dcterms:created xsi:type="dcterms:W3CDTF">2020-06-13T19:44:34Z</dcterms:created>
  <dcterms:modified xsi:type="dcterms:W3CDTF">2020-06-14T01:26:07Z</dcterms:modified>
</cp:coreProperties>
</file>