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0" r:id="rId3"/>
    <p:sldId id="261" r:id="rId4"/>
    <p:sldId id="258" r:id="rId5"/>
    <p:sldId id="262"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10/10/2020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10/10/2020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dirty="0">
                <a:solidFill>
                  <a:schemeClr val="tx1"/>
                </a:solidFill>
              </a:rPr>
              <a:t>A discussion of Three Psalms - 1,2 &amp; 3 </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1 – The Truly Happy Man</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1431236"/>
            <a:ext cx="8335617" cy="5314121"/>
          </a:xfrm>
        </p:spPr>
        <p:txBody>
          <a:bodyPr>
            <a:normAutofit lnSpcReduction="10000"/>
          </a:bodyPr>
          <a:lstStyle/>
          <a:p>
            <a:r>
              <a:rPr lang="en-US" b="1" i="0" dirty="0">
                <a:solidFill>
                  <a:srgbClr val="000000"/>
                </a:solidFill>
                <a:effectLst/>
                <a:latin typeface="system-ui"/>
              </a:rPr>
              <a:t>1 Blessed is the man (stair step \ progressive)</a:t>
            </a:r>
            <a:br>
              <a:rPr lang="en-US" b="1" dirty="0"/>
            </a:br>
            <a:r>
              <a:rPr lang="en-US" b="1" i="0" dirty="0">
                <a:solidFill>
                  <a:srgbClr val="000000"/>
                </a:solidFill>
                <a:effectLst/>
                <a:latin typeface="Courier New" panose="02070309020205020404" pitchFamily="49" charset="0"/>
              </a:rPr>
              <a:t>    </a:t>
            </a:r>
            <a:r>
              <a:rPr lang="en-US" b="1" i="0" dirty="0">
                <a:solidFill>
                  <a:srgbClr val="FF0000"/>
                </a:solidFill>
                <a:effectLst/>
                <a:latin typeface="system-ui"/>
              </a:rPr>
              <a:t>who walks not in the counsel of the wicked,</a:t>
            </a:r>
            <a:br>
              <a:rPr lang="en-US" b="1" dirty="0"/>
            </a:br>
            <a:r>
              <a:rPr lang="en-US" b="1" i="0" dirty="0">
                <a:solidFill>
                  <a:schemeClr val="accent2">
                    <a:lumMod val="75000"/>
                  </a:schemeClr>
                </a:solidFill>
                <a:effectLst/>
                <a:latin typeface="system-ui"/>
              </a:rPr>
              <a:t>nor stands in the way of sinners,</a:t>
            </a:r>
            <a:br>
              <a:rPr lang="en-US" b="1" dirty="0"/>
            </a:br>
            <a:r>
              <a:rPr lang="en-US" b="1" i="0" dirty="0">
                <a:solidFill>
                  <a:srgbClr val="000000"/>
                </a:solidFill>
                <a:effectLst/>
                <a:latin typeface="Courier New" panose="02070309020205020404" pitchFamily="49" charset="0"/>
              </a:rPr>
              <a:t>    </a:t>
            </a:r>
            <a:r>
              <a:rPr lang="en-US" b="1" i="0" dirty="0">
                <a:solidFill>
                  <a:schemeClr val="accent6">
                    <a:lumMod val="75000"/>
                  </a:schemeClr>
                </a:solidFill>
                <a:effectLst/>
                <a:latin typeface="system-ui"/>
              </a:rPr>
              <a:t>nor sits in the seat of scoffers </a:t>
            </a:r>
          </a:p>
          <a:p>
            <a:pPr algn="l"/>
            <a:r>
              <a:rPr lang="en-US" b="1" i="0" dirty="0">
                <a:solidFill>
                  <a:srgbClr val="000000"/>
                </a:solidFill>
                <a:effectLst/>
                <a:latin typeface="system-ui"/>
              </a:rPr>
              <a:t>2 </a:t>
            </a:r>
            <a:r>
              <a:rPr lang="en-US" b="1" i="0" dirty="0">
                <a:solidFill>
                  <a:srgbClr val="FF0000"/>
                </a:solidFill>
                <a:effectLst/>
                <a:latin typeface="system-ui"/>
              </a:rPr>
              <a:t>but his delight is in the law of the </a:t>
            </a:r>
            <a:r>
              <a:rPr lang="en-US" b="1" i="0" cap="small" dirty="0">
                <a:solidFill>
                  <a:srgbClr val="FF0000"/>
                </a:solidFill>
                <a:effectLst/>
                <a:latin typeface="system-ui"/>
              </a:rPr>
              <a:t>Lord</a:t>
            </a:r>
            <a:r>
              <a:rPr lang="en-US" b="1" i="0" dirty="0">
                <a:solidFill>
                  <a:srgbClr val="FF0000"/>
                </a:solidFill>
                <a:effectLst/>
                <a:latin typeface="system-ui"/>
              </a:rPr>
              <a:t>, </a:t>
            </a:r>
            <a:r>
              <a:rPr lang="en-US" b="1" i="0" dirty="0">
                <a:solidFill>
                  <a:schemeClr val="tx1"/>
                </a:solidFill>
                <a:effectLst/>
                <a:latin typeface="system-ui"/>
              </a:rPr>
              <a:t>(cause &amp; effect \ synthetic)</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chemeClr val="accent2">
                    <a:lumMod val="75000"/>
                  </a:schemeClr>
                </a:solidFill>
                <a:effectLst/>
                <a:latin typeface="system-ui"/>
              </a:rPr>
              <a:t>and on his law he meditates day and night.</a:t>
            </a:r>
          </a:p>
          <a:p>
            <a:r>
              <a:rPr lang="en-US" b="1" i="0" dirty="0">
                <a:solidFill>
                  <a:srgbClr val="000000"/>
                </a:solidFill>
                <a:effectLst/>
                <a:latin typeface="system-ui"/>
              </a:rPr>
              <a:t>3 </a:t>
            </a:r>
            <a:r>
              <a:rPr lang="en-US" b="1" i="0" dirty="0">
                <a:solidFill>
                  <a:srgbClr val="FF0000"/>
                </a:solidFill>
                <a:effectLst/>
                <a:latin typeface="system-ui"/>
              </a:rPr>
              <a:t>He is like a tree</a:t>
            </a:r>
            <a:br>
              <a:rPr lang="en-US" b="1" i="0" dirty="0">
                <a:solidFill>
                  <a:srgbClr val="FF0000"/>
                </a:solidFill>
                <a:effectLst/>
                <a:latin typeface="system-ui"/>
              </a:rPr>
            </a:br>
            <a:r>
              <a:rPr lang="en-US" b="1" i="0" dirty="0">
                <a:solidFill>
                  <a:srgbClr val="FF0000"/>
                </a:solidFill>
                <a:effectLst/>
                <a:latin typeface="Courier New" panose="02070309020205020404" pitchFamily="49" charset="0"/>
              </a:rPr>
              <a:t>    </a:t>
            </a:r>
            <a:r>
              <a:rPr lang="en-US" b="1" i="0" dirty="0">
                <a:solidFill>
                  <a:srgbClr val="FF0000"/>
                </a:solidFill>
                <a:effectLst/>
                <a:latin typeface="system-ui"/>
              </a:rPr>
              <a:t>planted by streams of water</a:t>
            </a:r>
            <a:br>
              <a:rPr lang="en-US" b="1" i="0" dirty="0">
                <a:solidFill>
                  <a:srgbClr val="000000"/>
                </a:solidFill>
                <a:effectLst/>
                <a:latin typeface="system-ui"/>
              </a:rPr>
            </a:br>
            <a:r>
              <a:rPr lang="en-US" b="1" i="0" dirty="0">
                <a:solidFill>
                  <a:schemeClr val="accent2">
                    <a:lumMod val="75000"/>
                  </a:schemeClr>
                </a:solidFill>
                <a:effectLst/>
                <a:latin typeface="system-ui"/>
              </a:rPr>
              <a:t>that yields its fruit in its season,</a:t>
            </a:r>
            <a:br>
              <a:rPr lang="en-US" b="1" i="0" dirty="0">
                <a:solidFill>
                  <a:schemeClr val="accent2">
                    <a:lumMod val="75000"/>
                  </a:schemeClr>
                </a:solidFill>
                <a:effectLst/>
                <a:latin typeface="system-ui"/>
              </a:rPr>
            </a:br>
            <a:r>
              <a:rPr lang="en-US" b="1" i="0" dirty="0">
                <a:solidFill>
                  <a:schemeClr val="accent2">
                    <a:lumMod val="75000"/>
                  </a:schemeClr>
                </a:solidFill>
                <a:effectLst/>
                <a:latin typeface="Courier New" panose="02070309020205020404" pitchFamily="49" charset="0"/>
              </a:rPr>
              <a:t>    </a:t>
            </a:r>
            <a:r>
              <a:rPr lang="en-US" b="1" i="0" dirty="0">
                <a:solidFill>
                  <a:schemeClr val="accent2">
                    <a:lumMod val="75000"/>
                  </a:schemeClr>
                </a:solidFill>
                <a:effectLst/>
                <a:latin typeface="system-ui"/>
              </a:rPr>
              <a:t>and its leaf does not wither.</a:t>
            </a:r>
            <a:br>
              <a:rPr lang="en-US" b="1" i="0" dirty="0">
                <a:solidFill>
                  <a:schemeClr val="accent2">
                    <a:lumMod val="75000"/>
                  </a:schemeClr>
                </a:solidFill>
                <a:effectLst/>
                <a:latin typeface="system-ui"/>
              </a:rPr>
            </a:br>
            <a:r>
              <a:rPr lang="en-US" b="1" i="0" dirty="0">
                <a:solidFill>
                  <a:schemeClr val="accent2">
                    <a:lumMod val="75000"/>
                  </a:schemeClr>
                </a:solidFill>
                <a:effectLst/>
                <a:latin typeface="system-ui"/>
              </a:rPr>
              <a:t>In all that he does, he prospers.</a:t>
            </a:r>
          </a:p>
          <a:p>
            <a:pPr algn="l"/>
            <a:r>
              <a:rPr lang="en-US" b="1" dirty="0">
                <a:solidFill>
                  <a:schemeClr val="tx1"/>
                </a:solidFill>
                <a:latin typeface="system-ui"/>
              </a:rPr>
              <a:t>The blessings of the righteous man are described from the negative by showing what he will NOT do.  The truly happy (or blessed) man is described as not allowing himself into the presence or under the influence of the wicked.</a:t>
            </a:r>
          </a:p>
          <a:p>
            <a:pPr algn="l"/>
            <a:r>
              <a:rPr lang="en-US" b="1" i="0" dirty="0">
                <a:solidFill>
                  <a:schemeClr val="tx1"/>
                </a:solidFill>
                <a:effectLst/>
                <a:latin typeface="system-ui"/>
              </a:rPr>
              <a:t>On the positive side we see his joy is in the law of the Lord which nourishes him like a strong tree planted by a stream of water</a:t>
            </a:r>
          </a:p>
          <a:p>
            <a:pPr algn="l"/>
            <a:r>
              <a:rPr lang="en-US" b="1" dirty="0">
                <a:solidFill>
                  <a:schemeClr val="tx1"/>
                </a:solidFill>
                <a:latin typeface="system-ui"/>
              </a:rPr>
              <a:t>Woven through it all “</a:t>
            </a:r>
            <a:r>
              <a:rPr lang="en-US" b="1" dirty="0">
                <a:solidFill>
                  <a:srgbClr val="FF0000"/>
                </a:solidFill>
                <a:latin typeface="system-ui"/>
              </a:rPr>
              <a:t>happiness can only be found in God</a:t>
            </a:r>
            <a:r>
              <a:rPr lang="en-US" b="1" dirty="0">
                <a:solidFill>
                  <a:schemeClr val="tx1"/>
                </a:solidFill>
                <a:latin typeface="system-ui"/>
              </a:rPr>
              <a:t>”</a:t>
            </a:r>
            <a:endParaRPr lang="en-US" b="1" i="0" dirty="0">
              <a:solidFill>
                <a:schemeClr val="tx1"/>
              </a:solidFill>
              <a:effectLst/>
              <a:latin typeface="system-ui"/>
            </a:endParaRPr>
          </a:p>
          <a:p>
            <a:pPr marL="0" indent="0" algn="l">
              <a:buNone/>
            </a:pPr>
            <a:endParaRPr lang="en-US" b="0" i="0" dirty="0">
              <a:solidFill>
                <a:schemeClr val="accent2">
                  <a:lumMod val="75000"/>
                </a:schemeClr>
              </a:solidFill>
              <a:effectLst/>
              <a:latin typeface="system-ui"/>
            </a:endParaRPr>
          </a:p>
          <a:p>
            <a:pPr algn="l"/>
            <a:endParaRPr lang="en-US" b="0" i="0" dirty="0">
              <a:solidFill>
                <a:schemeClr val="accent2">
                  <a:lumMod val="75000"/>
                </a:schemeClr>
              </a:solidFill>
              <a:effectLst/>
              <a:latin typeface="system-ui"/>
            </a:endParaRPr>
          </a:p>
          <a:p>
            <a:endParaRPr lang="en-US" dirty="0">
              <a:solidFill>
                <a:schemeClr val="accent6">
                  <a:lumMod val="75000"/>
                </a:schemeClr>
              </a:solidFill>
            </a:endParaRPr>
          </a:p>
        </p:txBody>
      </p:sp>
    </p:spTree>
    <p:extLst>
      <p:ext uri="{BB962C8B-B14F-4D97-AF65-F5344CB8AC3E}">
        <p14:creationId xmlns:p14="http://schemas.microsoft.com/office/powerpoint/2010/main" val="176739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1 – The Way of the Wicked</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1431236"/>
            <a:ext cx="8335617" cy="5314121"/>
          </a:xfrm>
        </p:spPr>
        <p:txBody>
          <a:bodyPr>
            <a:normAutofit/>
          </a:bodyPr>
          <a:lstStyle/>
          <a:p>
            <a:pPr algn="l"/>
            <a:r>
              <a:rPr lang="en-US" b="1" i="0" dirty="0">
                <a:solidFill>
                  <a:srgbClr val="000000"/>
                </a:solidFill>
                <a:effectLst/>
                <a:latin typeface="system-ui"/>
              </a:rPr>
              <a:t>4 The wicked are not so, (simile \ metaphor)</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rgbClr val="000000"/>
                </a:solidFill>
                <a:effectLst/>
                <a:latin typeface="system-ui"/>
              </a:rPr>
              <a:t>but are like chaff that the wind drives away.</a:t>
            </a:r>
          </a:p>
          <a:p>
            <a:pPr algn="l"/>
            <a:r>
              <a:rPr lang="en-US" b="1" i="0" dirty="0">
                <a:solidFill>
                  <a:srgbClr val="000000"/>
                </a:solidFill>
                <a:effectLst/>
                <a:latin typeface="system-ui"/>
              </a:rPr>
              <a:t>5 </a:t>
            </a:r>
            <a:r>
              <a:rPr lang="en-US" b="1" i="0" dirty="0">
                <a:solidFill>
                  <a:srgbClr val="FF0000"/>
                </a:solidFill>
                <a:effectLst/>
                <a:latin typeface="system-ui"/>
              </a:rPr>
              <a:t>Therefore the wicked will not stand in the judgment</a:t>
            </a:r>
            <a:r>
              <a:rPr lang="en-US" b="1" i="0" dirty="0">
                <a:solidFill>
                  <a:srgbClr val="000000"/>
                </a:solidFill>
                <a:effectLst/>
                <a:latin typeface="system-ui"/>
              </a:rPr>
              <a:t>, (repetition \ synonymous)</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rgbClr val="FF0000"/>
                </a:solidFill>
                <a:effectLst/>
                <a:latin typeface="system-ui"/>
              </a:rPr>
              <a:t>nor sinners in the congregation of the righteous</a:t>
            </a:r>
            <a:r>
              <a:rPr lang="en-US" b="1" i="0" dirty="0">
                <a:solidFill>
                  <a:srgbClr val="000000"/>
                </a:solidFill>
                <a:effectLst/>
                <a:latin typeface="system-ui"/>
              </a:rPr>
              <a:t>;</a:t>
            </a:r>
            <a:r>
              <a:rPr lang="en-US" b="1" dirty="0">
                <a:solidFill>
                  <a:srgbClr val="000000"/>
                </a:solidFill>
                <a:latin typeface="system-ui"/>
              </a:rPr>
              <a:t> </a:t>
            </a:r>
          </a:p>
          <a:p>
            <a:pPr algn="l"/>
            <a:r>
              <a:rPr lang="en-US" b="1" dirty="0">
                <a:solidFill>
                  <a:srgbClr val="000000"/>
                </a:solidFill>
                <a:latin typeface="system-ui"/>
              </a:rPr>
              <a:t>By contrast to the righteous we see the wicked are NOT blessed.  The are like chaff driven by the wind.  In the judgement they will not stand and they aren’t blessed to be in the congregation of the righteous.  </a:t>
            </a:r>
          </a:p>
          <a:p>
            <a:pPr marL="0" indent="0" algn="l">
              <a:buNone/>
            </a:pPr>
            <a:endParaRPr lang="en-US" b="1" dirty="0">
              <a:solidFill>
                <a:srgbClr val="000000"/>
              </a:solidFill>
              <a:latin typeface="system-ui"/>
            </a:endParaRPr>
          </a:p>
          <a:p>
            <a:pPr marL="0" indent="0" algn="l">
              <a:buNone/>
            </a:pPr>
            <a:endParaRPr lang="en-US" b="1" dirty="0">
              <a:solidFill>
                <a:srgbClr val="000000"/>
              </a:solidFill>
              <a:latin typeface="system-ui"/>
            </a:endParaRPr>
          </a:p>
          <a:p>
            <a:r>
              <a:rPr lang="en-US" b="1" dirty="0">
                <a:solidFill>
                  <a:srgbClr val="000000"/>
                </a:solidFill>
                <a:latin typeface="system-ui"/>
              </a:rPr>
              <a:t>6 </a:t>
            </a:r>
            <a:r>
              <a:rPr lang="en-US" b="1" i="0" dirty="0">
                <a:solidFill>
                  <a:schemeClr val="accent2">
                    <a:lumMod val="75000"/>
                  </a:schemeClr>
                </a:solidFill>
                <a:effectLst/>
                <a:latin typeface="system-ui"/>
              </a:rPr>
              <a:t>for the </a:t>
            </a:r>
            <a:r>
              <a:rPr lang="en-US" b="1" i="0" cap="small" dirty="0">
                <a:solidFill>
                  <a:schemeClr val="accent2">
                    <a:lumMod val="75000"/>
                  </a:schemeClr>
                </a:solidFill>
                <a:effectLst/>
                <a:latin typeface="system-ui"/>
              </a:rPr>
              <a:t>Lord</a:t>
            </a:r>
            <a:r>
              <a:rPr lang="en-US" b="1" i="0" dirty="0">
                <a:solidFill>
                  <a:schemeClr val="accent2">
                    <a:lumMod val="75000"/>
                  </a:schemeClr>
                </a:solidFill>
                <a:effectLst/>
                <a:latin typeface="system-ui"/>
              </a:rPr>
              <a:t> knows </a:t>
            </a:r>
            <a:r>
              <a:rPr lang="en-US" b="1" i="0" u="sng" dirty="0">
                <a:solidFill>
                  <a:schemeClr val="accent2">
                    <a:lumMod val="75000"/>
                  </a:schemeClr>
                </a:solidFill>
                <a:effectLst/>
                <a:latin typeface="system-ui"/>
              </a:rPr>
              <a:t>the way </a:t>
            </a:r>
            <a:r>
              <a:rPr lang="en-US" b="1" i="0" dirty="0">
                <a:solidFill>
                  <a:schemeClr val="accent2">
                    <a:lumMod val="75000"/>
                  </a:schemeClr>
                </a:solidFill>
                <a:effectLst/>
                <a:latin typeface="system-ui"/>
              </a:rPr>
              <a:t>of the righteous</a:t>
            </a:r>
            <a:r>
              <a:rPr lang="en-US" b="1" i="0" dirty="0">
                <a:solidFill>
                  <a:srgbClr val="000000"/>
                </a:solidFill>
                <a:effectLst/>
                <a:latin typeface="system-ui"/>
              </a:rPr>
              <a:t>, (contrast \ antithetical)</a:t>
            </a:r>
            <a:br>
              <a:rPr lang="en-US" b="1" i="0" dirty="0">
                <a:solidFill>
                  <a:srgbClr val="000000"/>
                </a:solidFill>
                <a:effectLst/>
                <a:latin typeface="system-ui"/>
              </a:rPr>
            </a:br>
            <a:r>
              <a:rPr lang="en-US" b="1" i="0" dirty="0">
                <a:solidFill>
                  <a:srgbClr val="000000"/>
                </a:solidFill>
                <a:effectLst/>
                <a:latin typeface="Courier New" panose="02070309020205020404" pitchFamily="49" charset="0"/>
              </a:rPr>
              <a:t>    </a:t>
            </a:r>
            <a:r>
              <a:rPr lang="en-US" b="1" i="0" dirty="0">
                <a:solidFill>
                  <a:schemeClr val="accent5">
                    <a:lumMod val="75000"/>
                  </a:schemeClr>
                </a:solidFill>
                <a:effectLst/>
                <a:latin typeface="system-ui"/>
              </a:rPr>
              <a:t>but </a:t>
            </a:r>
            <a:r>
              <a:rPr lang="en-US" b="1" i="0" u="sng" dirty="0">
                <a:solidFill>
                  <a:schemeClr val="accent5">
                    <a:lumMod val="75000"/>
                  </a:schemeClr>
                </a:solidFill>
                <a:effectLst/>
                <a:latin typeface="system-ui"/>
              </a:rPr>
              <a:t>the way </a:t>
            </a:r>
            <a:r>
              <a:rPr lang="en-US" b="1" i="0" dirty="0">
                <a:solidFill>
                  <a:schemeClr val="accent5">
                    <a:lumMod val="75000"/>
                  </a:schemeClr>
                </a:solidFill>
                <a:effectLst/>
                <a:latin typeface="system-ui"/>
              </a:rPr>
              <a:t>of the wicked will perish</a:t>
            </a:r>
            <a:r>
              <a:rPr lang="en-US" b="1" i="0" dirty="0">
                <a:solidFill>
                  <a:srgbClr val="000000"/>
                </a:solidFill>
                <a:effectLst/>
                <a:latin typeface="system-ui"/>
              </a:rPr>
              <a:t>.</a:t>
            </a:r>
          </a:p>
          <a:p>
            <a:pPr algn="l"/>
            <a:r>
              <a:rPr lang="en-US" b="1" i="0" dirty="0">
                <a:solidFill>
                  <a:srgbClr val="000000"/>
                </a:solidFill>
                <a:effectLst/>
                <a:latin typeface="system-ui"/>
              </a:rPr>
              <a:t>The Psalm ends with a contrast between the “</a:t>
            </a:r>
            <a:r>
              <a:rPr lang="en-US" b="1" i="0" u="sng" dirty="0">
                <a:solidFill>
                  <a:srgbClr val="000000"/>
                </a:solidFill>
                <a:effectLst/>
                <a:latin typeface="system-ui"/>
              </a:rPr>
              <a:t>two ways</a:t>
            </a:r>
            <a:r>
              <a:rPr lang="en-US" b="1" i="0" dirty="0">
                <a:solidFill>
                  <a:srgbClr val="000000"/>
                </a:solidFill>
                <a:effectLst/>
                <a:latin typeface="system-ui"/>
              </a:rPr>
              <a:t>”.  This Psalm in many ways sets the tone and </a:t>
            </a:r>
            <a:r>
              <a:rPr lang="en-US" b="1" dirty="0">
                <a:solidFill>
                  <a:srgbClr val="000000"/>
                </a:solidFill>
                <a:latin typeface="system-ui"/>
              </a:rPr>
              <a:t>mindset for much of what is to come in the entire collection.</a:t>
            </a:r>
            <a:endParaRPr lang="en-US" b="1" i="0" dirty="0">
              <a:solidFill>
                <a:srgbClr val="000000"/>
              </a:solidFill>
              <a:effectLst/>
              <a:latin typeface="system-ui"/>
            </a:endParaRPr>
          </a:p>
          <a:p>
            <a:endParaRPr lang="en-US" b="0" i="0" dirty="0">
              <a:solidFill>
                <a:schemeClr val="accent2">
                  <a:lumMod val="75000"/>
                </a:schemeClr>
              </a:solidFill>
              <a:effectLst/>
              <a:latin typeface="system-ui"/>
            </a:endParaRPr>
          </a:p>
          <a:p>
            <a:pPr algn="l"/>
            <a:endParaRPr lang="en-US" b="0" i="0" dirty="0">
              <a:solidFill>
                <a:schemeClr val="accent2">
                  <a:lumMod val="75000"/>
                </a:schemeClr>
              </a:solidFill>
              <a:effectLst/>
              <a:latin typeface="system-ui"/>
            </a:endParaRPr>
          </a:p>
          <a:p>
            <a:endParaRPr lang="en-US" dirty="0">
              <a:solidFill>
                <a:schemeClr val="accent6">
                  <a:lumMod val="75000"/>
                </a:schemeClr>
              </a:solidFill>
            </a:endParaRPr>
          </a:p>
        </p:txBody>
      </p:sp>
    </p:spTree>
    <p:extLst>
      <p:ext uri="{BB962C8B-B14F-4D97-AF65-F5344CB8AC3E}">
        <p14:creationId xmlns:p14="http://schemas.microsoft.com/office/powerpoint/2010/main" val="308348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Psalm 2 – Victory of the Messiah</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1431236"/>
            <a:ext cx="7750002" cy="4610127"/>
          </a:xfrm>
        </p:spPr>
        <p:txBody>
          <a:bodyPr>
            <a:normAutofit/>
          </a:bodyPr>
          <a:lstStyle/>
          <a:p>
            <a:r>
              <a:rPr lang="en-US" dirty="0"/>
              <a:t>Scene 1: The Nations Rebel (vs 1- 3)</a:t>
            </a:r>
          </a:p>
          <a:p>
            <a:pPr lvl="1"/>
            <a:r>
              <a:rPr lang="en-US" dirty="0"/>
              <a:t>Humanity has always sought to set itself above God or in a place without any guidance from Him.</a:t>
            </a:r>
          </a:p>
          <a:p>
            <a:r>
              <a:rPr lang="en-US" dirty="0"/>
              <a:t>Scene 2: God Laughs (vs 4 – 6)</a:t>
            </a:r>
          </a:p>
          <a:p>
            <a:pPr lvl="1"/>
            <a:r>
              <a:rPr lang="en-US" dirty="0"/>
              <a:t>God laughs at mankind's plans against him</a:t>
            </a:r>
          </a:p>
          <a:p>
            <a:r>
              <a:rPr lang="en-US" dirty="0"/>
              <a:t>Scene 3: The Anointed Ruler (vs 7 – 9)</a:t>
            </a:r>
          </a:p>
          <a:p>
            <a:pPr lvl="1"/>
            <a:r>
              <a:rPr lang="en-US" dirty="0"/>
              <a:t>God has chosen His Son King over the nations.  When we look at the world today we understand that Jesus will return and justice will come with Him.</a:t>
            </a:r>
          </a:p>
          <a:p>
            <a:r>
              <a:rPr lang="en-US" dirty="0"/>
              <a:t>Scene 4: The Warning (vs 10 – 12)</a:t>
            </a:r>
          </a:p>
          <a:p>
            <a:pPr lvl="1"/>
            <a:r>
              <a:rPr lang="en-US" dirty="0"/>
              <a:t>God gives the Ruler’s of this world hope.  Serve the Lord and take refuge in Him.</a:t>
            </a:r>
          </a:p>
        </p:txBody>
      </p:sp>
    </p:spTree>
    <p:extLst>
      <p:ext uri="{BB962C8B-B14F-4D97-AF65-F5344CB8AC3E}">
        <p14:creationId xmlns:p14="http://schemas.microsoft.com/office/powerpoint/2010/main" val="288013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789764" y="0"/>
            <a:ext cx="7564472" cy="1320800"/>
          </a:xfrm>
        </p:spPr>
        <p:txBody>
          <a:bodyPr/>
          <a:lstStyle/>
          <a:p>
            <a:r>
              <a:rPr lang="en-US" dirty="0">
                <a:solidFill>
                  <a:schemeClr val="accent2">
                    <a:lumMod val="50000"/>
                  </a:schemeClr>
                </a:solidFill>
              </a:rPr>
              <a:t>Psalm 2 – Victory of the Messiah</a:t>
            </a:r>
          </a:p>
        </p:txBody>
      </p:sp>
      <p:pic>
        <p:nvPicPr>
          <p:cNvPr id="7" name="Picture 6" descr="Table&#10;&#10;Description automatically generated">
            <a:extLst>
              <a:ext uri="{FF2B5EF4-FFF2-40B4-BE49-F238E27FC236}">
                <a16:creationId xmlns:a16="http://schemas.microsoft.com/office/drawing/2014/main" id="{C7B8663A-9BD4-4C00-B66D-2D57B120F2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304" y="781878"/>
            <a:ext cx="8174292" cy="6119387"/>
          </a:xfrm>
          <a:prstGeom prst="rect">
            <a:avLst/>
          </a:prstGeom>
        </p:spPr>
      </p:pic>
    </p:spTree>
    <p:extLst>
      <p:ext uri="{BB962C8B-B14F-4D97-AF65-F5344CB8AC3E}">
        <p14:creationId xmlns:p14="http://schemas.microsoft.com/office/powerpoint/2010/main" val="207671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0" y="304800"/>
            <a:ext cx="9144000" cy="1320800"/>
          </a:xfrm>
        </p:spPr>
        <p:txBody>
          <a:bodyPr/>
          <a:lstStyle/>
          <a:p>
            <a:r>
              <a:rPr lang="en-US" dirty="0">
                <a:solidFill>
                  <a:schemeClr val="accent2">
                    <a:lumMod val="50000"/>
                  </a:schemeClr>
                </a:solidFill>
              </a:rPr>
              <a:t>Psalm 3 – Confronting Our Fears\Anxieties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72278" y="1431236"/>
            <a:ext cx="7577724" cy="4532242"/>
          </a:xfrm>
        </p:spPr>
        <p:txBody>
          <a:bodyPr>
            <a:normAutofit lnSpcReduction="10000"/>
          </a:bodyPr>
          <a:lstStyle/>
          <a:p>
            <a:pPr>
              <a:lnSpc>
                <a:spcPct val="150000"/>
              </a:lnSpc>
            </a:pPr>
            <a:r>
              <a:rPr lang="en-US" dirty="0"/>
              <a:t>A Psalm of David, when he fled from Absalom his son.</a:t>
            </a:r>
          </a:p>
          <a:p>
            <a:pPr>
              <a:lnSpc>
                <a:spcPct val="150000"/>
              </a:lnSpc>
            </a:pPr>
            <a:r>
              <a:rPr lang="en-US" dirty="0"/>
              <a:t>The first Psalm attributed to David</a:t>
            </a:r>
          </a:p>
          <a:p>
            <a:pPr>
              <a:lnSpc>
                <a:spcPct val="150000"/>
              </a:lnSpc>
            </a:pPr>
            <a:r>
              <a:rPr lang="en-US" dirty="0"/>
              <a:t>Deals with real life struggle of fear\anxiety many of us deal with</a:t>
            </a:r>
          </a:p>
          <a:p>
            <a:pPr>
              <a:lnSpc>
                <a:spcPct val="150000"/>
              </a:lnSpc>
            </a:pPr>
            <a:r>
              <a:rPr lang="en-US" dirty="0"/>
              <a:t>In no way does David deny his emotions</a:t>
            </a:r>
          </a:p>
          <a:p>
            <a:pPr>
              <a:lnSpc>
                <a:spcPct val="150000"/>
              </a:lnSpc>
            </a:pPr>
            <a:r>
              <a:rPr lang="en-US" dirty="0"/>
              <a:t>In no way does David allow his emotions to control him</a:t>
            </a:r>
          </a:p>
          <a:p>
            <a:pPr>
              <a:lnSpc>
                <a:spcPct val="150000"/>
              </a:lnSpc>
            </a:pPr>
            <a:r>
              <a:rPr lang="en-US" dirty="0"/>
              <a:t>David lays the emotions before God and takes refuge in God</a:t>
            </a:r>
          </a:p>
          <a:p>
            <a:pPr>
              <a:lnSpc>
                <a:spcPct val="150000"/>
              </a:lnSpc>
            </a:pPr>
            <a:r>
              <a:rPr lang="en-US" dirty="0"/>
              <a:t>Instead of taking confidence in himself, he takes confidence in God</a:t>
            </a:r>
          </a:p>
          <a:p>
            <a:pPr lvl="1">
              <a:lnSpc>
                <a:spcPct val="150000"/>
              </a:lnSpc>
            </a:pPr>
            <a:r>
              <a:rPr lang="en-US" b="1" dirty="0">
                <a:solidFill>
                  <a:srgbClr val="FF0000"/>
                </a:solidFill>
              </a:rPr>
              <a:t>Heb 9:12-14 (our confidence is so much greater)</a:t>
            </a:r>
          </a:p>
          <a:p>
            <a:pPr>
              <a:lnSpc>
                <a:spcPct val="150000"/>
              </a:lnSpc>
            </a:pPr>
            <a:r>
              <a:rPr lang="en-US" dirty="0"/>
              <a:t>David’s faith made him whole</a:t>
            </a:r>
          </a:p>
        </p:txBody>
      </p:sp>
    </p:spTree>
    <p:extLst>
      <p:ext uri="{BB962C8B-B14F-4D97-AF65-F5344CB8AC3E}">
        <p14:creationId xmlns:p14="http://schemas.microsoft.com/office/powerpoint/2010/main" val="31834970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2934</TotalTime>
  <Words>632</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Courier New</vt:lpstr>
      <vt:lpstr>system-ui</vt:lpstr>
      <vt:lpstr>Trebuchet MS</vt:lpstr>
      <vt:lpstr>Wingdings 3</vt:lpstr>
      <vt:lpstr>Facet</vt:lpstr>
      <vt:lpstr>Psalms</vt:lpstr>
      <vt:lpstr>Psalm 1 – The Truly Happy Man</vt:lpstr>
      <vt:lpstr>Psalm 1 – The Way of the Wicked</vt:lpstr>
      <vt:lpstr>Psalm 2 – Victory of the Messiah</vt:lpstr>
      <vt:lpstr>Psalm 2 – Victory of the Messiah</vt:lpstr>
      <vt:lpstr>Psalm 3 – Confronting Our Fears\Anxieties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40</cp:revision>
  <dcterms:created xsi:type="dcterms:W3CDTF">2020-10-04T02:31:39Z</dcterms:created>
  <dcterms:modified xsi:type="dcterms:W3CDTF">2020-10-11T21:00:16Z</dcterms:modified>
</cp:coreProperties>
</file>