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702" autoAdjust="0"/>
  </p:normalViewPr>
  <p:slideViewPr>
    <p:cSldViewPr>
      <p:cViewPr varScale="1">
        <p:scale>
          <a:sx n="61" d="100"/>
          <a:sy n="61" d="100"/>
        </p:scale>
        <p:origin x="3054" y="66"/>
      </p:cViewPr>
      <p:guideLst>
        <p:guide orient="horz" pos="2160"/>
        <p:guide pos="2880"/>
      </p:guideLst>
    </p:cSldViewPr>
  </p:slideViewPr>
  <p:notesTextViewPr>
    <p:cViewPr>
      <p:scale>
        <a:sx n="1" d="1"/>
        <a:sy n="1" d="1"/>
      </p:scale>
      <p:origin x="0" y="0"/>
    </p:cViewPr>
  </p:notesText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08829" y="0"/>
            <a:ext cx="1326341" cy="99475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066800"/>
            <a:ext cx="9141884" cy="5562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29400"/>
            <a:ext cx="3962400" cy="2274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629400"/>
            <a:ext cx="3962400" cy="227410"/>
          </a:xfrm>
          <a:prstGeom prst="rect">
            <a:avLst/>
          </a:prstGeom>
        </p:spPr>
        <p:txBody>
          <a:bodyPr vert="horz" lIns="91440" tIns="45720" rIns="91440" bIns="45720" rtlCol="0" anchor="b"/>
          <a:lstStyle>
            <a:lvl1pPr algn="r">
              <a:defRPr sz="1200"/>
            </a:lvl1pPr>
          </a:lstStyle>
          <a:p>
            <a:fld id="{8E77FC21-2096-48FA-80CA-B828F008C0A4}" type="slidenum">
              <a:rPr lang="en-US" smtClean="0"/>
              <a:t>‹#›</a:t>
            </a:fld>
            <a:endParaRPr lang="en-US"/>
          </a:p>
        </p:txBody>
      </p:sp>
    </p:spTree>
    <p:extLst>
      <p:ext uri="{BB962C8B-B14F-4D97-AF65-F5344CB8AC3E}">
        <p14:creationId xmlns:p14="http://schemas.microsoft.com/office/powerpoint/2010/main" val="179509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u="none" kern="1200" dirty="0">
                <a:solidFill>
                  <a:schemeClr val="tx1"/>
                </a:solidFill>
                <a:effectLst/>
                <a:latin typeface="+mn-lt"/>
                <a:ea typeface="+mn-ea"/>
                <a:cs typeface="+mn-cs"/>
              </a:rPr>
              <a:t>The Sermon On The Mount is arguably the greatest teaching of Jesus that we have recorded in scripture. There is not a preacher or teacher of the bible who can eclipse what Jesus said in these 3 chapters of Matthew. This teaching has gone on to inspire and transform the lives of millions if not billions of people since the time it left Jesus’ mouth.</a:t>
            </a:r>
          </a:p>
          <a:p>
            <a:pPr marL="0" lvl="0" indent="0">
              <a:buFont typeface="+mj-lt"/>
              <a:buNone/>
            </a:pPr>
            <a:endParaRPr lang="en-US" sz="1200" u="none" kern="1200" dirty="0">
              <a:solidFill>
                <a:schemeClr val="tx1"/>
              </a:solidFill>
              <a:effectLst/>
              <a:latin typeface="+mn-lt"/>
              <a:ea typeface="+mn-ea"/>
              <a:cs typeface="+mn-cs"/>
            </a:endParaRPr>
          </a:p>
          <a:p>
            <a:pPr marL="0" lvl="0" indent="0">
              <a:buFont typeface="+mj-lt"/>
              <a:buNone/>
            </a:pPr>
            <a:r>
              <a:rPr lang="en-US" sz="1200" u="none" kern="1200" dirty="0">
                <a:solidFill>
                  <a:schemeClr val="tx1"/>
                </a:solidFill>
                <a:effectLst/>
                <a:latin typeface="+mn-lt"/>
                <a:ea typeface="+mn-ea"/>
                <a:cs typeface="+mn-cs"/>
              </a:rPr>
              <a:t>One thing that makes the SOTM so great is that it covers every aspect of our life. In the OT, they treated the 10 Commandments as such, a template for day to living. What many of the Jews didn’t realize, though, was that the 10 Commandments were simply a template of the 2 greatest commandments, loving God above all else as represented in the first 4 commandments, and then loving your neighbor as yourself in the last 6. The SOTM is the same way. It covers many aspects of our duty toward both God and man, </a:t>
            </a:r>
            <a:r>
              <a:rPr lang="en-US" sz="1200" u="none" kern="1200" baseline="0" dirty="0">
                <a:solidFill>
                  <a:schemeClr val="tx1"/>
                </a:solidFill>
                <a:effectLst/>
                <a:latin typeface="+mn-lt"/>
                <a:ea typeface="+mn-ea"/>
                <a:cs typeface="+mn-cs"/>
              </a:rPr>
              <a:t>loving God with everything we’ve got and loving our neighbor as ourselves</a:t>
            </a:r>
            <a:r>
              <a:rPr lang="en-US" sz="1200" u="none" kern="1200" dirty="0">
                <a:solidFill>
                  <a:schemeClr val="tx1"/>
                </a:solidFill>
                <a:effectLst/>
                <a:latin typeface="+mn-lt"/>
                <a:ea typeface="+mn-ea"/>
                <a:cs typeface="+mn-cs"/>
              </a:rPr>
              <a:t> (Matt 22:37-40).</a:t>
            </a:r>
          </a:p>
          <a:p>
            <a:pPr marL="0" lvl="0" indent="0">
              <a:buFont typeface="+mj-lt"/>
              <a:buNone/>
            </a:pPr>
            <a:endParaRPr lang="en-US" sz="1200" u="none" kern="1200" dirty="0">
              <a:solidFill>
                <a:schemeClr val="tx1"/>
              </a:solidFill>
              <a:effectLst/>
              <a:latin typeface="+mn-lt"/>
              <a:ea typeface="+mn-ea"/>
              <a:cs typeface="+mn-cs"/>
            </a:endParaRPr>
          </a:p>
          <a:p>
            <a:pPr marL="0" lvl="0" indent="0">
              <a:buFont typeface="+mj-lt"/>
              <a:buNone/>
            </a:pPr>
            <a:r>
              <a:rPr lang="en-US" sz="1200" u="none" kern="1200" dirty="0">
                <a:solidFill>
                  <a:schemeClr val="tx1"/>
                </a:solidFill>
                <a:effectLst/>
                <a:latin typeface="+mn-lt"/>
                <a:ea typeface="+mn-ea"/>
                <a:cs typeface="+mn-cs"/>
              </a:rPr>
              <a:t>Yet this was a very different kind of sermon than what the people had heard on a weekly basis from the religious elite.</a:t>
            </a:r>
            <a:r>
              <a:rPr lang="en-US" sz="1200" u="none" kern="1200" baseline="0" dirty="0">
                <a:solidFill>
                  <a:schemeClr val="tx1"/>
                </a:solidFill>
                <a:effectLst/>
                <a:latin typeface="+mn-lt"/>
                <a:ea typeface="+mn-ea"/>
                <a:cs typeface="+mn-cs"/>
              </a:rPr>
              <a:t> I</a:t>
            </a:r>
            <a:r>
              <a:rPr lang="en-US" sz="1200" u="none" kern="1200" dirty="0">
                <a:solidFill>
                  <a:schemeClr val="tx1"/>
                </a:solidFill>
                <a:effectLst/>
                <a:latin typeface="+mn-lt"/>
                <a:ea typeface="+mn-ea"/>
                <a:cs typeface="+mn-cs"/>
              </a:rPr>
              <a:t>t ran completely against the grain of everything they had been taught and come to accept</a:t>
            </a:r>
            <a:r>
              <a:rPr lang="en-US" sz="1200" u="none" kern="1200" baseline="0" dirty="0">
                <a:solidFill>
                  <a:schemeClr val="tx1"/>
                </a:solidFill>
                <a:effectLst/>
                <a:latin typeface="+mn-lt"/>
                <a:ea typeface="+mn-ea"/>
                <a:cs typeface="+mn-cs"/>
              </a:rPr>
              <a:t> by the scribes and Pharisees who had twisted the law and obscured the nature of the kingdom by forcing through their traditions. And for that reason alone, what Jesus taught here would have come across as very radical, yet profoundly </a:t>
            </a:r>
            <a:r>
              <a:rPr lang="en-US" sz="1200" u="none" kern="1200" dirty="0">
                <a:solidFill>
                  <a:schemeClr val="tx1"/>
                </a:solidFill>
                <a:effectLst/>
                <a:latin typeface="+mn-lt"/>
                <a:ea typeface="+mn-ea"/>
                <a:cs typeface="+mn-cs"/>
              </a:rPr>
              <a:t>revolutionary.</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Because When Jesus preached the kingdom, He was preaching something different. It’s not that what He taught hadn’t already been addressed in the OT; it had. It’s just that the Jews had conveniently missed a lot of it. And so, this was new only in that sense.</a:t>
            </a:r>
          </a:p>
          <a:p>
            <a:pPr marL="0" lvl="0" indent="0">
              <a:buFont typeface="+mj-lt"/>
              <a:buNone/>
            </a:pPr>
            <a:endParaRPr lang="en-US" sz="1200" u="none" kern="1200" dirty="0">
              <a:solidFill>
                <a:schemeClr val="tx1"/>
              </a:solidFill>
              <a:effectLst/>
              <a:latin typeface="+mn-lt"/>
              <a:ea typeface="+mn-ea"/>
              <a:cs typeface="+mn-cs"/>
            </a:endParaRPr>
          </a:p>
          <a:p>
            <a:pPr marL="0" lvl="0" indent="0">
              <a:buFont typeface="+mj-lt"/>
              <a:buNone/>
            </a:pPr>
            <a:r>
              <a:rPr lang="en-US" sz="1200" u="none" kern="1200" dirty="0">
                <a:solidFill>
                  <a:schemeClr val="tx1"/>
                </a:solidFill>
                <a:effectLst/>
                <a:latin typeface="+mn-lt"/>
                <a:ea typeface="+mn-ea"/>
                <a:cs typeface="+mn-cs"/>
              </a:rPr>
              <a:t>This sermon describes the transformation that occurs in a person</a:t>
            </a:r>
            <a:r>
              <a:rPr lang="en-US" sz="1200" u="none" kern="1200" baseline="0" dirty="0">
                <a:solidFill>
                  <a:schemeClr val="tx1"/>
                </a:solidFill>
                <a:effectLst/>
                <a:latin typeface="+mn-lt"/>
                <a:ea typeface="+mn-ea"/>
                <a:cs typeface="+mn-cs"/>
              </a:rPr>
              <a:t> who truly repents. It teaches the righteousness of true children of God as opposed to someone who just decides to call themselves “Christian”. </a:t>
            </a:r>
          </a:p>
        </p:txBody>
      </p:sp>
      <p:sp>
        <p:nvSpPr>
          <p:cNvPr id="4" name="Slide Number Placeholder 3"/>
          <p:cNvSpPr>
            <a:spLocks noGrp="1"/>
          </p:cNvSpPr>
          <p:nvPr>
            <p:ph type="sldNum" sz="quarter" idx="10"/>
          </p:nvPr>
        </p:nvSpPr>
        <p:spPr/>
        <p:txBody>
          <a:bodyPr/>
          <a:lstStyle/>
          <a:p>
            <a:fld id="{8E77FC21-2096-48FA-80CA-B828F008C0A4}" type="slidenum">
              <a:rPr lang="en-US" smtClean="0"/>
              <a:t>1</a:t>
            </a:fld>
            <a:endParaRPr lang="en-US"/>
          </a:p>
        </p:txBody>
      </p:sp>
    </p:spTree>
    <p:extLst>
      <p:ext uri="{BB962C8B-B14F-4D97-AF65-F5344CB8AC3E}">
        <p14:creationId xmlns:p14="http://schemas.microsoft.com/office/powerpoint/2010/main" val="205218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mn-lt"/>
              </a:rPr>
              <a:t>This is interesting, because you would think that people who lived like this would be the most admired, most praised people in the entire world. Everyone should admire a person with these qualities – these are the best of people. So why those Jesus follow this up w/assuring us that we will be persecuted? Because </a:t>
            </a:r>
            <a:r>
              <a:rPr lang="en-US" baseline="0" dirty="0">
                <a:latin typeface="+mn-lt"/>
              </a:rPr>
              <a:t>people of this quality of character become living reminders to a world that chooses to pitch its tent in the darkness that they could make the same choices, but they chose otherwise. And so rather than respecting the choice of others who do choose this way of life, they resent them – </a:t>
            </a:r>
            <a:r>
              <a:rPr lang="en-US" b="1" baseline="0" dirty="0">
                <a:latin typeface="+mn-lt"/>
              </a:rPr>
              <a:t>John 3:19-20</a:t>
            </a:r>
            <a:r>
              <a:rPr lang="en-US" baseline="0" dirty="0">
                <a:latin typeface="+mn-lt"/>
              </a:rPr>
              <a:t> – “</a:t>
            </a:r>
            <a:r>
              <a:rPr lang="en-US" b="0" i="0" dirty="0">
                <a:solidFill>
                  <a:srgbClr val="000000"/>
                </a:solidFill>
                <a:effectLst/>
                <a:latin typeface="+mn-lt"/>
              </a:rPr>
              <a:t>This is the judgment, that the Light has come into the world, and men loved the darkness rather than the Light, for their deeds were evil. For everyone who does evil hates the Light, and does not come to the Light for fear that his deeds will be exposed.</a:t>
            </a:r>
            <a:r>
              <a:rPr lang="en-US" baseline="0" dirty="0">
                <a:latin typeface="+mn-lt"/>
              </a:rPr>
              <a:t>”</a:t>
            </a:r>
          </a:p>
          <a:p>
            <a:pPr marL="0" indent="0">
              <a:buNone/>
            </a:pPr>
            <a:endParaRPr lang="en-US" baseline="0" dirty="0">
              <a:latin typeface="+mn-lt"/>
            </a:endParaRPr>
          </a:p>
          <a:p>
            <a:pPr marL="0" indent="0">
              <a:buNone/>
            </a:pPr>
            <a:r>
              <a:rPr lang="en-US" baseline="0" dirty="0">
                <a:latin typeface="+mn-lt"/>
              </a:rPr>
              <a:t>Think about Jesus, </a:t>
            </a:r>
            <a:r>
              <a:rPr lang="en-US" i="0" baseline="0" dirty="0">
                <a:latin typeface="+mn-lt"/>
              </a:rPr>
              <a:t>the greatest man who ever lived – </a:t>
            </a:r>
            <a:r>
              <a:rPr lang="en-US" b="1" i="0" baseline="0" dirty="0">
                <a:latin typeface="+mn-lt"/>
              </a:rPr>
              <a:t>John 1:10-11</a:t>
            </a:r>
            <a:r>
              <a:rPr lang="en-US" i="0" baseline="0" dirty="0">
                <a:latin typeface="+mn-lt"/>
              </a:rPr>
              <a:t> – “</a:t>
            </a:r>
            <a:r>
              <a:rPr lang="en-US" b="0" i="0" dirty="0">
                <a:solidFill>
                  <a:srgbClr val="000000"/>
                </a:solidFill>
                <a:effectLst/>
                <a:latin typeface="+mn-lt"/>
              </a:rPr>
              <a:t>He was in the world, and the world was made through Him, and the world did not know Him. He came to His own, and those who were His own did not receive Him.</a:t>
            </a:r>
            <a:r>
              <a:rPr lang="en-US" b="0" i="0" baseline="0" dirty="0">
                <a:solidFill>
                  <a:srgbClr val="000000"/>
                </a:solidFill>
                <a:effectLst/>
                <a:latin typeface="+mn-lt"/>
              </a:rPr>
              <a:t>” If the greatest man who ever lived could not avoid persecution, neither can His followers – </a:t>
            </a:r>
            <a:r>
              <a:rPr lang="en-US" b="1" i="0" baseline="0" dirty="0">
                <a:solidFill>
                  <a:srgbClr val="000000"/>
                </a:solidFill>
                <a:effectLst/>
                <a:latin typeface="+mn-lt"/>
              </a:rPr>
              <a:t>John 15:18-19</a:t>
            </a:r>
            <a:r>
              <a:rPr lang="en-US" b="0" i="0" baseline="0" dirty="0">
                <a:solidFill>
                  <a:srgbClr val="000000"/>
                </a:solidFill>
                <a:effectLst/>
                <a:latin typeface="+mn-lt"/>
              </a:rPr>
              <a:t> – “</a:t>
            </a:r>
            <a:r>
              <a:rPr lang="en-US" b="0" i="0" dirty="0">
                <a:solidFill>
                  <a:srgbClr val="000000"/>
                </a:solidFill>
                <a:effectLst/>
                <a:latin typeface="+mn-lt"/>
              </a:rPr>
              <a:t>If the world hates you, you know that it has hated Me before it hated you. If you were of the world, the world would love its own; but because you are not of the world, but I chose you out of the world, because of this the world hates you.</a:t>
            </a:r>
            <a:r>
              <a:rPr lang="en-US" b="0" i="0" baseline="0" dirty="0">
                <a:solidFill>
                  <a:srgbClr val="000000"/>
                </a:solidFill>
                <a:effectLst/>
                <a:latin typeface="+mn-lt"/>
              </a:rPr>
              <a:t>” </a:t>
            </a:r>
            <a:r>
              <a:rPr lang="en-US" baseline="0" dirty="0">
                <a:latin typeface="+mn-lt"/>
              </a:rPr>
              <a:t>There is no escape from persecution for those who desire to live godly in this world because there was no escape for Jesus.</a:t>
            </a:r>
          </a:p>
          <a:p>
            <a:pPr marL="0" indent="0">
              <a:buNone/>
            </a:pPr>
            <a:endParaRPr lang="en-US" baseline="0" dirty="0">
              <a:latin typeface="+mn-lt"/>
            </a:endParaRPr>
          </a:p>
          <a:p>
            <a:pPr marL="0" indent="0">
              <a:buNone/>
            </a:pPr>
            <a:r>
              <a:rPr lang="en-US" baseline="0" dirty="0">
                <a:latin typeface="+mn-lt"/>
              </a:rPr>
              <a:t>And so, if the thought of slander, rejection, and hardship in this world is just too much to handle, you’re not going to make it in the kingdom. You’ll at first begin to compromise, but eventually you’ll fold completely. That is why it is so important to develop a healthy sense of self-worth in Christ early, because if we don’t, we’re going to care too much about what man thinks and we’ll miss out on that great reward in heaven that is promised us. </a:t>
            </a:r>
          </a:p>
          <a:p>
            <a:pPr marL="0" indent="0">
              <a:buNone/>
            </a:pPr>
            <a:endParaRPr lang="en-US" baseline="0" dirty="0">
              <a:latin typeface="+mn-lt"/>
            </a:endParaRPr>
          </a:p>
          <a:p>
            <a:pPr marL="0" indent="0">
              <a:buNone/>
            </a:pPr>
            <a:r>
              <a:rPr lang="en-US" baseline="0" dirty="0">
                <a:latin typeface="+mn-lt"/>
              </a:rPr>
              <a:t>We need to press through knowing that what doesn’t kill us makes us stronger and more resolved, filling up what is lacking in Christ’s affliction (Col 1:24).</a:t>
            </a:r>
            <a:endParaRPr lang="en-US" dirty="0">
              <a:latin typeface="+mn-lt"/>
            </a:endParaRPr>
          </a:p>
        </p:txBody>
      </p:sp>
      <p:sp>
        <p:nvSpPr>
          <p:cNvPr id="4" name="Slide Number Placeholder 3"/>
          <p:cNvSpPr>
            <a:spLocks noGrp="1"/>
          </p:cNvSpPr>
          <p:nvPr>
            <p:ph type="sldNum" sz="quarter" idx="10"/>
          </p:nvPr>
        </p:nvSpPr>
        <p:spPr/>
        <p:txBody>
          <a:bodyPr/>
          <a:lstStyle/>
          <a:p>
            <a:fld id="{1CF5AB4A-00EA-476A-9F21-D717410F465E}" type="slidenum">
              <a:rPr lang="en-US" smtClean="0"/>
              <a:t>10</a:t>
            </a:fld>
            <a:endParaRPr lang="en-US"/>
          </a:p>
        </p:txBody>
      </p:sp>
    </p:spTree>
    <p:extLst>
      <p:ext uri="{BB962C8B-B14F-4D97-AF65-F5344CB8AC3E}">
        <p14:creationId xmlns:p14="http://schemas.microsoft.com/office/powerpoint/2010/main" val="251461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There may be no better description of what it means to be a transformed creature than what we find in the Beatitudes.</a:t>
            </a:r>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11</a:t>
            </a:fld>
            <a:endParaRPr lang="en-US"/>
          </a:p>
        </p:txBody>
      </p:sp>
    </p:spTree>
    <p:extLst>
      <p:ext uri="{BB962C8B-B14F-4D97-AF65-F5344CB8AC3E}">
        <p14:creationId xmlns:p14="http://schemas.microsoft.com/office/powerpoint/2010/main" val="251461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u="none" kern="1200" dirty="0">
                <a:solidFill>
                  <a:schemeClr val="tx1"/>
                </a:solidFill>
                <a:effectLst/>
                <a:latin typeface="+mn-lt"/>
                <a:ea typeface="+mn-ea"/>
                <a:cs typeface="+mn-cs"/>
              </a:rPr>
              <a:t>And it begins with the Beatitudes, a Latin word that means “blessed”, in fact “supremely blessed”, blessed in the highest imaginable terms. And this words appear 8 times in the beginning of Matthew 5. To be “blessed” is to perceived by Almighty God Himself as a person truly fit for the kingdom. In other words, if you were to ask, “Does God consider me blessed?”, you can answer that by doing an inventory of your life against these 8 Beatitudes, because every characteristic of the Beatitudes is a characteristic of a true child of God, a person that is truly fit for the kingdom of God. We’re going to need to be able to put a check mark beside each of these Beatitudes if we’re going to make such a claim. </a:t>
            </a:r>
          </a:p>
          <a:p>
            <a:pPr marL="0" lvl="0" indent="0">
              <a:buFont typeface="+mj-lt"/>
              <a:buNone/>
            </a:pP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u="none" kern="1200" dirty="0">
                <a:solidFill>
                  <a:schemeClr val="tx1"/>
                </a:solidFill>
                <a:effectLst/>
                <a:latin typeface="+mn-lt"/>
                <a:ea typeface="+mn-ea"/>
                <a:cs typeface="+mn-cs"/>
              </a:rPr>
              <a:t>One of the worst translations of this word, though, are those translations that use the word “happy”. Because as we observe what a blessed people look like, we’re going to see that this blessedness is not a happiness based on external qualities or external circumstances. None of these</a:t>
            </a:r>
            <a:r>
              <a:rPr lang="en-US" sz="1200" u="none" kern="1200" baseline="0" dirty="0">
                <a:solidFill>
                  <a:schemeClr val="tx1"/>
                </a:solidFill>
                <a:effectLst/>
                <a:latin typeface="+mn-lt"/>
                <a:ea typeface="+mn-ea"/>
                <a:cs typeface="+mn-cs"/>
              </a:rPr>
              <a:t> attributes</a:t>
            </a:r>
            <a:r>
              <a:rPr lang="en-US" sz="1200" u="none" kern="1200" dirty="0">
                <a:solidFill>
                  <a:schemeClr val="tx1"/>
                </a:solidFill>
                <a:effectLst/>
                <a:latin typeface="+mn-lt"/>
                <a:ea typeface="+mn-ea"/>
                <a:cs typeface="+mn-cs"/>
              </a:rPr>
              <a:t> are physical in nature. There is nothing here about being good looking, rich, charming, or intelligent. In fact, it doesn’t look like people with these attitudes are in very good condition. But they are. People that reflect these qualities, despite external circumstances, are in the best possible condition a person can be in despite the trouble it brings on them from those in the world.</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u="none" kern="1200" dirty="0">
                <a:solidFill>
                  <a:schemeClr val="tx1"/>
                </a:solidFill>
                <a:effectLst/>
                <a:latin typeface="+mn-lt"/>
                <a:ea typeface="+mn-ea"/>
                <a:cs typeface="+mn-cs"/>
              </a:rPr>
              <a:t>Also, none of these qualities are inherited. They won’t be programmed in your genes or chromosomes. It’s not that some people are just born w/these qualities and others aren’t and so “what do you?” No, these are things that we must choose for ourselves by virtue of what we recognize about God and recognize about ourselves.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u="none" kern="1200" dirty="0">
                <a:solidFill>
                  <a:schemeClr val="tx1"/>
                </a:solidFill>
                <a:effectLst/>
                <a:latin typeface="+mn-lt"/>
                <a:ea typeface="+mn-ea"/>
                <a:cs typeface="+mn-cs"/>
              </a:rPr>
              <a:t>Also, none of these Beatitudes are about an elite group of disciples. They are not qualities you would only expect to find in those who are elders, deacons, or preachers. If there is anything the SOTM teaches that I would want to instill in you, it’s that the highest calling a person can have in the kingdom of God is to simply be a Christian. Not “called” a Christian, but a real Christian. That is what these first 12 verses are describing: a peculiar, different kind of people who make a real difference in the world.</a:t>
            </a:r>
          </a:p>
          <a:p>
            <a:pPr marL="0" lvl="0" indent="0">
              <a:buFont typeface="+mj-lt"/>
              <a:buNone/>
            </a:pPr>
            <a:endParaRPr lang="en-US" sz="120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77FC21-2096-48FA-80CA-B828F008C0A4}" type="slidenum">
              <a:rPr lang="en-US" smtClean="0"/>
              <a:t>2</a:t>
            </a:fld>
            <a:endParaRPr lang="en-US"/>
          </a:p>
        </p:txBody>
      </p:sp>
    </p:spTree>
    <p:extLst>
      <p:ext uri="{BB962C8B-B14F-4D97-AF65-F5344CB8AC3E}">
        <p14:creationId xmlns:p14="http://schemas.microsoft.com/office/powerpoint/2010/main" val="12004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a:t>
            </a:r>
            <a:r>
              <a:rPr lang="en-US" baseline="0" dirty="0"/>
              <a:t> poor in spirit are those who have a deep and abiding sense of their spiritual bankruptcy before the holy God of heaven. Most people in this world don’t recognize the great chasm that sin creates between us and God. And then there are  few who do, and they recognize in a very way that this, “I did this. I’m responsible for it.”</a:t>
            </a:r>
          </a:p>
          <a:p>
            <a:pPr marL="0" indent="0">
              <a:buNone/>
            </a:pPr>
            <a:endParaRPr lang="en-US" baseline="0" dirty="0"/>
          </a:p>
          <a:p>
            <a:pPr marL="0" indent="0">
              <a:buNone/>
            </a:pPr>
            <a:r>
              <a:rPr lang="en-US" baseline="0" dirty="0"/>
              <a:t>And so being poor in spirit can be compared to a man who is begging for food. He’s not begging because he’s owed anything or because he’s earned it. He’s begging because he needs it more than anything, and he’s pleading for mercy on behalf of the one who can help him, like Lazarus begged for scrap at the rich man’s table in Luke 16. And if you want an apt definition of what true Evangelism is all about, it’s one beggar telling another beggar where he can get bread.</a:t>
            </a:r>
          </a:p>
          <a:p>
            <a:pPr marL="0" indent="0">
              <a:buNone/>
            </a:pPr>
            <a:endParaRPr lang="en-US" baseline="0" dirty="0"/>
          </a:p>
          <a:p>
            <a:pPr marL="0" indent="0">
              <a:buNone/>
            </a:pPr>
            <a:r>
              <a:rPr lang="en-US" baseline="0" dirty="0"/>
              <a:t>There are certain things a person poor in spirit will never do:</a:t>
            </a:r>
          </a:p>
          <a:p>
            <a:pPr marL="228600" indent="-228600">
              <a:buAutoNum type="arabicParenR"/>
            </a:pPr>
            <a:endParaRPr lang="en-US" baseline="0" dirty="0"/>
          </a:p>
          <a:p>
            <a:pPr marL="228600" indent="-228600">
              <a:buAutoNum type="arabicParenR"/>
            </a:pPr>
            <a:r>
              <a:rPr lang="en-US" baseline="0" dirty="0"/>
              <a:t>The poor in spirit do not minimize sin through generalization (Rom 3:23) . To this person, their sin is personal; they are personally aware of it to their core.</a:t>
            </a:r>
          </a:p>
          <a:p>
            <a:pPr marL="228600" indent="-228600">
              <a:buAutoNum type="arabicParenR"/>
            </a:pPr>
            <a:endParaRPr lang="en-US" baseline="0" dirty="0"/>
          </a:p>
          <a:p>
            <a:pPr marL="228600" indent="-228600">
              <a:buAutoNum type="arabicParenR"/>
            </a:pPr>
            <a:r>
              <a:rPr lang="en-US" baseline="0" dirty="0"/>
              <a:t>The poor in spirit do not rationalize (1 Sam 15:21). “I know I’ve sinned, but…” – The poor in spirit take full responsibility.</a:t>
            </a:r>
          </a:p>
          <a:p>
            <a:pPr marL="228600" indent="-228600">
              <a:buAutoNum type="arabicParenR"/>
            </a:pPr>
            <a:endParaRPr lang="en-US" baseline="0" dirty="0"/>
          </a:p>
          <a:p>
            <a:pPr marL="228600" indent="-228600">
              <a:buAutoNum type="arabicParenR"/>
            </a:pPr>
            <a:r>
              <a:rPr lang="en-US" baseline="0" dirty="0"/>
              <a:t>The poor in spirit do not play the blame game (Gen 3:12-13). They feel personally accountable for their mistakes and confess them openly - </a:t>
            </a:r>
            <a:r>
              <a:rPr lang="en-US" u="sng" baseline="0" dirty="0"/>
              <a:t>full disclosure</a:t>
            </a:r>
            <a:r>
              <a:rPr lang="en-US" u="none" baseline="0" dirty="0">
                <a:effectLst/>
              </a:rPr>
              <a:t>.</a:t>
            </a:r>
            <a:endParaRPr lang="en-US" u="sng" baseline="0" dirty="0"/>
          </a:p>
          <a:p>
            <a:pPr marL="228600" indent="-228600">
              <a:buAutoNum type="arabicParenR"/>
            </a:pPr>
            <a:endParaRPr lang="en-US" u="sng" baseline="0" dirty="0"/>
          </a:p>
          <a:p>
            <a:pPr marL="228600" indent="-228600">
              <a:buAutoNum type="arabicParenR"/>
            </a:pPr>
            <a:r>
              <a:rPr lang="en-US" baseline="0" dirty="0"/>
              <a:t>The poor in spirit does not sit in a bible class or sermon thinking about everyone else who needs to hear the lesson. They’re thinking about their own personal, spiritual needs.</a:t>
            </a:r>
          </a:p>
          <a:p>
            <a:pPr marL="228600" indent="-228600">
              <a:buAutoNum type="arabicParenR"/>
            </a:pPr>
            <a:endParaRPr lang="en-US" baseline="0" dirty="0"/>
          </a:p>
          <a:p>
            <a:pPr marL="0" indent="0">
              <a:buNone/>
            </a:pPr>
            <a:r>
              <a:rPr lang="en-US" baseline="0" dirty="0"/>
              <a:t>To be a person that never tries to save face as it pertain to their sin, that is such a rare thing. This is a revolutionary sort of thing, and God has prepared a special place for them called the kingdom of heaven</a:t>
            </a:r>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3</a:t>
            </a:fld>
            <a:endParaRPr lang="en-US"/>
          </a:p>
        </p:txBody>
      </p:sp>
    </p:spTree>
    <p:extLst>
      <p:ext uri="{BB962C8B-B14F-4D97-AF65-F5344CB8AC3E}">
        <p14:creationId xmlns:p14="http://schemas.microsoft.com/office/powerpoint/2010/main" val="251461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who mourn” are not to be confused w/all people who have experienced physical loss. Hitler knew this pain, so did the Apostle Judas up to the point that he killed himself. </a:t>
            </a:r>
            <a:r>
              <a:rPr lang="en-US" baseline="0" dirty="0"/>
              <a:t>The most wicked of men have experienced this kind of mournfulness. </a:t>
            </a:r>
            <a:r>
              <a:rPr lang="en-US" dirty="0"/>
              <a:t>The mournful of the beatitudes are those</a:t>
            </a:r>
            <a:r>
              <a:rPr lang="en-US" baseline="0" dirty="0"/>
              <a:t> who choose to be mournful about the sin in their life. They feel the pain of having let down their Creator and they are deeply grieved by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Isa 6, Isaiah mourned over his uncleanness as he stood before God in heaven – </a:t>
            </a:r>
            <a:r>
              <a:rPr lang="en-US" b="1" baseline="0" dirty="0"/>
              <a:t>Isa 6:5</a:t>
            </a:r>
            <a:r>
              <a:rPr lang="en-US" baseline="0" dirty="0"/>
              <a:t> – “</a:t>
            </a:r>
            <a:r>
              <a:rPr lang="en-US" dirty="0"/>
              <a:t>Woe is me, for I am ruined!</a:t>
            </a:r>
            <a:r>
              <a:rPr lang="en-US" baseline="0" dirty="0"/>
              <a:t> </a:t>
            </a:r>
            <a:r>
              <a:rPr lang="en-US" dirty="0"/>
              <a:t>Because I am a man of unclean lips, and I live among a people of unclean lips; for my eyes have seen the King, the </a:t>
            </a:r>
            <a:r>
              <a:rPr lang="en-US" cap="small" dirty="0">
                <a:effectLst/>
              </a:rPr>
              <a:t>Lord</a:t>
            </a:r>
            <a:r>
              <a:rPr lang="en-US" dirty="0"/>
              <a:t> of hosts.</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Luke 7, we read about a woman who wept at the feet of Jesus, wiping the tears from His feet w/her hair and kissing them and anointing them w/perfume. Jesus went on to say that her sins, which are many, were forgiven because she loved much.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2 Cor 7:10, Paul alluded to a “godly sorrow” that must exist before real repentance can be manifest. There’s a worldly sorrow of the likes of Judas, who grieves but then goes and hangs himself. Then there is a godly sorrow of the likes of Peter who though denying the Lord 3 times, wept, went on to repent, and became a bedrock in the kingdom. Paul says godly sorrow produces a repentance w/o regret. </a:t>
            </a:r>
          </a:p>
          <a:p>
            <a:pPr marL="0" indent="0">
              <a:buNone/>
            </a:pPr>
            <a:endParaRPr lang="en-US" baseline="0" dirty="0"/>
          </a:p>
          <a:p>
            <a:pPr marL="0" indent="0">
              <a:buNone/>
            </a:pPr>
            <a:r>
              <a:rPr lang="en-US" baseline="0" dirty="0"/>
              <a:t>Those of this mentality are comforted by God in ways we can’t possibly imagine. In Rev 21:4, we’re told that once in heaven, God will wipe away every tear from our eye. 2 Cor 1:3 calls God “the God of all comfort”. But to receive this comfort, we must come to full terms w/our sinfulness and response w/the mournfulness and godly sorrow incumbent of true spiritual regret. </a:t>
            </a:r>
          </a:p>
        </p:txBody>
      </p:sp>
      <p:sp>
        <p:nvSpPr>
          <p:cNvPr id="4" name="Slide Number Placeholder 3"/>
          <p:cNvSpPr>
            <a:spLocks noGrp="1"/>
          </p:cNvSpPr>
          <p:nvPr>
            <p:ph type="sldNum" sz="quarter" idx="10"/>
          </p:nvPr>
        </p:nvSpPr>
        <p:spPr/>
        <p:txBody>
          <a:bodyPr/>
          <a:lstStyle/>
          <a:p>
            <a:fld id="{1CF5AB4A-00EA-476A-9F21-D717410F465E}" type="slidenum">
              <a:rPr lang="en-US" smtClean="0"/>
              <a:t>4</a:t>
            </a:fld>
            <a:endParaRPr lang="en-US"/>
          </a:p>
        </p:txBody>
      </p:sp>
    </p:spTree>
    <p:extLst>
      <p:ext uri="{BB962C8B-B14F-4D97-AF65-F5344CB8AC3E}">
        <p14:creationId xmlns:p14="http://schemas.microsoft.com/office/powerpoint/2010/main" val="251461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Some of your translations say “gentle” instead of meek, which IMHO doesn’t do justice to the idea. Because while a meek person is gentle, a gentle person is not necessarily meek. Meekness is strength under control. Meekness is displayed most fully when a person has power and passion, but he sacrifices them for godly principle.</a:t>
            </a:r>
          </a:p>
          <a:p>
            <a:pPr marL="228600" indent="-228600">
              <a:buAutoNum type="arabicParenR"/>
            </a:pPr>
            <a:endParaRPr lang="en-US" dirty="0"/>
          </a:p>
          <a:p>
            <a:pPr marL="0" indent="0">
              <a:buNone/>
            </a:pPr>
            <a:r>
              <a:rPr lang="en-US" baseline="0" dirty="0"/>
              <a:t>Meekness is not indifference to sin. In Num 12:3, we are told that Moses was the meekest most humble man on the planet. But at the same time, he defended rebuked the Israelites when they made the golden calf and even grinded it into dust, sprinkled it on the water and made the ones responsible drink it. Does that sound like a man indifferent to sin?</a:t>
            </a:r>
          </a:p>
          <a:p>
            <a:pPr marL="0" indent="0">
              <a:buNone/>
            </a:pPr>
            <a:endParaRPr lang="en-US" baseline="0" dirty="0"/>
          </a:p>
          <a:p>
            <a:pPr marL="0" indent="0">
              <a:buNone/>
            </a:pPr>
            <a:r>
              <a:rPr lang="en-US" dirty="0"/>
              <a:t>There is also an expression that says, “meekness is weakness”, as if the fact that 2 words rhyme mean they are the same thing. </a:t>
            </a:r>
            <a:r>
              <a:rPr lang="en-US" baseline="0" dirty="0"/>
              <a:t>Meekness is not weakness. In Matt 26:53, Jesus claims to have 12 legions of angels at His disposal. That’s 72,000, far more than “the 10,000 angels” we sing that he could have called. Yet 1 angel killed 185,000 Assyrian troops overnight, so how many did He need? And could He not have wiped them out Himself? No, meekness is not weakness. A person who is meek is always looking out for both the interests of God and the interests of his fellow man and so he sacrifices certain rights afforded to him, including his own power and strength, to achieve a greater cause of godliness. </a:t>
            </a:r>
          </a:p>
          <a:p>
            <a:pPr marL="0" indent="0">
              <a:buNone/>
            </a:pPr>
            <a:endParaRPr lang="en-US" baseline="0" dirty="0"/>
          </a:p>
          <a:p>
            <a:pPr marL="0" indent="0">
              <a:buNone/>
            </a:pPr>
            <a:r>
              <a:rPr lang="en-US" baseline="0" dirty="0"/>
              <a:t>That he will inherit the “earth” means he will inherit the “land”. The land of Canaan is probably a type used to describe heaven. Its safe to say that the future belongs to the meek.</a:t>
            </a:r>
          </a:p>
        </p:txBody>
      </p:sp>
      <p:sp>
        <p:nvSpPr>
          <p:cNvPr id="4" name="Slide Number Placeholder 3"/>
          <p:cNvSpPr>
            <a:spLocks noGrp="1"/>
          </p:cNvSpPr>
          <p:nvPr>
            <p:ph type="sldNum" sz="quarter" idx="10"/>
          </p:nvPr>
        </p:nvSpPr>
        <p:spPr/>
        <p:txBody>
          <a:bodyPr/>
          <a:lstStyle/>
          <a:p>
            <a:fld id="{1CF5AB4A-00EA-476A-9F21-D717410F465E}" type="slidenum">
              <a:rPr lang="en-US" smtClean="0"/>
              <a:t>5</a:t>
            </a:fld>
            <a:endParaRPr lang="en-US"/>
          </a:p>
        </p:txBody>
      </p:sp>
    </p:spTree>
    <p:extLst>
      <p:ext uri="{BB962C8B-B14F-4D97-AF65-F5344CB8AC3E}">
        <p14:creationId xmlns:p14="http://schemas.microsoft.com/office/powerpoint/2010/main" val="251461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Going back to the poor in spirit, those who recognize the immense chasm created between them and God, will respond w/mournfulness. This creates a vacuum that needs to be filled. And so, those who hunger and thirst after righteousness do so as a result of the </a:t>
            </a:r>
            <a:r>
              <a:rPr lang="en-US" baseline="0" dirty="0"/>
              <a:t>spiritual poverty and mournfulness already exhibited. This Beatitude is the natural consequence of the first 2. </a:t>
            </a:r>
          </a:p>
          <a:p>
            <a:pPr marL="0" indent="0">
              <a:buNone/>
            </a:pPr>
            <a:endParaRPr lang="en-US" baseline="0" dirty="0"/>
          </a:p>
          <a:p>
            <a:pPr marL="0" indent="0">
              <a:buNone/>
            </a:pPr>
            <a:r>
              <a:rPr lang="en-US" baseline="0" dirty="0"/>
              <a:t>Everything we do as Christians should come from a desire to be closer to God and for no other reason. We should be coming to bible class and to worship not because we belong here, but because we’re starving to be right with God. We seek to fill ourselves w/carnal pursuits because we think they’ll bring ultimate fulfillment and satisfaction. But as Solomon said in Ecclesiastes, it’s all vanity. They don’t ultimately satisfy. </a:t>
            </a:r>
          </a:p>
          <a:p>
            <a:pPr marL="0" indent="0">
              <a:buNone/>
            </a:pPr>
            <a:endParaRPr lang="en-US" baseline="0" dirty="0"/>
          </a:p>
          <a:p>
            <a:pPr marL="0" indent="0">
              <a:buNone/>
            </a:pPr>
            <a:r>
              <a:rPr lang="en-US" b="1" baseline="0" dirty="0"/>
              <a:t>Psa 63:1</a:t>
            </a:r>
            <a:r>
              <a:rPr lang="en-US" baseline="0" dirty="0"/>
              <a:t> – “</a:t>
            </a:r>
            <a:r>
              <a:rPr lang="en-US" b="0" i="0" dirty="0">
                <a:solidFill>
                  <a:srgbClr val="000000"/>
                </a:solidFill>
                <a:effectLst/>
                <a:latin typeface="system-ui"/>
              </a:rPr>
              <a:t>O God, You are my God; I shall seek You earnestly; my soul thirsts for You, my flesh yearns for You, in a dry and weary land where there is no water.</a:t>
            </a:r>
            <a:r>
              <a:rPr lang="en-US" baseline="0" dirty="0"/>
              <a:t>” David’s own soul thirsted and longed for God to the point that it dehydrated him spiritually. </a:t>
            </a:r>
          </a:p>
          <a:p>
            <a:pPr marL="0" indent="0">
              <a:buNone/>
            </a:pPr>
            <a:endParaRPr lang="en-US" baseline="0" dirty="0"/>
          </a:p>
          <a:p>
            <a:pPr marL="0" indent="0">
              <a:buNone/>
            </a:pPr>
            <a:r>
              <a:rPr lang="en-US" baseline="0" dirty="0"/>
              <a:t>Why? Because we are made in God’s image, and people made in God’s image can’t be satisfied by things that are fleeting. The only thing that leads to pure, utter satisfaction is longing for God above all else – the greatest commandment. Every other idol in life will leave us as empty as the idol itself.</a:t>
            </a:r>
          </a:p>
        </p:txBody>
      </p:sp>
      <p:sp>
        <p:nvSpPr>
          <p:cNvPr id="4" name="Slide Number Placeholder 3"/>
          <p:cNvSpPr>
            <a:spLocks noGrp="1"/>
          </p:cNvSpPr>
          <p:nvPr>
            <p:ph type="sldNum" sz="quarter" idx="10"/>
          </p:nvPr>
        </p:nvSpPr>
        <p:spPr/>
        <p:txBody>
          <a:bodyPr/>
          <a:lstStyle/>
          <a:p>
            <a:fld id="{1CF5AB4A-00EA-476A-9F21-D717410F465E}" type="slidenum">
              <a:rPr lang="en-US" smtClean="0"/>
              <a:t>6</a:t>
            </a:fld>
            <a:endParaRPr lang="en-US"/>
          </a:p>
        </p:txBody>
      </p:sp>
    </p:spTree>
    <p:extLst>
      <p:ext uri="{BB962C8B-B14F-4D97-AF65-F5344CB8AC3E}">
        <p14:creationId xmlns:p14="http://schemas.microsoft.com/office/powerpoint/2010/main" val="2514617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a:t>It should go without saying that a person who has been forgiven by God and is therefore trying to be holy as God is holy, he should by default show mercy and forgiveness towards those who sin against him. If he doesn’t, that is a person who Jesus says later on in the Lord’s prayer He will not forgive – </a:t>
            </a:r>
            <a:r>
              <a:rPr lang="en-US" b="1" dirty="0"/>
              <a:t>Matt 6:14-15</a:t>
            </a:r>
            <a:r>
              <a:rPr lang="en-US" dirty="0"/>
              <a:t> – “</a:t>
            </a:r>
            <a:r>
              <a:rPr lang="en-US" b="0" i="0" dirty="0">
                <a:solidFill>
                  <a:srgbClr val="000000"/>
                </a:solidFill>
                <a:effectLst/>
                <a:latin typeface="system-ui"/>
              </a:rPr>
              <a:t>For if you forgive others for their transgressions, your heavenly Father will also forgive you. But if you do not forgive others, then your Father will not forgive your transgressions.</a:t>
            </a:r>
            <a:r>
              <a:rPr lang="en-US" dirty="0"/>
              <a:t>”</a:t>
            </a:r>
          </a:p>
          <a:p>
            <a:pPr marL="0" lvl="0" indent="0">
              <a:buNone/>
            </a:pPr>
            <a:endParaRPr lang="en-US" dirty="0"/>
          </a:p>
          <a:p>
            <a:pPr marL="0" lvl="0" indent="0">
              <a:buNone/>
            </a:pPr>
            <a:r>
              <a:rPr lang="en-US" dirty="0"/>
              <a:t>A prime example is in Matt 18:21-35 regarding the parable of the debtors. One debtor owed an </a:t>
            </a:r>
            <a:r>
              <a:rPr lang="en-US" baseline="0" dirty="0"/>
              <a:t>enormous amount: 10,000 talents. (1 talent = 6000-manhours of labor; 10,000 talents = ~29,000 years of work). This means he couldn’t pay off that amount if he lived 500 lifetimes. Yet the master forgives his debt. Then there is a second debtor who owes the first debtor far less: 100 denarii which some say would be the cost of a pair of soldier’s boots. The first debtor wouldn’t forgive this second debtor. </a:t>
            </a:r>
            <a:r>
              <a:rPr lang="en-US" b="1" baseline="0" dirty="0"/>
              <a:t>Matt 18:34-35</a:t>
            </a:r>
            <a:r>
              <a:rPr lang="en-US" baseline="0" dirty="0"/>
              <a:t> – “</a:t>
            </a:r>
            <a:r>
              <a:rPr lang="en-US" b="0" i="0" dirty="0">
                <a:solidFill>
                  <a:srgbClr val="000000"/>
                </a:solidFill>
                <a:effectLst/>
                <a:latin typeface="system-ui"/>
              </a:rPr>
              <a:t>And his lord, moved with anger, handed him over to the torturers until he should repay all that was owed him. My heavenly Father will also do the same to you, if each of you does not forgive his brother from your heart.</a:t>
            </a:r>
            <a:r>
              <a:rPr lang="en-US" baseline="0" dirty="0"/>
              <a:t>”</a:t>
            </a:r>
          </a:p>
          <a:p>
            <a:pPr marL="0" lvl="0" indent="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helpful way to look at this is to count up how many times God has forgiven you, and if you can even fathom a number, that is how often we should forgive our brother. If you cannot bring yourself to do so, you will forsake eternity. Only the merciful will find mercy on judgment day.</a:t>
            </a:r>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7</a:t>
            </a:fld>
            <a:endParaRPr lang="en-US"/>
          </a:p>
        </p:txBody>
      </p:sp>
    </p:spTree>
    <p:extLst>
      <p:ext uri="{BB962C8B-B14F-4D97-AF65-F5344CB8AC3E}">
        <p14:creationId xmlns:p14="http://schemas.microsoft.com/office/powerpoint/2010/main" val="2514617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mn-lt"/>
              </a:rPr>
              <a:t>The pure in heart are not those who are perfectly moral and infallible in every sense of the word. If that were the meaning, none of us could be blessed and it would make you wonder what we had to mourn over and be bankrupt in spirit over. Rather, those pure in heart are people who have a genuine desire to be right. It’s a broken-heart that desires single-minded devotion toward their Savior. Going back to Luke 7 and the woman who wept at Jesus’ feet, she was far from morally pure. Jesus even said, “her sins are many”. But her heart was pure in that she desired to be better and nothing was going to stand in her way to seek Jesus, not even the scowling hypocritical Pharisees. </a:t>
            </a:r>
          </a:p>
          <a:p>
            <a:pPr marL="0" indent="0">
              <a:buNone/>
            </a:pPr>
            <a:endParaRPr lang="en-US" dirty="0">
              <a:latin typeface="+mn-lt"/>
            </a:endParaRPr>
          </a:p>
          <a:p>
            <a:pPr marL="0" indent="0">
              <a:buNone/>
            </a:pPr>
            <a:r>
              <a:rPr lang="en-US" b="1" i="0" dirty="0">
                <a:latin typeface="+mn-lt"/>
              </a:rPr>
              <a:t>Luke 8:15</a:t>
            </a:r>
            <a:r>
              <a:rPr lang="en-US" i="0" dirty="0">
                <a:latin typeface="+mn-lt"/>
              </a:rPr>
              <a:t> – “</a:t>
            </a:r>
            <a:r>
              <a:rPr lang="en-US" b="0" i="0" dirty="0">
                <a:solidFill>
                  <a:srgbClr val="000000"/>
                </a:solidFill>
                <a:effectLst/>
                <a:latin typeface="+mn-lt"/>
              </a:rPr>
              <a:t>But the seed in the good soil, these are the ones who have heard the word w/an honest and good heart, and hold it fast, and bear fruit with perseverance.</a:t>
            </a:r>
            <a:r>
              <a:rPr lang="en-US" i="0" dirty="0">
                <a:latin typeface="+mn-lt"/>
              </a:rPr>
              <a:t>” That’s what pure in heart means – an honest heart. A heart that has retrospection and is open to hearing the truth and to doing what is right when it finds it is going the wrong way, thinking the wrong way. When a person has that. </a:t>
            </a:r>
            <a:r>
              <a:rPr lang="en-US" b="1" i="0" dirty="0">
                <a:latin typeface="+mn-lt"/>
              </a:rPr>
              <a:t>Psa 24:3-4</a:t>
            </a:r>
            <a:r>
              <a:rPr lang="en-US" i="0" dirty="0">
                <a:latin typeface="+mn-lt"/>
              </a:rPr>
              <a:t> – “</a:t>
            </a:r>
            <a:r>
              <a:rPr lang="en-US" b="0" i="0" dirty="0">
                <a:solidFill>
                  <a:srgbClr val="000000"/>
                </a:solidFill>
                <a:effectLst/>
                <a:latin typeface="system-ui"/>
              </a:rPr>
              <a:t>Who may ascend into the hill of the </a:t>
            </a:r>
            <a:r>
              <a:rPr lang="en-US" b="0" i="0" cap="small" dirty="0">
                <a:solidFill>
                  <a:srgbClr val="000000"/>
                </a:solidFill>
                <a:effectLst/>
                <a:latin typeface="system-ui"/>
              </a:rPr>
              <a:t>Lord</a:t>
            </a:r>
            <a:r>
              <a:rPr lang="en-US" b="0" i="0" dirty="0">
                <a:solidFill>
                  <a:srgbClr val="000000"/>
                </a:solidFill>
                <a:effectLst/>
                <a:latin typeface="system-ui"/>
              </a:rPr>
              <a:t>? And who may stand in His holy place? He who has clean hands and a pure heart, who has not lifted up his soul to falsehood and has not sworn deceitfully.</a:t>
            </a:r>
            <a:r>
              <a:rPr lang="en-US" i="0" dirty="0">
                <a:latin typeface="+mn-lt"/>
              </a:rPr>
              <a:t>”</a:t>
            </a:r>
          </a:p>
          <a:p>
            <a:pPr marL="228600" indent="-228600">
              <a:buAutoNum type="arabicParenR"/>
            </a:pPr>
            <a:endParaRPr lang="en-US" dirty="0">
              <a:latin typeface="+mn-lt"/>
            </a:endParaRPr>
          </a:p>
          <a:p>
            <a:pPr marL="0" indent="0">
              <a:buNone/>
            </a:pPr>
            <a:r>
              <a:rPr lang="en-US" dirty="0">
                <a:latin typeface="+mn-lt"/>
              </a:rPr>
              <a:t>What does it mean that they shall see God? T</a:t>
            </a:r>
            <a:r>
              <a:rPr lang="en-US" baseline="0" dirty="0">
                <a:latin typeface="+mn-lt"/>
              </a:rPr>
              <a:t>hose with a desire to be pure in heart begin to see, understand, and comprehend God now even though they cannot see Him with their eyes. They’re not blinded by all the deceit an carnality that has infected the rest of the world. Through an honest pure heart, they have insight into spiritual things and see the unseeable. </a:t>
            </a:r>
            <a:endParaRPr lang="en-US" dirty="0">
              <a:latin typeface="+mn-lt"/>
            </a:endParaRPr>
          </a:p>
        </p:txBody>
      </p:sp>
      <p:sp>
        <p:nvSpPr>
          <p:cNvPr id="4" name="Slide Number Placeholder 3"/>
          <p:cNvSpPr>
            <a:spLocks noGrp="1"/>
          </p:cNvSpPr>
          <p:nvPr>
            <p:ph type="sldNum" sz="quarter" idx="10"/>
          </p:nvPr>
        </p:nvSpPr>
        <p:spPr/>
        <p:txBody>
          <a:bodyPr/>
          <a:lstStyle/>
          <a:p>
            <a:fld id="{1CF5AB4A-00EA-476A-9F21-D717410F465E}" type="slidenum">
              <a:rPr lang="en-US" smtClean="0"/>
              <a:t>8</a:t>
            </a:fld>
            <a:endParaRPr lang="en-US"/>
          </a:p>
        </p:txBody>
      </p:sp>
    </p:spTree>
    <p:extLst>
      <p:ext uri="{BB962C8B-B14F-4D97-AF65-F5344CB8AC3E}">
        <p14:creationId xmlns:p14="http://schemas.microsoft.com/office/powerpoint/2010/main" val="2514617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One of the biggest reasons Jesus came down here and died for our sins is so that we could find peace through reconciliation w/God. Putting on Christ means we are no longer subject to the wrath of God. Therefore, desiring to be like God, we are to be a </a:t>
            </a:r>
            <a:r>
              <a:rPr lang="en-US" baseline="0" dirty="0"/>
              <a:t>people who strive for unity and harmony amongst our brethren as well as introducing the unbelieving to the peace they can have with Jesus Christ.</a:t>
            </a:r>
          </a:p>
          <a:p>
            <a:pPr marL="0" indent="0">
              <a:buNone/>
            </a:pPr>
            <a:endParaRPr lang="en-US" baseline="0" dirty="0"/>
          </a:p>
          <a:p>
            <a:pPr marL="0" indent="0">
              <a:buNone/>
            </a:pPr>
            <a:r>
              <a:rPr lang="en-US" baseline="0" dirty="0"/>
              <a:t>Regarding peace w/one another, </a:t>
            </a:r>
            <a:r>
              <a:rPr lang="en-US" b="1" baseline="0" dirty="0"/>
              <a:t>Isa 2:4cde</a:t>
            </a:r>
            <a:r>
              <a:rPr lang="en-US" baseline="0" dirty="0"/>
              <a:t> – “</a:t>
            </a:r>
            <a:r>
              <a:rPr lang="en-US" b="0" i="0" dirty="0">
                <a:solidFill>
                  <a:srgbClr val="000000"/>
                </a:solidFill>
                <a:effectLst/>
                <a:latin typeface="system-ui"/>
              </a:rPr>
              <a:t>they will hammer their swords into plowshares and their spears into pruning hooks. Nation will not lift up sword against nation, and never again will they learn war.</a:t>
            </a:r>
            <a:r>
              <a:rPr lang="en-US" baseline="0" dirty="0"/>
              <a:t>” In other word, all the carnal strength that wages war prior to becoming a Christianity will go towards fighting spiritual battlers. All our abilities we used to get ahead in the rat race will go toward serving one another.</a:t>
            </a:r>
          </a:p>
          <a:p>
            <a:pPr marL="0" indent="0">
              <a:buNone/>
            </a:pPr>
            <a:endParaRPr lang="en-US" baseline="0" dirty="0"/>
          </a:p>
          <a:p>
            <a:pPr marL="0" indent="0">
              <a:buNone/>
            </a:pPr>
            <a:r>
              <a:rPr lang="en-US" baseline="0" dirty="0"/>
              <a:t>Regarding teaching peace to others, </a:t>
            </a:r>
            <a:r>
              <a:rPr lang="en-US" b="1" baseline="0" dirty="0"/>
              <a:t>John 14:27</a:t>
            </a:r>
            <a:r>
              <a:rPr lang="en-US" baseline="0" dirty="0"/>
              <a:t> – “</a:t>
            </a:r>
            <a:r>
              <a:rPr lang="en-US" b="0" i="0" dirty="0">
                <a:solidFill>
                  <a:srgbClr val="000000"/>
                </a:solidFill>
                <a:effectLst/>
                <a:latin typeface="system-ui"/>
              </a:rPr>
              <a:t>Peace I leave with you; My peace I give to you; not as the world gives do I give to you. Do not let your heart be troubled, nor let it be fearful.</a:t>
            </a:r>
            <a:r>
              <a:rPr lang="en-US" baseline="0" dirty="0"/>
              <a:t>” People need to be reminded that out there, there is no peace, only conflict after conflict. But Jesus came to bring a peace that surpasses understanding so that despite external circumstances, as long as we know we’re headed to be with Him in heaven, nothing down here can shake us. That’s a peace the world cannot teach, and we need to take that message of peace to every ear that will hear. </a:t>
            </a:r>
          </a:p>
          <a:p>
            <a:pPr marL="0" indent="0">
              <a:buNone/>
            </a:pPr>
            <a:endParaRPr lang="en-US" baseline="0" dirty="0"/>
          </a:p>
          <a:p>
            <a:pPr marL="0" indent="0">
              <a:buNone/>
            </a:pPr>
            <a:r>
              <a:rPr lang="en-US" baseline="0" dirty="0"/>
              <a:t>Given God’s peace-bringing nature, no one could more aptly be called sons of God than the peacemakers among us. In Rom 15:33, He is called “</a:t>
            </a:r>
            <a:r>
              <a:rPr lang="en-US" b="0" i="0" dirty="0">
                <a:solidFill>
                  <a:srgbClr val="000000"/>
                </a:solidFill>
                <a:effectLst/>
                <a:latin typeface="system-ui"/>
              </a:rPr>
              <a:t>the God of peace</a:t>
            </a:r>
            <a:r>
              <a:rPr lang="en-US" baseline="0" dirty="0"/>
              <a:t>” and </a:t>
            </a:r>
            <a:r>
              <a:rPr lang="en-US" b="1" baseline="0" dirty="0"/>
              <a:t>Rom 12:18</a:t>
            </a:r>
            <a:r>
              <a:rPr lang="en-US" baseline="0" dirty="0"/>
              <a:t> – “</a:t>
            </a:r>
            <a:r>
              <a:rPr lang="en-US" b="0" i="0" dirty="0">
                <a:solidFill>
                  <a:srgbClr val="000000"/>
                </a:solidFill>
                <a:effectLst/>
                <a:latin typeface="system-ui"/>
              </a:rPr>
              <a:t>If possible, so far as it depends on you, be at peace with all men.</a:t>
            </a:r>
            <a:r>
              <a:rPr lang="en-US" baseline="0" dirty="0"/>
              <a:t>”</a:t>
            </a:r>
          </a:p>
        </p:txBody>
      </p:sp>
      <p:sp>
        <p:nvSpPr>
          <p:cNvPr id="4" name="Slide Number Placeholder 3"/>
          <p:cNvSpPr>
            <a:spLocks noGrp="1"/>
          </p:cNvSpPr>
          <p:nvPr>
            <p:ph type="sldNum" sz="quarter" idx="10"/>
          </p:nvPr>
        </p:nvSpPr>
        <p:spPr/>
        <p:txBody>
          <a:bodyPr/>
          <a:lstStyle/>
          <a:p>
            <a:fld id="{1CF5AB4A-00EA-476A-9F21-D717410F465E}" type="slidenum">
              <a:rPr lang="en-US" smtClean="0"/>
              <a:t>9</a:t>
            </a:fld>
            <a:endParaRPr lang="en-US"/>
          </a:p>
        </p:txBody>
      </p:sp>
    </p:spTree>
    <p:extLst>
      <p:ext uri="{BB962C8B-B14F-4D97-AF65-F5344CB8AC3E}">
        <p14:creationId xmlns:p14="http://schemas.microsoft.com/office/powerpoint/2010/main" val="2514617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4B9E10-275F-4909-807D-9ADDDF4C40AE}"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B0348-C7E1-4F0A-BED4-C14BA74EA864}" type="slidenum">
              <a:rPr lang="en-US" smtClean="0"/>
              <a:t>‹#›</a:t>
            </a:fld>
            <a:endParaRPr lang="en-US"/>
          </a:p>
        </p:txBody>
      </p:sp>
    </p:spTree>
    <p:extLst>
      <p:ext uri="{BB962C8B-B14F-4D97-AF65-F5344CB8AC3E}">
        <p14:creationId xmlns:p14="http://schemas.microsoft.com/office/powerpoint/2010/main" val="111981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4B9E10-275F-4909-807D-9ADDDF4C40AE}"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B0348-C7E1-4F0A-BED4-C14BA74EA864}" type="slidenum">
              <a:rPr lang="en-US" smtClean="0"/>
              <a:t>‹#›</a:t>
            </a:fld>
            <a:endParaRPr lang="en-US"/>
          </a:p>
        </p:txBody>
      </p:sp>
    </p:spTree>
    <p:extLst>
      <p:ext uri="{BB962C8B-B14F-4D97-AF65-F5344CB8AC3E}">
        <p14:creationId xmlns:p14="http://schemas.microsoft.com/office/powerpoint/2010/main" val="421679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4B9E10-275F-4909-807D-9ADDDF4C40AE}"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B0348-C7E1-4F0A-BED4-C14BA74EA864}" type="slidenum">
              <a:rPr lang="en-US" smtClean="0"/>
              <a:t>‹#›</a:t>
            </a:fld>
            <a:endParaRPr lang="en-US"/>
          </a:p>
        </p:txBody>
      </p:sp>
    </p:spTree>
    <p:extLst>
      <p:ext uri="{BB962C8B-B14F-4D97-AF65-F5344CB8AC3E}">
        <p14:creationId xmlns:p14="http://schemas.microsoft.com/office/powerpoint/2010/main" val="67625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4B9E10-275F-4909-807D-9ADDDF4C40AE}"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B0348-C7E1-4F0A-BED4-C14BA74EA864}" type="slidenum">
              <a:rPr lang="en-US" smtClean="0"/>
              <a:t>‹#›</a:t>
            </a:fld>
            <a:endParaRPr lang="en-US"/>
          </a:p>
        </p:txBody>
      </p:sp>
    </p:spTree>
    <p:extLst>
      <p:ext uri="{BB962C8B-B14F-4D97-AF65-F5344CB8AC3E}">
        <p14:creationId xmlns:p14="http://schemas.microsoft.com/office/powerpoint/2010/main" val="3317015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4B9E10-275F-4909-807D-9ADDDF4C40AE}"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B0348-C7E1-4F0A-BED4-C14BA74EA864}" type="slidenum">
              <a:rPr lang="en-US" smtClean="0"/>
              <a:t>‹#›</a:t>
            </a:fld>
            <a:endParaRPr lang="en-US"/>
          </a:p>
        </p:txBody>
      </p:sp>
    </p:spTree>
    <p:extLst>
      <p:ext uri="{BB962C8B-B14F-4D97-AF65-F5344CB8AC3E}">
        <p14:creationId xmlns:p14="http://schemas.microsoft.com/office/powerpoint/2010/main" val="270165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4B9E10-275F-4909-807D-9ADDDF4C40AE}"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B0348-C7E1-4F0A-BED4-C14BA74EA864}" type="slidenum">
              <a:rPr lang="en-US" smtClean="0"/>
              <a:t>‹#›</a:t>
            </a:fld>
            <a:endParaRPr lang="en-US"/>
          </a:p>
        </p:txBody>
      </p:sp>
    </p:spTree>
    <p:extLst>
      <p:ext uri="{BB962C8B-B14F-4D97-AF65-F5344CB8AC3E}">
        <p14:creationId xmlns:p14="http://schemas.microsoft.com/office/powerpoint/2010/main" val="110627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4B9E10-275F-4909-807D-9ADDDF4C40AE}" type="datetimeFigureOut">
              <a:rPr lang="en-US" smtClean="0"/>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B0348-C7E1-4F0A-BED4-C14BA74EA864}" type="slidenum">
              <a:rPr lang="en-US" smtClean="0"/>
              <a:t>‹#›</a:t>
            </a:fld>
            <a:endParaRPr lang="en-US"/>
          </a:p>
        </p:txBody>
      </p:sp>
    </p:spTree>
    <p:extLst>
      <p:ext uri="{BB962C8B-B14F-4D97-AF65-F5344CB8AC3E}">
        <p14:creationId xmlns:p14="http://schemas.microsoft.com/office/powerpoint/2010/main" val="335744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4B9E10-275F-4909-807D-9ADDDF4C40AE}" type="datetimeFigureOut">
              <a:rPr lang="en-US" smtClean="0"/>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B0348-C7E1-4F0A-BED4-C14BA74EA864}" type="slidenum">
              <a:rPr lang="en-US" smtClean="0"/>
              <a:t>‹#›</a:t>
            </a:fld>
            <a:endParaRPr lang="en-US"/>
          </a:p>
        </p:txBody>
      </p:sp>
    </p:spTree>
    <p:extLst>
      <p:ext uri="{BB962C8B-B14F-4D97-AF65-F5344CB8AC3E}">
        <p14:creationId xmlns:p14="http://schemas.microsoft.com/office/powerpoint/2010/main" val="154926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B9E10-275F-4909-807D-9ADDDF4C40AE}" type="datetimeFigureOut">
              <a:rPr lang="en-US" smtClean="0"/>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B0348-C7E1-4F0A-BED4-C14BA74EA864}" type="slidenum">
              <a:rPr lang="en-US" smtClean="0"/>
              <a:t>‹#›</a:t>
            </a:fld>
            <a:endParaRPr lang="en-US"/>
          </a:p>
        </p:txBody>
      </p:sp>
    </p:spTree>
    <p:extLst>
      <p:ext uri="{BB962C8B-B14F-4D97-AF65-F5344CB8AC3E}">
        <p14:creationId xmlns:p14="http://schemas.microsoft.com/office/powerpoint/2010/main" val="968941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4B9E10-275F-4909-807D-9ADDDF4C40AE}"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B0348-C7E1-4F0A-BED4-C14BA74EA864}" type="slidenum">
              <a:rPr lang="en-US" smtClean="0"/>
              <a:t>‹#›</a:t>
            </a:fld>
            <a:endParaRPr lang="en-US"/>
          </a:p>
        </p:txBody>
      </p:sp>
    </p:spTree>
    <p:extLst>
      <p:ext uri="{BB962C8B-B14F-4D97-AF65-F5344CB8AC3E}">
        <p14:creationId xmlns:p14="http://schemas.microsoft.com/office/powerpoint/2010/main" val="37889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4B9E10-275F-4909-807D-9ADDDF4C40AE}"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B0348-C7E1-4F0A-BED4-C14BA74EA864}" type="slidenum">
              <a:rPr lang="en-US" smtClean="0"/>
              <a:t>‹#›</a:t>
            </a:fld>
            <a:endParaRPr lang="en-US"/>
          </a:p>
        </p:txBody>
      </p:sp>
    </p:spTree>
    <p:extLst>
      <p:ext uri="{BB962C8B-B14F-4D97-AF65-F5344CB8AC3E}">
        <p14:creationId xmlns:p14="http://schemas.microsoft.com/office/powerpoint/2010/main" val="21580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B9E10-275F-4909-807D-9ADDDF4C40AE}" type="datetimeFigureOut">
              <a:rPr lang="en-US" smtClean="0"/>
              <a:t>4/8/2021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B0348-C7E1-4F0A-BED4-C14BA74EA864}" type="slidenum">
              <a:rPr lang="en-US" smtClean="0"/>
              <a:t>‹#›</a:t>
            </a:fld>
            <a:endParaRPr lang="en-US"/>
          </a:p>
        </p:txBody>
      </p:sp>
    </p:spTree>
    <p:extLst>
      <p:ext uri="{BB962C8B-B14F-4D97-AF65-F5344CB8AC3E}">
        <p14:creationId xmlns:p14="http://schemas.microsoft.com/office/powerpoint/2010/main" val="1977364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orerunnerchurch.org/wp-content/uploads/2013/03/serm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12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5700" b="1" dirty="0"/>
              <a:t>Persecuted For Righteousness</a:t>
            </a:r>
          </a:p>
        </p:txBody>
      </p:sp>
      <p:sp>
        <p:nvSpPr>
          <p:cNvPr id="3" name="Content Placeholder 2"/>
          <p:cNvSpPr>
            <a:spLocks noGrp="1"/>
          </p:cNvSpPr>
          <p:nvPr>
            <p:ph idx="1"/>
          </p:nvPr>
        </p:nvSpPr>
        <p:spPr>
          <a:xfrm>
            <a:off x="0" y="914400"/>
            <a:ext cx="6096000" cy="5943600"/>
          </a:xfrm>
        </p:spPr>
        <p:txBody>
          <a:bodyPr>
            <a:noAutofit/>
          </a:bodyPr>
          <a:lstStyle/>
          <a:p>
            <a:r>
              <a:rPr lang="en-US" sz="2300" b="1" dirty="0"/>
              <a:t>Matt 5:10-12</a:t>
            </a:r>
            <a:r>
              <a:rPr lang="en-US" sz="2300" dirty="0"/>
              <a:t> – “Blessed are those who have been persecuted for the sake of righteousness, for theirs is the kingdom of heaven.</a:t>
            </a:r>
            <a:r>
              <a:rPr lang="en-US" sz="2300" baseline="30000" dirty="0"/>
              <a:t> </a:t>
            </a:r>
            <a:r>
              <a:rPr lang="en-US" sz="2300" dirty="0"/>
              <a:t>Blessed are you when people insult you and persecute you, and falsely say all kinds of evil against you because of Me. Rejoice and be glad, for your reward in heaven is great; for in the same way they persecuted the prophets who were before you.”</a:t>
            </a:r>
          </a:p>
          <a:p>
            <a:pPr lvl="1"/>
            <a:endParaRPr lang="en-US" sz="600" dirty="0"/>
          </a:p>
          <a:p>
            <a:pPr lvl="1"/>
            <a:r>
              <a:rPr lang="en-US" sz="2100" dirty="0"/>
              <a:t>Such people are painful reminders to a world choosing to live in darkness – </a:t>
            </a:r>
            <a:r>
              <a:rPr lang="en-US" sz="2100" b="1" dirty="0"/>
              <a:t>John 3:19-20</a:t>
            </a:r>
          </a:p>
          <a:p>
            <a:pPr lvl="1"/>
            <a:endParaRPr lang="en-US" sz="600" dirty="0"/>
          </a:p>
          <a:p>
            <a:pPr lvl="1"/>
            <a:r>
              <a:rPr lang="en-US" sz="2100" u="sng" dirty="0"/>
              <a:t>Examples</a:t>
            </a:r>
            <a:r>
              <a:rPr lang="en-US" sz="2100" dirty="0"/>
              <a:t>: </a:t>
            </a:r>
            <a:r>
              <a:rPr lang="en-US" sz="2100" b="1" dirty="0"/>
              <a:t>John 1:10-11; 15:18-19</a:t>
            </a:r>
          </a:p>
          <a:p>
            <a:pPr lvl="1"/>
            <a:endParaRPr lang="en-US" sz="600" dirty="0"/>
          </a:p>
          <a:p>
            <a:r>
              <a:rPr lang="en-US" sz="2500" u="sng" dirty="0"/>
              <a:t>Conclusion</a:t>
            </a:r>
            <a:r>
              <a:rPr lang="en-US" sz="2500" dirty="0"/>
              <a:t>: Reward in heaven is </a:t>
            </a:r>
            <a:r>
              <a:rPr lang="en-US" sz="2500" u="sng" dirty="0"/>
              <a:t>great</a:t>
            </a:r>
          </a:p>
        </p:txBody>
      </p:sp>
      <p:pic>
        <p:nvPicPr>
          <p:cNvPr id="10242" name="Picture 2" descr="http://4.bp.blogspot.com/_7WCEOCYrIR0/TFauhiuJ1bI/AAAAAAAABGs/2rhnXzjd7UU/s1600/persecu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90600"/>
            <a:ext cx="3048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87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fade">
                                      <p:cBhvr>
                                        <p:cTn id="15" dur="500"/>
                                        <p:tgtEl>
                                          <p:spTgt spid="102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4.bp.blogspot.com/-i26AaU0V1pw/UOEdEZrvfxI/AAAAAAAAAK4/Jqou5Dg81Ns/s1600/Transformed%2BMindset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6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wincitybible.org/wp-content/uploads/banner-beatitu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78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9500" b="1" u="sng" dirty="0"/>
              <a:t>The Poor In Spirit</a:t>
            </a:r>
          </a:p>
        </p:txBody>
      </p:sp>
      <p:sp>
        <p:nvSpPr>
          <p:cNvPr id="3" name="Content Placeholder 2"/>
          <p:cNvSpPr>
            <a:spLocks noGrp="1"/>
          </p:cNvSpPr>
          <p:nvPr>
            <p:ph idx="1"/>
          </p:nvPr>
        </p:nvSpPr>
        <p:spPr>
          <a:xfrm>
            <a:off x="0" y="1219200"/>
            <a:ext cx="5562600" cy="5638800"/>
          </a:xfrm>
        </p:spPr>
        <p:txBody>
          <a:bodyPr>
            <a:noAutofit/>
          </a:bodyPr>
          <a:lstStyle/>
          <a:p>
            <a:pPr>
              <a:buFont typeface="Wingdings" panose="05000000000000000000" pitchFamily="2" charset="2"/>
              <a:buChar char="q"/>
            </a:pPr>
            <a:r>
              <a:rPr lang="en-US" sz="2900" b="1" dirty="0"/>
              <a:t>Matt 5:3</a:t>
            </a:r>
            <a:r>
              <a:rPr lang="en-US" sz="2900" dirty="0"/>
              <a:t> – “Blessed are the poor in spirit, for theirs is the kingdom of heaven.”</a:t>
            </a:r>
          </a:p>
          <a:p>
            <a:pPr lvl="1"/>
            <a:endParaRPr lang="en-US" sz="1200" dirty="0"/>
          </a:p>
          <a:p>
            <a:pPr lvl="1"/>
            <a:r>
              <a:rPr lang="en-US" sz="2500" dirty="0"/>
              <a:t>Deep sense of spiritual bankruptcy</a:t>
            </a:r>
          </a:p>
          <a:p>
            <a:pPr lvl="1"/>
            <a:endParaRPr lang="en-US" sz="1200" dirty="0"/>
          </a:p>
          <a:p>
            <a:pPr lvl="1"/>
            <a:r>
              <a:rPr lang="en-US" sz="2500" dirty="0"/>
              <a:t>Recognize the great chasm created between ourselves and God</a:t>
            </a:r>
          </a:p>
          <a:p>
            <a:pPr lvl="1"/>
            <a:endParaRPr lang="en-US" sz="1200" dirty="0"/>
          </a:p>
          <a:p>
            <a:pPr lvl="1"/>
            <a:r>
              <a:rPr lang="en-US" sz="2500" u="sng" dirty="0"/>
              <a:t>Example</a:t>
            </a:r>
            <a:r>
              <a:rPr lang="en-US" sz="2500" dirty="0"/>
              <a:t>: Beggar</a:t>
            </a:r>
          </a:p>
          <a:p>
            <a:pPr lvl="1"/>
            <a:endParaRPr lang="en-US" sz="1200" u="sng" dirty="0"/>
          </a:p>
          <a:p>
            <a:pPr>
              <a:buFont typeface="Wingdings" panose="05000000000000000000" pitchFamily="2" charset="2"/>
              <a:buChar char="q"/>
            </a:pPr>
            <a:r>
              <a:rPr lang="en-US" sz="2900" u="sng" dirty="0"/>
              <a:t>Conclusion</a:t>
            </a:r>
            <a:r>
              <a:rPr lang="en-US" sz="2900" dirty="0"/>
              <a:t>: Qualifies a person to inherit the kingdom of heaven</a:t>
            </a:r>
          </a:p>
          <a:p>
            <a:pPr marL="857250" lvl="1" indent="-457200">
              <a:buFont typeface="+mj-lt"/>
              <a:buAutoNum type="arabicParenR"/>
            </a:pPr>
            <a:endParaRPr lang="en-US" sz="2000" dirty="0"/>
          </a:p>
        </p:txBody>
      </p:sp>
      <p:pic>
        <p:nvPicPr>
          <p:cNvPr id="3074" name="Picture 2" descr="https://shorthandingsanity.files.wordpress.com/2015/03/mou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371600"/>
            <a:ext cx="361878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8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9500" b="1" u="sng" dirty="0"/>
              <a:t>The Mournful</a:t>
            </a:r>
          </a:p>
        </p:txBody>
      </p:sp>
      <p:sp>
        <p:nvSpPr>
          <p:cNvPr id="3" name="Content Placeholder 2"/>
          <p:cNvSpPr>
            <a:spLocks noGrp="1"/>
          </p:cNvSpPr>
          <p:nvPr>
            <p:ph idx="1"/>
          </p:nvPr>
        </p:nvSpPr>
        <p:spPr>
          <a:xfrm>
            <a:off x="0" y="1143000"/>
            <a:ext cx="5486400" cy="5715000"/>
          </a:xfrm>
        </p:spPr>
        <p:txBody>
          <a:bodyPr>
            <a:noAutofit/>
          </a:bodyPr>
          <a:lstStyle/>
          <a:p>
            <a:r>
              <a:rPr lang="en-US" sz="2900" b="1" dirty="0"/>
              <a:t>Matt 5:4</a:t>
            </a:r>
            <a:r>
              <a:rPr lang="en-US" sz="2900" dirty="0"/>
              <a:t> – “Blessed are those who mourn, for they shall be comforted.”</a:t>
            </a:r>
          </a:p>
          <a:p>
            <a:pPr lvl="1"/>
            <a:endParaRPr lang="en-US" sz="400" dirty="0"/>
          </a:p>
          <a:p>
            <a:pPr lvl="1"/>
            <a:r>
              <a:rPr lang="en-US" sz="2500" dirty="0"/>
              <a:t>Choose to mourn over our sin</a:t>
            </a:r>
          </a:p>
          <a:p>
            <a:pPr lvl="1"/>
            <a:endParaRPr lang="en-US" sz="400" dirty="0"/>
          </a:p>
          <a:p>
            <a:pPr lvl="1"/>
            <a:r>
              <a:rPr lang="en-US" sz="2500" dirty="0"/>
              <a:t>The mournful are deeply grieved they have let down their Creator</a:t>
            </a:r>
            <a:endParaRPr lang="en-US" sz="400" dirty="0"/>
          </a:p>
          <a:p>
            <a:pPr lvl="1"/>
            <a:r>
              <a:rPr lang="en-US" sz="2500" u="sng" dirty="0"/>
              <a:t>Examples</a:t>
            </a:r>
            <a:r>
              <a:rPr lang="en-US" sz="2500" dirty="0"/>
              <a:t>: </a:t>
            </a:r>
            <a:r>
              <a:rPr lang="en-US" sz="2500" b="1" dirty="0"/>
              <a:t>Isa 6:5</a:t>
            </a:r>
            <a:r>
              <a:rPr lang="en-US" sz="2500" dirty="0"/>
              <a:t>; </a:t>
            </a:r>
            <a:r>
              <a:rPr lang="en-US" sz="2500" b="1" dirty="0"/>
              <a:t>Luke 7:36-40; 2 Cor 7:10</a:t>
            </a:r>
          </a:p>
          <a:p>
            <a:pPr lvl="1"/>
            <a:endParaRPr lang="en-US" sz="400" dirty="0"/>
          </a:p>
          <a:p>
            <a:r>
              <a:rPr lang="en-US" sz="2900" u="sng" dirty="0"/>
              <a:t>Conclusion</a:t>
            </a:r>
            <a:r>
              <a:rPr lang="en-US" sz="2900" dirty="0"/>
              <a:t>: God provides a comfort to the spiritually mournful that the world cannot (2 Cor 1:3; Rev 21:4)</a:t>
            </a:r>
          </a:p>
        </p:txBody>
      </p:sp>
      <p:pic>
        <p:nvPicPr>
          <p:cNvPr id="4098" name="Picture 2" descr="http://www.jackiealwaysunplugged.com/wp-content/uploads/2014/09/washingfeetofje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58240"/>
            <a:ext cx="36576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78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9500" b="1" u="sng" dirty="0"/>
              <a:t>The Meek</a:t>
            </a:r>
          </a:p>
        </p:txBody>
      </p:sp>
      <p:sp>
        <p:nvSpPr>
          <p:cNvPr id="3" name="Content Placeholder 2"/>
          <p:cNvSpPr>
            <a:spLocks noGrp="1"/>
          </p:cNvSpPr>
          <p:nvPr>
            <p:ph idx="1"/>
          </p:nvPr>
        </p:nvSpPr>
        <p:spPr>
          <a:xfrm>
            <a:off x="0" y="1219200"/>
            <a:ext cx="5486400" cy="5638799"/>
          </a:xfrm>
        </p:spPr>
        <p:txBody>
          <a:bodyPr>
            <a:noAutofit/>
          </a:bodyPr>
          <a:lstStyle/>
          <a:p>
            <a:r>
              <a:rPr lang="en-US" sz="2900" b="1" dirty="0"/>
              <a:t>Matt 5:5</a:t>
            </a:r>
            <a:r>
              <a:rPr lang="en-US" sz="2900" dirty="0"/>
              <a:t> – “Blessed are the meek, for they shall inherit the earth.”</a:t>
            </a:r>
          </a:p>
          <a:p>
            <a:pPr lvl="1"/>
            <a:endParaRPr lang="en-US" sz="800" dirty="0"/>
          </a:p>
          <a:p>
            <a:pPr lvl="1"/>
            <a:r>
              <a:rPr lang="en-US" sz="2500" dirty="0"/>
              <a:t>Meekness is strength under control</a:t>
            </a:r>
          </a:p>
          <a:p>
            <a:pPr lvl="1"/>
            <a:endParaRPr lang="en-US" sz="800" dirty="0"/>
          </a:p>
          <a:p>
            <a:pPr lvl="1"/>
            <a:r>
              <a:rPr lang="en-US" sz="2500" dirty="0"/>
              <a:t>Places principle before passion</a:t>
            </a:r>
          </a:p>
          <a:p>
            <a:pPr lvl="1"/>
            <a:endParaRPr lang="en-US" sz="800" dirty="0"/>
          </a:p>
          <a:p>
            <a:pPr lvl="1"/>
            <a:r>
              <a:rPr lang="en-US" sz="2500" u="sng" dirty="0"/>
              <a:t>Examples</a:t>
            </a:r>
            <a:r>
              <a:rPr lang="en-US" sz="2500" dirty="0"/>
              <a:t>: </a:t>
            </a:r>
            <a:r>
              <a:rPr lang="en-US" sz="2500" b="1" dirty="0"/>
              <a:t>Num 12:3; Matt 26:53</a:t>
            </a:r>
          </a:p>
          <a:p>
            <a:pPr lvl="1"/>
            <a:endParaRPr lang="en-US" sz="800" dirty="0"/>
          </a:p>
          <a:p>
            <a:r>
              <a:rPr lang="en-US" sz="2900" u="sng" dirty="0"/>
              <a:t>Conclusion</a:t>
            </a:r>
            <a:r>
              <a:rPr lang="en-US" sz="2900" dirty="0"/>
              <a:t>: The future belongs to those who are of this disposition</a:t>
            </a:r>
          </a:p>
        </p:txBody>
      </p:sp>
      <p:pic>
        <p:nvPicPr>
          <p:cNvPr id="5126" name="Picture 6" descr="https://s-media-cache-ak0.pinimg.com/236x/b6/ac/18/b6ac18721bf8ab1acd6a1f9c95e9b1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19201"/>
            <a:ext cx="36576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20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fade">
                                      <p:cBhvr>
                                        <p:cTn id="13" dur="500"/>
                                        <p:tgtEl>
                                          <p:spTgt spid="51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4900" b="1" u="sng" dirty="0"/>
              <a:t>Hunger &amp; Thirst For Righteousness</a:t>
            </a:r>
          </a:p>
        </p:txBody>
      </p:sp>
      <p:sp>
        <p:nvSpPr>
          <p:cNvPr id="3" name="Content Placeholder 2"/>
          <p:cNvSpPr>
            <a:spLocks noGrp="1"/>
          </p:cNvSpPr>
          <p:nvPr>
            <p:ph idx="1"/>
          </p:nvPr>
        </p:nvSpPr>
        <p:spPr>
          <a:xfrm>
            <a:off x="0" y="990600"/>
            <a:ext cx="5867400" cy="5867400"/>
          </a:xfrm>
        </p:spPr>
        <p:txBody>
          <a:bodyPr>
            <a:noAutofit/>
          </a:bodyPr>
          <a:lstStyle/>
          <a:p>
            <a:r>
              <a:rPr lang="en-US" sz="2900" b="1" dirty="0"/>
              <a:t>Matt 5:6</a:t>
            </a:r>
            <a:r>
              <a:rPr lang="en-US" sz="2900" dirty="0"/>
              <a:t> – “Blessed are those who hunger and thirst for righteousness, for they shall be satisfied.”</a:t>
            </a:r>
          </a:p>
          <a:p>
            <a:pPr lvl="1"/>
            <a:endParaRPr lang="en-US" sz="600" dirty="0"/>
          </a:p>
          <a:p>
            <a:pPr lvl="1"/>
            <a:r>
              <a:rPr lang="en-US" sz="2500" dirty="0"/>
              <a:t>Spiritual poverty and mourning will starve us into seeking righteousness at all costs</a:t>
            </a:r>
          </a:p>
          <a:p>
            <a:pPr lvl="1"/>
            <a:endParaRPr lang="en-US" sz="600" dirty="0"/>
          </a:p>
          <a:p>
            <a:pPr lvl="1"/>
            <a:r>
              <a:rPr lang="en-US" sz="2500" dirty="0"/>
              <a:t>Our effort as Christians should come from a desire to be close to God</a:t>
            </a:r>
          </a:p>
          <a:p>
            <a:pPr lvl="1"/>
            <a:endParaRPr lang="en-US" sz="600" dirty="0"/>
          </a:p>
          <a:p>
            <a:pPr lvl="1"/>
            <a:r>
              <a:rPr lang="en-US" sz="2000" u="sng" dirty="0"/>
              <a:t>E</a:t>
            </a:r>
            <a:r>
              <a:rPr lang="en-US" sz="2500" u="sng" dirty="0"/>
              <a:t>xamples</a:t>
            </a:r>
            <a:r>
              <a:rPr lang="en-US" sz="2500" dirty="0"/>
              <a:t>: </a:t>
            </a:r>
            <a:r>
              <a:rPr lang="en-US" sz="2500" b="1" dirty="0"/>
              <a:t>Psa 63:1; John 4:14</a:t>
            </a:r>
            <a:endParaRPr lang="en-US" sz="2500" dirty="0"/>
          </a:p>
          <a:p>
            <a:pPr lvl="1"/>
            <a:endParaRPr lang="en-US" sz="600" dirty="0"/>
          </a:p>
          <a:p>
            <a:r>
              <a:rPr lang="en-US" sz="2900" u="sng" dirty="0"/>
              <a:t>Conclusion</a:t>
            </a:r>
            <a:r>
              <a:rPr lang="en-US" sz="2900" dirty="0"/>
              <a:t>: Such people will not be denied the satisfaction and peace they long for (Psa 107:9)</a:t>
            </a:r>
          </a:p>
          <a:p>
            <a:pPr lvl="1"/>
            <a:endParaRPr lang="en-US" sz="2000" dirty="0"/>
          </a:p>
          <a:p>
            <a:pPr lvl="1"/>
            <a:endParaRPr lang="en-US" sz="2000" dirty="0"/>
          </a:p>
        </p:txBody>
      </p:sp>
      <p:pic>
        <p:nvPicPr>
          <p:cNvPr id="6146" name="Picture 2" descr="https://rescuejesusnow.files.wordpress.com/2012/11/hung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066800"/>
            <a:ext cx="3276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0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9500" b="1" dirty="0"/>
              <a:t>The Merciful</a:t>
            </a:r>
          </a:p>
        </p:txBody>
      </p:sp>
      <p:sp>
        <p:nvSpPr>
          <p:cNvPr id="3" name="Content Placeholder 2"/>
          <p:cNvSpPr>
            <a:spLocks noGrp="1"/>
          </p:cNvSpPr>
          <p:nvPr>
            <p:ph idx="1"/>
          </p:nvPr>
        </p:nvSpPr>
        <p:spPr>
          <a:xfrm>
            <a:off x="0" y="990600"/>
            <a:ext cx="5638800" cy="5867400"/>
          </a:xfrm>
        </p:spPr>
        <p:txBody>
          <a:bodyPr>
            <a:noAutofit/>
          </a:bodyPr>
          <a:lstStyle/>
          <a:p>
            <a:r>
              <a:rPr lang="en-US" sz="2900" b="1" dirty="0"/>
              <a:t>Matt 5:7</a:t>
            </a:r>
            <a:r>
              <a:rPr lang="en-US" sz="2900" dirty="0"/>
              <a:t> – “Blessed are the merciful, for they shall receive mercy.”</a:t>
            </a:r>
          </a:p>
          <a:p>
            <a:pPr lvl="1"/>
            <a:endParaRPr lang="en-US" sz="800" dirty="0"/>
          </a:p>
          <a:p>
            <a:pPr lvl="1"/>
            <a:r>
              <a:rPr lang="en-US" sz="2500" dirty="0"/>
              <a:t>Those forgiven by God should show mercy and forgiveness to others</a:t>
            </a:r>
          </a:p>
          <a:p>
            <a:pPr lvl="1"/>
            <a:endParaRPr lang="en-US" sz="800" dirty="0"/>
          </a:p>
          <a:p>
            <a:pPr lvl="1"/>
            <a:r>
              <a:rPr lang="en-US" sz="2500" u="sng" dirty="0"/>
              <a:t>Example</a:t>
            </a:r>
            <a:r>
              <a:rPr lang="en-US" sz="2500" dirty="0"/>
              <a:t>: </a:t>
            </a:r>
            <a:r>
              <a:rPr lang="en-US" sz="2500" b="1" dirty="0"/>
              <a:t>Matt 18:21-35</a:t>
            </a:r>
          </a:p>
          <a:p>
            <a:pPr lvl="1"/>
            <a:endParaRPr lang="en-US" sz="800" dirty="0"/>
          </a:p>
          <a:p>
            <a:pPr lvl="1"/>
            <a:r>
              <a:rPr lang="en-US" sz="2500" dirty="0"/>
              <a:t>Count how many times we’ve been forgiven by God and extend this same forgiveness to others</a:t>
            </a:r>
          </a:p>
          <a:p>
            <a:pPr lvl="1"/>
            <a:endParaRPr lang="en-US" sz="800" dirty="0"/>
          </a:p>
          <a:p>
            <a:r>
              <a:rPr lang="en-US" sz="2900" u="sng" dirty="0"/>
              <a:t>Conclusion</a:t>
            </a:r>
            <a:r>
              <a:rPr lang="en-US" sz="2900" dirty="0"/>
              <a:t>: Only the merciful will find mercy on judgment day</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066800"/>
            <a:ext cx="3505200" cy="579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3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9500" b="1" dirty="0"/>
              <a:t>The Pure In Heart</a:t>
            </a:r>
          </a:p>
        </p:txBody>
      </p:sp>
      <p:sp>
        <p:nvSpPr>
          <p:cNvPr id="3" name="Content Placeholder 2"/>
          <p:cNvSpPr>
            <a:spLocks noGrp="1"/>
          </p:cNvSpPr>
          <p:nvPr>
            <p:ph idx="1"/>
          </p:nvPr>
        </p:nvSpPr>
        <p:spPr>
          <a:xfrm>
            <a:off x="0" y="990600"/>
            <a:ext cx="5562600" cy="5867400"/>
          </a:xfrm>
        </p:spPr>
        <p:txBody>
          <a:bodyPr>
            <a:noAutofit/>
          </a:bodyPr>
          <a:lstStyle/>
          <a:p>
            <a:r>
              <a:rPr lang="en-US" sz="2900" b="1" dirty="0"/>
              <a:t>Matt 5:8</a:t>
            </a:r>
            <a:r>
              <a:rPr lang="en-US" sz="2900" dirty="0"/>
              <a:t> – “Blessed are the pure in heart, for they shall see God.”</a:t>
            </a:r>
          </a:p>
          <a:p>
            <a:pPr lvl="1"/>
            <a:endParaRPr lang="en-US" sz="800" dirty="0"/>
          </a:p>
          <a:p>
            <a:pPr lvl="1"/>
            <a:r>
              <a:rPr lang="en-US" sz="2500" dirty="0"/>
              <a:t>Genuine, sincere desire to be pure in heart</a:t>
            </a:r>
          </a:p>
          <a:p>
            <a:pPr lvl="1"/>
            <a:endParaRPr lang="en-US" sz="800" dirty="0"/>
          </a:p>
          <a:p>
            <a:pPr lvl="1"/>
            <a:r>
              <a:rPr lang="en-US" sz="2500" dirty="0"/>
              <a:t>A broken-heart that wants single-minded devotion to God</a:t>
            </a:r>
          </a:p>
          <a:p>
            <a:pPr lvl="1"/>
            <a:endParaRPr lang="en-US" sz="800" dirty="0"/>
          </a:p>
          <a:p>
            <a:pPr lvl="1"/>
            <a:r>
              <a:rPr lang="en-US" sz="2500" u="sng" dirty="0"/>
              <a:t>Examples</a:t>
            </a:r>
            <a:r>
              <a:rPr lang="en-US" sz="2500" dirty="0"/>
              <a:t>: </a:t>
            </a:r>
            <a:r>
              <a:rPr lang="en-US" sz="2500" b="1" dirty="0"/>
              <a:t>Luke 8:15; Psa 24:3-4</a:t>
            </a:r>
          </a:p>
          <a:p>
            <a:pPr lvl="1"/>
            <a:endParaRPr lang="en-US" sz="800" dirty="0"/>
          </a:p>
          <a:p>
            <a:r>
              <a:rPr lang="en-US" sz="2900" u="sng" dirty="0"/>
              <a:t>Conclusion</a:t>
            </a:r>
            <a:r>
              <a:rPr lang="en-US" sz="2900" dirty="0"/>
              <a:t>: Will begin to see and understand God in the present</a:t>
            </a:r>
          </a:p>
        </p:txBody>
      </p:sp>
      <p:pic>
        <p:nvPicPr>
          <p:cNvPr id="8194" name="Picture 2" descr="http://firstchurches.org/wp-content/uploads/2013/06/broken-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0"/>
            <a:ext cx="3581400" cy="580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80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9500" b="1" dirty="0"/>
              <a:t>Peacemakers</a:t>
            </a:r>
          </a:p>
        </p:txBody>
      </p:sp>
      <p:sp>
        <p:nvSpPr>
          <p:cNvPr id="3" name="Content Placeholder 2"/>
          <p:cNvSpPr>
            <a:spLocks noGrp="1"/>
          </p:cNvSpPr>
          <p:nvPr>
            <p:ph idx="1"/>
          </p:nvPr>
        </p:nvSpPr>
        <p:spPr>
          <a:xfrm>
            <a:off x="0" y="990600"/>
            <a:ext cx="5791200" cy="5867400"/>
          </a:xfrm>
        </p:spPr>
        <p:txBody>
          <a:bodyPr>
            <a:noAutofit/>
          </a:bodyPr>
          <a:lstStyle/>
          <a:p>
            <a:r>
              <a:rPr lang="en-US" sz="2900" b="1" dirty="0"/>
              <a:t>Matt 5:9</a:t>
            </a:r>
            <a:r>
              <a:rPr lang="en-US" sz="2900" dirty="0"/>
              <a:t> – “Blessed are the peacemakers, for they shall be called sons of God”</a:t>
            </a:r>
          </a:p>
          <a:p>
            <a:pPr lvl="1"/>
            <a:endParaRPr lang="en-US" sz="800" dirty="0"/>
          </a:p>
          <a:p>
            <a:pPr lvl="1"/>
            <a:r>
              <a:rPr lang="en-US" sz="2500" dirty="0"/>
              <a:t>Those promoting harmony and unity amongst citizens of the kingdom</a:t>
            </a:r>
          </a:p>
          <a:p>
            <a:pPr lvl="1"/>
            <a:endParaRPr lang="en-US" sz="800" dirty="0"/>
          </a:p>
          <a:p>
            <a:pPr lvl="1"/>
            <a:r>
              <a:rPr lang="en-US" sz="2500" dirty="0"/>
              <a:t>Those striving to bring unbelievers to the peace of Jesus Christ</a:t>
            </a:r>
          </a:p>
          <a:p>
            <a:pPr lvl="1"/>
            <a:endParaRPr lang="en-US" sz="800" dirty="0"/>
          </a:p>
          <a:p>
            <a:pPr lvl="1"/>
            <a:r>
              <a:rPr lang="en-US" sz="2500" u="sng" dirty="0"/>
              <a:t>Examples</a:t>
            </a:r>
            <a:r>
              <a:rPr lang="en-US" sz="2500" dirty="0"/>
              <a:t>: </a:t>
            </a:r>
            <a:r>
              <a:rPr lang="en-US" sz="2500" b="1" dirty="0"/>
              <a:t>Isa 2:4; John 14:27</a:t>
            </a:r>
          </a:p>
          <a:p>
            <a:pPr marL="457200" lvl="1" indent="0">
              <a:buNone/>
            </a:pPr>
            <a:endParaRPr lang="en-US" sz="800" dirty="0"/>
          </a:p>
          <a:p>
            <a:r>
              <a:rPr lang="en-US" sz="2900" u="sng" dirty="0"/>
              <a:t>Conclusion</a:t>
            </a:r>
            <a:r>
              <a:rPr lang="en-US" sz="2900" dirty="0"/>
              <a:t>: No other people could truly be called the children of the God of peace (Rom 15:33)</a:t>
            </a:r>
          </a:p>
        </p:txBody>
      </p:sp>
      <p:pic>
        <p:nvPicPr>
          <p:cNvPr id="6" name="Picture 4" descr="http://www.geni.org/globalenergy/assets/jpg/swords-into-plowshar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143000"/>
            <a:ext cx="3429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15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3144</TotalTime>
  <Words>4194</Words>
  <Application>Microsoft Office PowerPoint</Application>
  <PresentationFormat>On-screen Show (4:3)</PresentationFormat>
  <Paragraphs>165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system-ui</vt:lpstr>
      <vt:lpstr>Wingdings</vt:lpstr>
      <vt:lpstr>Office Theme</vt:lpstr>
      <vt:lpstr>PowerPoint Presentation</vt:lpstr>
      <vt:lpstr>PowerPoint Presentation</vt:lpstr>
      <vt:lpstr>The Poor In Spirit</vt:lpstr>
      <vt:lpstr>The Mournful</vt:lpstr>
      <vt:lpstr>The Meek</vt:lpstr>
      <vt:lpstr>Hunger &amp; Thirst For Righteousness</vt:lpstr>
      <vt:lpstr>The Merciful</vt:lpstr>
      <vt:lpstr>The Pure In Heart</vt:lpstr>
      <vt:lpstr>Peacemakers</vt:lpstr>
      <vt:lpstr>Persecuted For Righteousness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 H</cp:lastModifiedBy>
  <cp:revision>122</cp:revision>
  <dcterms:created xsi:type="dcterms:W3CDTF">2015-03-31T00:07:47Z</dcterms:created>
  <dcterms:modified xsi:type="dcterms:W3CDTF">2021-04-08T13:22:30Z</dcterms:modified>
</cp:coreProperties>
</file>