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</p:sldMasterIdLst>
  <p:notesMasterIdLst>
    <p:notesMasterId r:id="rId11"/>
  </p:notesMasterIdLst>
  <p:handoutMasterIdLst>
    <p:handoutMasterId r:id="rId12"/>
  </p:handoutMasterIdLst>
  <p:sldIdLst>
    <p:sldId id="256" r:id="rId4"/>
    <p:sldId id="264" r:id="rId5"/>
    <p:sldId id="265" r:id="rId6"/>
    <p:sldId id="261" r:id="rId7"/>
    <p:sldId id="266" r:id="rId8"/>
    <p:sldId id="262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868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4" autoAdjust="0"/>
    <p:restoredTop sz="94660"/>
  </p:normalViewPr>
  <p:slideViewPr>
    <p:cSldViewPr>
      <p:cViewPr varScale="1">
        <p:scale>
          <a:sx n="85" d="100"/>
          <a:sy n="85" d="100"/>
        </p:scale>
        <p:origin x="18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AEF09-FC14-4612-9ADB-F68B8CEB0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52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14F9-D340-4FC4-956E-3BBD1C4FE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7294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14F9-D340-4FC4-956E-3BBD1C4FEF3D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ngBat_HD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967372" y="3701356"/>
            <a:ext cx="5209256" cy="2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94805" y="1598414"/>
            <a:ext cx="6554391" cy="1982391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defTabSz="410751"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94805" y="4152305"/>
            <a:ext cx="6554391" cy="9911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0" indent="160729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0" indent="321457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0" indent="482186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0" indent="642915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5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1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-29425" y="-5953"/>
            <a:ext cx="9202850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04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0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1" cy="20415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CC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1" cy="29718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321457" algn="ctr">
              <a:buSzTx/>
              <a:buNone/>
            </a:lvl2pPr>
            <a:lvl3pPr marL="0" indent="642915" algn="ctr">
              <a:buSzTx/>
              <a:buNone/>
            </a:lvl3pPr>
            <a:lvl4pPr marL="0" indent="964372" algn="ctr">
              <a:buSzTx/>
              <a:buNone/>
            </a:lvl4pPr>
            <a:lvl5pPr marL="0" indent="1285829" algn="ctr">
              <a:buSzTx/>
              <a:buNone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286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CC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659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CC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784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>
                <a:effectLst/>
              </a:rPr>
              <a:pPr>
                <a:defRPr>
                  <a:effectLst/>
                </a:defRPr>
              </a:pPr>
              <a:t>‹#›</a:t>
            </a:fld>
            <a:endParaRPr>
              <a:effectLst/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CC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599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776883" y="401836"/>
            <a:ext cx="7590234" cy="1660922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5300"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76883" y="2125266"/>
            <a:ext cx="7590234" cy="401835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67881" indent="-267881" defTabSz="410751">
              <a:spcBef>
                <a:spcPts val="225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25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1pPr>
            <a:lvl2pPr marL="535762" indent="-267881" defTabSz="410751">
              <a:spcBef>
                <a:spcPts val="225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25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2pPr>
            <a:lvl3pPr marL="803643" indent="-267881" defTabSz="410751">
              <a:spcBef>
                <a:spcPts val="225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25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3pPr>
            <a:lvl4pPr marL="1071524" indent="-267881" defTabSz="410751">
              <a:spcBef>
                <a:spcPts val="225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25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4pPr>
            <a:lvl5pPr marL="1339406" indent="-267881" defTabSz="410751">
              <a:spcBef>
                <a:spcPts val="225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25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625B4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266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  <a:noFill/>
        </p:spPr>
        <p:txBody>
          <a:bodyPr lIns="0" tIns="0" rIns="0" bIns="0"/>
          <a:lstStyle>
            <a:lvl1pPr defTabSz="410751">
              <a:defRPr sz="5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 lIns="0" tIns="0" rIns="0" bIns="0" anchor="ctr"/>
          <a:lstStyle>
            <a:lvl1pPr marL="625056" indent="-401822" defTabSz="410751">
              <a:spcBef>
                <a:spcPts val="1687"/>
              </a:spcBef>
              <a:buSzPct val="171000"/>
              <a:buChar char="•"/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37584" indent="-401822" defTabSz="410751">
              <a:spcBef>
                <a:spcPts val="1687"/>
              </a:spcBef>
              <a:buSzPct val="171000"/>
              <a:buChar char="•"/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50112" indent="-401822" defTabSz="410751">
              <a:spcBef>
                <a:spcPts val="1687"/>
              </a:spcBef>
              <a:buSzPct val="171000"/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562640" indent="-401822" defTabSz="410751">
              <a:spcBef>
                <a:spcPts val="1687"/>
              </a:spcBef>
              <a:buSzPct val="171000"/>
              <a:buChar char="•"/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75168" indent="-401822" defTabSz="410751">
              <a:spcBef>
                <a:spcPts val="1687"/>
              </a:spcBef>
              <a:buSzPct val="171000"/>
              <a:buChar char="•"/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636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94805" y="4911328"/>
            <a:ext cx="6554391" cy="86618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94805" y="5768578"/>
            <a:ext cx="6554391" cy="4554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0" indent="160729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0" indent="321457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0" indent="482186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0" indent="642915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400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938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5954"/>
            <a:ext cx="9159876" cy="6869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53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69" y="2652117"/>
            <a:ext cx="7358063" cy="155376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2230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C07DC5-9B80-4EDE-A93A-8D4E4038373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A6D6-CA84-4950-A01B-A728D8CF9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5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8B3FC0-B4A0-43BF-85FE-44202D9D9F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B9086-8DFE-4D30-B15A-D457E0DAA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8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A6ABD-21ED-4D08-BBFE-7251CB7FF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72B92-8BAD-4F07-A0C5-AA7ED9E02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6BB7-4394-4358-9A57-04075173D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8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C6427-3AFD-47FD-82A3-818A2FB5D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3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9035F-3869-41FA-B5E0-FBA755E42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7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CE83F-74E5-4C52-A8C3-6162499AF9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44711" y="1910953"/>
            <a:ext cx="4250531" cy="1714500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defTabSz="410751">
              <a:def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544711" y="3634383"/>
            <a:ext cx="4250531" cy="19377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0" indent="160729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0" indent="321457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0" indent="482186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0" indent="642915" algn="ctr" defTabSz="410751">
              <a:lnSpc>
                <a:spcPct val="120000"/>
              </a:lnSpc>
              <a:spcBef>
                <a:spcPts val="0"/>
              </a:spcBef>
              <a:buSzTx/>
              <a:buNone/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0170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C97E-6B45-43B4-B670-4AD908D64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1FE9-B060-452F-BFEE-89E359AC8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0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3EACF-7AA7-420F-9CFA-BD7BFD159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672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2098477"/>
            <a:ext cx="7358063" cy="401835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94669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589338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884008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1178677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1473346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203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892969" y="526852"/>
            <a:ext cx="7358063" cy="11608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defTabSz="410751">
              <a:def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BCB08F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69" y="2098477"/>
            <a:ext cx="3696891" cy="401835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294669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589338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884008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1178677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1473346" indent="-294669" defTabSz="410751">
              <a:lnSpc>
                <a:spcPct val="120000"/>
              </a:lnSpc>
              <a:spcBef>
                <a:spcPts val="1969"/>
              </a:spcBef>
              <a:buSzPct val="50000"/>
              <a:buBlip>
                <a:blip r:embed="rId3"/>
              </a:buBlip>
              <a:def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5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347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892969" y="580430"/>
            <a:ext cx="7358063" cy="569714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39316" indent="-339316" defTabSz="410751">
              <a:lnSpc>
                <a:spcPct val="120000"/>
              </a:lnSpc>
              <a:spcBef>
                <a:spcPts val="2250"/>
              </a:spcBef>
              <a:buSzPct val="50000"/>
              <a:buBlip>
                <a:blip r:embed="rId3"/>
              </a:buBlip>
              <a:def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678632" indent="-339316" defTabSz="410751">
              <a:lnSpc>
                <a:spcPct val="120000"/>
              </a:lnSpc>
              <a:spcBef>
                <a:spcPts val="2250"/>
              </a:spcBef>
              <a:buSzPct val="50000"/>
              <a:buBlip>
                <a:blip r:embed="rId3"/>
              </a:buBlip>
              <a:def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1017948" indent="-339316" defTabSz="410751">
              <a:lnSpc>
                <a:spcPct val="120000"/>
              </a:lnSpc>
              <a:spcBef>
                <a:spcPts val="2250"/>
              </a:spcBef>
              <a:buSzPct val="50000"/>
              <a:buBlip>
                <a:blip r:embed="rId3"/>
              </a:buBlip>
              <a:def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1357264" indent="-339316" defTabSz="410751">
              <a:lnSpc>
                <a:spcPct val="120000"/>
              </a:lnSpc>
              <a:spcBef>
                <a:spcPts val="2250"/>
              </a:spcBef>
              <a:buSzPct val="50000"/>
              <a:buBlip>
                <a:blip r:embed="rId3"/>
              </a:buBlip>
              <a:def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1696580" indent="-339316" defTabSz="410751">
              <a:lnSpc>
                <a:spcPct val="120000"/>
              </a:lnSpc>
              <a:spcBef>
                <a:spcPts val="2250"/>
              </a:spcBef>
              <a:buSzPct val="50000"/>
              <a:buBlip>
                <a:blip r:embed="rId3"/>
              </a:buBlip>
              <a:def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3000" i="1">
                <a:solidFill>
                  <a:srgbClr val="86837F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190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6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100000">
              <a:srgbClr val="FFFFD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391400" y="0"/>
            <a:ext cx="1752601" cy="40010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642915">
              <a:defRPr sz="2000" i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kern="0"/>
              <a:pPr>
                <a:defRPr>
                  <a:effectLst/>
                </a:defRPr>
              </a:pPr>
              <a:t>‹#›</a:t>
            </a:fld>
            <a:endParaRPr kern="0"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-1" y="-1"/>
            <a:ext cx="5715001" cy="838201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CC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1" cy="525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3558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5pPr>
      <a:lvl6pPr indent="321457"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6pPr>
      <a:lvl7pPr indent="642915"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7pPr>
      <a:lvl8pPr indent="964372"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8pPr>
      <a:lvl9pPr indent="1285829" algn="ctr">
        <a:defRPr sz="2400">
          <a:solidFill>
            <a:srgbClr val="FFFFCC"/>
          </a:solid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31503" indent="-331503">
        <a:spcBef>
          <a:spcPts val="492"/>
        </a:spcBef>
        <a:buSzPct val="100000"/>
        <a:buChar char="»"/>
        <a:defRPr sz="3100">
          <a:latin typeface="Arial"/>
          <a:ea typeface="Arial"/>
          <a:cs typeface="Arial"/>
          <a:sym typeface="Arial"/>
        </a:defRPr>
      </a:lvl1pPr>
      <a:lvl2pPr marL="637174" indent="-315717">
        <a:spcBef>
          <a:spcPts val="492"/>
        </a:spcBef>
        <a:buSzPct val="100000"/>
        <a:buChar char="–"/>
        <a:defRPr sz="3100">
          <a:latin typeface="Arial"/>
          <a:ea typeface="Arial"/>
          <a:cs typeface="Arial"/>
          <a:sym typeface="Arial"/>
        </a:defRPr>
      </a:lvl2pPr>
      <a:lvl3pPr marL="937584" indent="-294669">
        <a:spcBef>
          <a:spcPts val="492"/>
        </a:spcBef>
        <a:buSzPct val="100000"/>
        <a:buChar char="•"/>
        <a:defRPr sz="3100">
          <a:latin typeface="Arial"/>
          <a:ea typeface="Arial"/>
          <a:cs typeface="Arial"/>
          <a:sym typeface="Arial"/>
        </a:defRPr>
      </a:lvl3pPr>
      <a:lvl4pPr marL="1317975" indent="-353603">
        <a:spcBef>
          <a:spcPts val="492"/>
        </a:spcBef>
        <a:buSzPct val="100000"/>
        <a:buChar char="–"/>
        <a:defRPr sz="3100">
          <a:latin typeface="Arial"/>
          <a:ea typeface="Arial"/>
          <a:cs typeface="Arial"/>
          <a:sym typeface="Arial"/>
        </a:defRPr>
      </a:lvl4pPr>
      <a:lvl5pPr marL="1678722" indent="-392892">
        <a:spcBef>
          <a:spcPts val="492"/>
        </a:spcBef>
        <a:buSzPct val="100000"/>
        <a:buChar char="»"/>
        <a:defRPr sz="3100">
          <a:latin typeface="Arial"/>
          <a:ea typeface="Arial"/>
          <a:cs typeface="Arial"/>
          <a:sym typeface="Arial"/>
        </a:defRPr>
      </a:lvl5pPr>
      <a:lvl6pPr marL="2000179" indent="-392892">
        <a:spcBef>
          <a:spcPts val="492"/>
        </a:spcBef>
        <a:buSzPct val="100000"/>
        <a:buChar char="•"/>
        <a:defRPr sz="3100">
          <a:latin typeface="Arial"/>
          <a:ea typeface="Arial"/>
          <a:cs typeface="Arial"/>
          <a:sym typeface="Arial"/>
        </a:defRPr>
      </a:lvl6pPr>
      <a:lvl7pPr marL="2321636" indent="-392892">
        <a:spcBef>
          <a:spcPts val="492"/>
        </a:spcBef>
        <a:buSzPct val="100000"/>
        <a:buChar char="•"/>
        <a:defRPr sz="3100">
          <a:latin typeface="Arial"/>
          <a:ea typeface="Arial"/>
          <a:cs typeface="Arial"/>
          <a:sym typeface="Arial"/>
        </a:defRPr>
      </a:lvl7pPr>
      <a:lvl8pPr marL="2643094" indent="-392892">
        <a:spcBef>
          <a:spcPts val="492"/>
        </a:spcBef>
        <a:buSzPct val="100000"/>
        <a:buChar char="•"/>
        <a:defRPr sz="3100">
          <a:latin typeface="Arial"/>
          <a:ea typeface="Arial"/>
          <a:cs typeface="Arial"/>
          <a:sym typeface="Arial"/>
        </a:defRPr>
      </a:lvl8pPr>
      <a:lvl9pPr marL="2964551" indent="-392892">
        <a:spcBef>
          <a:spcPts val="492"/>
        </a:spcBef>
        <a:buSzPct val="100000"/>
        <a:buChar char="•"/>
        <a:defRPr sz="3100">
          <a:latin typeface="Arial"/>
          <a:ea typeface="Arial"/>
          <a:cs typeface="Arial"/>
          <a:sym typeface="Arial"/>
        </a:defRPr>
      </a:lvl9pPr>
    </p:bodyStyle>
    <p:otherStyle>
      <a:lvl1pPr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321457"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642915"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964372"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285829"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20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 lang="en-US" kern="0" smtClean="0"/>
              <a:pPr>
                <a:defRPr>
                  <a:effectLst/>
                </a:defRPr>
              </a:pPr>
              <a:t>‹#›</a:t>
            </a:fld>
            <a:endParaRPr lang="en-US" ker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82FD67-0168-40CE-AB89-3C66FAEFBF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US" sz="4400" b="1" dirty="0"/>
              <a:t>Jesus Said Few Will Be Saved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pPr algn="ctr"/>
            <a:r>
              <a:rPr lang="en-US" sz="3600" b="1" i="1" dirty="0"/>
              <a:t>Knowing Jesus</a:t>
            </a:r>
          </a:p>
          <a:p>
            <a:pPr algn="ctr"/>
            <a:endParaRPr lang="en-US" b="1" dirty="0"/>
          </a:p>
          <a:p>
            <a:pPr algn="ctr"/>
            <a:r>
              <a:rPr lang="en-US" sz="2800" b="1" dirty="0"/>
              <a:t>Luke 13:22-30</a:t>
            </a:r>
          </a:p>
        </p:txBody>
      </p:sp>
    </p:spTree>
    <p:extLst>
      <p:ext uri="{BB962C8B-B14F-4D97-AF65-F5344CB8AC3E}">
        <p14:creationId xmlns:p14="http://schemas.microsoft.com/office/powerpoint/2010/main" val="5346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4400" b="1" dirty="0"/>
              <a:t>Jesus Said Few Will Be Saved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2174874"/>
            <a:ext cx="3810000" cy="4683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Don’t despair                and give up!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There is hope!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You can be               among the few!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1" y="2174874"/>
            <a:ext cx="5334000" cy="4683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And those who heard it said, </a:t>
            </a:r>
          </a:p>
          <a:p>
            <a:pPr marL="0" indent="0" algn="ctr">
              <a:buNone/>
            </a:pPr>
            <a:r>
              <a:rPr lang="en-US" sz="2800" b="1" i="1" dirty="0"/>
              <a:t>"Who then can be saved?"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But He said, </a:t>
            </a:r>
          </a:p>
          <a:p>
            <a:pPr marL="0" indent="0" algn="ctr">
              <a:buNone/>
            </a:pPr>
            <a:r>
              <a:rPr lang="en-US" sz="2800" b="1" i="1" dirty="0"/>
              <a:t>"The things which are impossible with men                 are possible with God."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Luke 18:26-27; NKJV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400" b="1" dirty="0"/>
              <a:t>Jesus Said Few Will Be Saved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497388" cy="639762"/>
          </a:xfrm>
        </p:spPr>
        <p:txBody>
          <a:bodyPr/>
          <a:lstStyle/>
          <a:p>
            <a:pPr algn="ctr"/>
            <a:r>
              <a:rPr lang="en-US" sz="3600" dirty="0"/>
              <a:t>The Savior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192588" cy="3951288"/>
          </a:xfrm>
        </p:spPr>
        <p:txBody>
          <a:bodyPr/>
          <a:lstStyle/>
          <a:p>
            <a:r>
              <a:rPr lang="en-US" sz="3200" b="1" i="1" dirty="0"/>
              <a:t>Not because of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Unwillingness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Inability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498975" cy="639762"/>
          </a:xfrm>
        </p:spPr>
        <p:txBody>
          <a:bodyPr/>
          <a:lstStyle/>
          <a:p>
            <a:pPr algn="ctr"/>
            <a:r>
              <a:rPr lang="en-US" sz="3600" dirty="0"/>
              <a:t>The Saved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105400" y="2174874"/>
            <a:ext cx="4038600" cy="4683125"/>
          </a:xfrm>
        </p:spPr>
        <p:txBody>
          <a:bodyPr/>
          <a:lstStyle/>
          <a:p>
            <a:r>
              <a:rPr lang="en-US" sz="3200" b="1" i="1" dirty="0"/>
              <a:t>Lack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Willingness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Faith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Confession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Repentance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Baptism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Striving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42062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800"/>
            <a:ext cx="5012268" cy="281940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1" y="0"/>
            <a:ext cx="4114799" cy="6858000"/>
          </a:xfrm>
        </p:spPr>
        <p:txBody>
          <a:bodyPr/>
          <a:lstStyle/>
          <a:p>
            <a:r>
              <a:rPr lang="en-US" sz="3600" b="1" i="1" dirty="0"/>
              <a:t>Strive</a:t>
            </a:r>
          </a:p>
          <a:p>
            <a:pPr lvl="1"/>
            <a:r>
              <a:rPr lang="en-US" sz="2400" b="1" i="1" dirty="0" err="1"/>
              <a:t>agonizomai</a:t>
            </a:r>
            <a:r>
              <a:rPr lang="en-US" sz="2400" b="1" dirty="0"/>
              <a:t> – agonize</a:t>
            </a:r>
          </a:p>
          <a:p>
            <a:r>
              <a:rPr lang="en-US" b="1" i="1" dirty="0"/>
              <a:t>Strong’s</a:t>
            </a:r>
          </a:p>
          <a:p>
            <a:pPr lvl="1"/>
            <a:r>
              <a:rPr lang="en-US" sz="2400" b="1" dirty="0"/>
              <a:t>To struggle</a:t>
            </a:r>
          </a:p>
          <a:p>
            <a:pPr lvl="1"/>
            <a:r>
              <a:rPr lang="en-US" sz="2400" b="1" dirty="0"/>
              <a:t>Lit. to complete for a prize</a:t>
            </a:r>
          </a:p>
          <a:p>
            <a:pPr lvl="1"/>
            <a:r>
              <a:rPr lang="en-US" sz="2400" b="1" dirty="0"/>
              <a:t>Fig. to contend with an adversary</a:t>
            </a:r>
          </a:p>
          <a:p>
            <a:pPr lvl="1"/>
            <a:r>
              <a:rPr lang="en-US" sz="2400" b="1" dirty="0"/>
              <a:t>To endeavor to accomplish something</a:t>
            </a:r>
          </a:p>
          <a:p>
            <a:r>
              <a:rPr lang="en-US" b="1" i="1" dirty="0"/>
              <a:t>Thayer’s </a:t>
            </a:r>
          </a:p>
          <a:p>
            <a:pPr lvl="1"/>
            <a:r>
              <a:rPr lang="en-US" sz="2400" b="1" dirty="0"/>
              <a:t>To endeavor with strenuous zeal</a:t>
            </a:r>
          </a:p>
          <a:p>
            <a:r>
              <a:rPr lang="en-US" b="1" i="1" dirty="0"/>
              <a:t>Vine’s </a:t>
            </a:r>
          </a:p>
          <a:p>
            <a:pPr lvl="1"/>
            <a:r>
              <a:rPr lang="en-US" sz="2400" b="1" dirty="0"/>
              <a:t>To contend, to strive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3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Luke 13:24</a:t>
            </a:r>
          </a:p>
          <a:p>
            <a:pPr algn="r"/>
            <a:r>
              <a:rPr lang="en-US" sz="2800" b="1" dirty="0"/>
              <a:t>1 Corinthians 9:25</a:t>
            </a:r>
          </a:p>
          <a:p>
            <a:pPr algn="r"/>
            <a:r>
              <a:rPr lang="en-US" sz="2800" b="1" dirty="0"/>
              <a:t>Colossians 4:12</a:t>
            </a:r>
          </a:p>
          <a:p>
            <a:pPr algn="r"/>
            <a:r>
              <a:rPr lang="en-US" sz="2800" b="1" dirty="0"/>
              <a:t>1 Timothy 6:12</a:t>
            </a:r>
          </a:p>
          <a:p>
            <a:pPr algn="r"/>
            <a:r>
              <a:rPr lang="en-US" sz="2800" b="1" dirty="0"/>
              <a:t>2 Timothy 4:7</a:t>
            </a:r>
          </a:p>
        </p:txBody>
      </p:sp>
    </p:spTree>
    <p:extLst>
      <p:ext uri="{BB962C8B-B14F-4D97-AF65-F5344CB8AC3E}">
        <p14:creationId xmlns:p14="http://schemas.microsoft.com/office/powerpoint/2010/main" val="33805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910174"/>
            <a:ext cx="4682765" cy="494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df"/>
          <p:cNvPicPr/>
          <p:nvPr/>
        </p:nvPicPr>
        <p:blipFill>
          <a:blip r:embed="rId3"/>
          <a:stretch>
            <a:fillRect/>
          </a:stretch>
        </p:blipFill>
        <p:spPr>
          <a:xfrm>
            <a:off x="5131398" y="3289701"/>
            <a:ext cx="3942573" cy="3565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08"/>
          <p:cNvPicPr/>
          <p:nvPr/>
        </p:nvPicPr>
        <p:blipFill>
          <a:blip r:embed="rId4"/>
          <a:stretch>
            <a:fillRect/>
          </a:stretch>
        </p:blipFill>
        <p:spPr>
          <a:xfrm>
            <a:off x="3815648" y="4183634"/>
            <a:ext cx="1210727" cy="595943"/>
          </a:xfrm>
          <a:prstGeom prst="rect">
            <a:avLst/>
          </a:prstGeom>
          <a:effectLst>
            <a:outerShdw blurRad="114300" dist="139700" dir="2700000" rotWithShape="0">
              <a:srgbClr val="000000"/>
            </a:outerShdw>
          </a:effectLst>
        </p:spPr>
      </p:pic>
      <p:pic>
        <p:nvPicPr>
          <p:cNvPr id="207" name="Picture 206"/>
          <p:cNvPicPr/>
          <p:nvPr/>
        </p:nvPicPr>
        <p:blipFill>
          <a:blip r:embed="rId5"/>
          <a:stretch>
            <a:fillRect/>
          </a:stretch>
        </p:blipFill>
        <p:spPr>
          <a:xfrm>
            <a:off x="-11190" y="4541738"/>
            <a:ext cx="3862564" cy="2402087"/>
          </a:xfrm>
          <a:prstGeom prst="rect">
            <a:avLst/>
          </a:prstGeom>
        </p:spPr>
      </p:pic>
      <p:pic>
        <p:nvPicPr>
          <p:cNvPr id="208" name="Picture 207"/>
          <p:cNvPicPr/>
          <p:nvPr/>
        </p:nvPicPr>
        <p:blipFill>
          <a:blip r:embed="rId6"/>
          <a:stretch>
            <a:fillRect/>
          </a:stretch>
        </p:blipFill>
        <p:spPr>
          <a:xfrm>
            <a:off x="4990645" y="2327175"/>
            <a:ext cx="4224077" cy="2402087"/>
          </a:xfrm>
          <a:prstGeom prst="rect">
            <a:avLst/>
          </a:prstGeom>
        </p:spPr>
      </p:pic>
      <p:sp>
        <p:nvSpPr>
          <p:cNvPr id="12" name="Title 6"/>
          <p:cNvSpPr txBox="1">
            <a:spLocks/>
          </p:cNvSpPr>
          <p:nvPr/>
        </p:nvSpPr>
        <p:spPr>
          <a:xfrm>
            <a:off x="-11190" y="0"/>
            <a:ext cx="9144000" cy="1910173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321457"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642915"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964372"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1285829" algn="ctr">
              <a:defRPr sz="24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sz="4800" b="1" kern="0" dirty="0"/>
          </a:p>
          <a:p>
            <a:r>
              <a:rPr lang="en-US" sz="5400" b="1" kern="0" dirty="0"/>
              <a:t>Jesus Said Few Will Be Saved</a:t>
            </a:r>
          </a:p>
        </p:txBody>
      </p:sp>
    </p:spTree>
    <p:extLst>
      <p:ext uri="{BB962C8B-B14F-4D97-AF65-F5344CB8AC3E}">
        <p14:creationId xmlns:p14="http://schemas.microsoft.com/office/powerpoint/2010/main" val="9481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_0191_slide">
  <a:themeElements>
    <a:clrScheme name="Office Theme 2">
      <a:dk1>
        <a:srgbClr val="333333"/>
      </a:dk1>
      <a:lt1>
        <a:srgbClr val="FFFFFF"/>
      </a:lt1>
      <a:dk2>
        <a:srgbClr val="CC0000"/>
      </a:dk2>
      <a:lt2>
        <a:srgbClr val="FFFFFF"/>
      </a:lt2>
      <a:accent1>
        <a:srgbClr val="FFB3E0"/>
      </a:accent1>
      <a:accent2>
        <a:srgbClr val="FFC77A"/>
      </a:accent2>
      <a:accent3>
        <a:srgbClr val="E2AAAA"/>
      </a:accent3>
      <a:accent4>
        <a:srgbClr val="DADADA"/>
      </a:accent4>
      <a:accent5>
        <a:srgbClr val="FFD6ED"/>
      </a:accent5>
      <a:accent6>
        <a:srgbClr val="E7B46E"/>
      </a:accent6>
      <a:hlink>
        <a:srgbClr val="FF9999"/>
      </a:hlink>
      <a:folHlink>
        <a:srgbClr val="FFA78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8080"/>
        </a:accent1>
        <a:accent2>
          <a:srgbClr val="FF9CA9"/>
        </a:accent2>
        <a:accent3>
          <a:srgbClr val="E2AAAA"/>
        </a:accent3>
        <a:accent4>
          <a:srgbClr val="DADADA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E0"/>
        </a:accent1>
        <a:accent2>
          <a:srgbClr val="FFC77A"/>
        </a:accent2>
        <a:accent3>
          <a:srgbClr val="E2AAAA"/>
        </a:accent3>
        <a:accent4>
          <a:srgbClr val="DADADA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B3"/>
        </a:accent1>
        <a:accent2>
          <a:srgbClr val="D2ED8C"/>
        </a:accent2>
        <a:accent3>
          <a:srgbClr val="E2AAAA"/>
        </a:accent3>
        <a:accent4>
          <a:srgbClr val="DADADA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E47A"/>
        </a:accent1>
        <a:accent2>
          <a:srgbClr val="FFB3B3"/>
        </a:accent2>
        <a:accent3>
          <a:srgbClr val="E2AAAA"/>
        </a:accent3>
        <a:accent4>
          <a:srgbClr val="DADADA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8080"/>
        </a:accent1>
        <a:accent2>
          <a:srgbClr val="FF9CA9"/>
        </a:accent2>
        <a:accent3>
          <a:srgbClr val="FFFFFF"/>
        </a:accent3>
        <a:accent4>
          <a:srgbClr val="000000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E0"/>
        </a:accent1>
        <a:accent2>
          <a:srgbClr val="FFC77A"/>
        </a:accent2>
        <a:accent3>
          <a:srgbClr val="FFFFFF"/>
        </a:accent3>
        <a:accent4>
          <a:srgbClr val="000000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B3"/>
        </a:accent1>
        <a:accent2>
          <a:srgbClr val="D2ED8C"/>
        </a:accent2>
        <a:accent3>
          <a:srgbClr val="FFFFFF"/>
        </a:accent3>
        <a:accent4>
          <a:srgbClr val="000000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E47A"/>
        </a:accent1>
        <a:accent2>
          <a:srgbClr val="FFB3B3"/>
        </a:accent2>
        <a:accent3>
          <a:srgbClr val="FFFFFF"/>
        </a:accent3>
        <a:accent4>
          <a:srgbClr val="000000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0000"/>
      </a:dk2>
      <a:lt2>
        <a:srgbClr val="FFFFFF"/>
      </a:lt2>
      <a:accent1>
        <a:srgbClr val="FFB3E0"/>
      </a:accent1>
      <a:accent2>
        <a:srgbClr val="FFC77A"/>
      </a:accent2>
      <a:accent3>
        <a:srgbClr val="E2AAAA"/>
      </a:accent3>
      <a:accent4>
        <a:srgbClr val="DADADA"/>
      </a:accent4>
      <a:accent5>
        <a:srgbClr val="FFD6ED"/>
      </a:accent5>
      <a:accent6>
        <a:srgbClr val="E7B46E"/>
      </a:accent6>
      <a:hlink>
        <a:srgbClr val="FF9999"/>
      </a:hlink>
      <a:folHlink>
        <a:srgbClr val="FFA7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8080"/>
        </a:accent1>
        <a:accent2>
          <a:srgbClr val="FF9CA9"/>
        </a:accent2>
        <a:accent3>
          <a:srgbClr val="E2AAAA"/>
        </a:accent3>
        <a:accent4>
          <a:srgbClr val="DADADA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E0"/>
        </a:accent1>
        <a:accent2>
          <a:srgbClr val="FFC77A"/>
        </a:accent2>
        <a:accent3>
          <a:srgbClr val="E2AAAA"/>
        </a:accent3>
        <a:accent4>
          <a:srgbClr val="DADADA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B3B3"/>
        </a:accent1>
        <a:accent2>
          <a:srgbClr val="D2ED8C"/>
        </a:accent2>
        <a:accent3>
          <a:srgbClr val="E2AAAA"/>
        </a:accent3>
        <a:accent4>
          <a:srgbClr val="DADADA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0000"/>
        </a:dk2>
        <a:lt2>
          <a:srgbClr val="FFFFFF"/>
        </a:lt2>
        <a:accent1>
          <a:srgbClr val="FFE47A"/>
        </a:accent1>
        <a:accent2>
          <a:srgbClr val="FFB3B3"/>
        </a:accent2>
        <a:accent3>
          <a:srgbClr val="E2AAAA"/>
        </a:accent3>
        <a:accent4>
          <a:srgbClr val="DADADA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8080"/>
        </a:accent1>
        <a:accent2>
          <a:srgbClr val="FF9CA9"/>
        </a:accent2>
        <a:accent3>
          <a:srgbClr val="FFFFFF"/>
        </a:accent3>
        <a:accent4>
          <a:srgbClr val="000000"/>
        </a:accent4>
        <a:accent5>
          <a:srgbClr val="FFC0C0"/>
        </a:accent5>
        <a:accent6>
          <a:srgbClr val="E78D99"/>
        </a:accent6>
        <a:hlink>
          <a:srgbClr val="F0C9C9"/>
        </a:hlink>
        <a:folHlink>
          <a:srgbClr val="FFB5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E0"/>
        </a:accent1>
        <a:accent2>
          <a:srgbClr val="FFC77A"/>
        </a:accent2>
        <a:accent3>
          <a:srgbClr val="FFFFFF"/>
        </a:accent3>
        <a:accent4>
          <a:srgbClr val="000000"/>
        </a:accent4>
        <a:accent5>
          <a:srgbClr val="FFD6ED"/>
        </a:accent5>
        <a:accent6>
          <a:srgbClr val="E7B46E"/>
        </a:accent6>
        <a:hlink>
          <a:srgbClr val="FF9999"/>
        </a:hlink>
        <a:folHlink>
          <a:srgbClr val="FFA7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3B3"/>
        </a:accent1>
        <a:accent2>
          <a:srgbClr val="D2ED8C"/>
        </a:accent2>
        <a:accent3>
          <a:srgbClr val="FFFFFF"/>
        </a:accent3>
        <a:accent4>
          <a:srgbClr val="000000"/>
        </a:accent4>
        <a:accent5>
          <a:srgbClr val="FFD6D6"/>
        </a:accent5>
        <a:accent6>
          <a:srgbClr val="BED77E"/>
        </a:accent6>
        <a:hlink>
          <a:srgbClr val="BEE9F4"/>
        </a:hlink>
        <a:folHlink>
          <a:srgbClr val="FFD2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E47A"/>
        </a:accent1>
        <a:accent2>
          <a:srgbClr val="FFB3B3"/>
        </a:accent2>
        <a:accent3>
          <a:srgbClr val="FFFFFF"/>
        </a:accent3>
        <a:accent4>
          <a:srgbClr val="000000"/>
        </a:accent4>
        <a:accent5>
          <a:srgbClr val="FFEFBE"/>
        </a:accent5>
        <a:accent6>
          <a:srgbClr val="E7A2A2"/>
        </a:accent6>
        <a:hlink>
          <a:srgbClr val="A0F3A0"/>
        </a:hlink>
        <a:folHlink>
          <a:srgbClr val="D8D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149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Didot</vt:lpstr>
      <vt:lpstr>Georgia</vt:lpstr>
      <vt:lpstr>Gill Sans</vt:lpstr>
      <vt:lpstr>Hoefler Text</vt:lpstr>
      <vt:lpstr>Times New Roman</vt:lpstr>
      <vt:lpstr>Moroccan</vt:lpstr>
      <vt:lpstr>ind_0191_slide</vt:lpstr>
      <vt:lpstr>1_Default Design</vt:lpstr>
      <vt:lpstr>Jesus Said Few Will Be Saved</vt:lpstr>
      <vt:lpstr>PowerPoint Presentation</vt:lpstr>
      <vt:lpstr>Jesus Said Few Will Be Saved</vt:lpstr>
      <vt:lpstr>Jesus Said Few Will Be Saved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Said Few Will Be Saved</dc:title>
  <dc:creator>JHCicero</dc:creator>
  <cp:lastModifiedBy>Amberly Cicero</cp:lastModifiedBy>
  <cp:revision>14</cp:revision>
  <cp:lastPrinted>2019-04-25T17:55:52Z</cp:lastPrinted>
  <dcterms:created xsi:type="dcterms:W3CDTF">2019-04-23T11:54:30Z</dcterms:created>
  <dcterms:modified xsi:type="dcterms:W3CDTF">2021-08-16T20:39:49Z</dcterms:modified>
</cp:coreProperties>
</file>