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567" r:id="rId2"/>
    <p:sldId id="616" r:id="rId3"/>
    <p:sldId id="601" r:id="rId4"/>
    <p:sldId id="602" r:id="rId5"/>
    <p:sldId id="603" r:id="rId6"/>
    <p:sldId id="604" r:id="rId7"/>
    <p:sldId id="605" r:id="rId8"/>
    <p:sldId id="606" r:id="rId9"/>
    <p:sldId id="607" r:id="rId10"/>
    <p:sldId id="608" r:id="rId11"/>
    <p:sldId id="610" r:id="rId12"/>
    <p:sldId id="612" r:id="rId13"/>
    <p:sldId id="614" r:id="rId14"/>
    <p:sldId id="615"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7">
          <p15:clr>
            <a:srgbClr val="A4A3A4"/>
          </p15:clr>
        </p15:guide>
        <p15:guide id="2" pos="41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2519"/>
    <a:srgbClr val="523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51" autoAdjust="0"/>
    <p:restoredTop sz="95952" autoAdjust="0"/>
  </p:normalViewPr>
  <p:slideViewPr>
    <p:cSldViewPr snapToGrid="0" snapToObjects="1">
      <p:cViewPr varScale="1">
        <p:scale>
          <a:sx n="116" d="100"/>
          <a:sy n="116" d="100"/>
        </p:scale>
        <p:origin x="1728" y="176"/>
      </p:cViewPr>
      <p:guideLst>
        <p:guide orient="horz" pos="2157"/>
        <p:guide pos="414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1EE1AC-C9C9-6E4B-B312-86B4310CBFEA}" type="datetimeFigureOut">
              <a:rPr lang="en-US" smtClean="0"/>
              <a:t>10/8/21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1EE1AC-C9C9-6E4B-B312-86B4310CBFEA}" type="datetimeFigureOut">
              <a:rPr lang="en-US" smtClean="0"/>
              <a:t>10/8/21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1EE1AC-C9C9-6E4B-B312-86B4310CBFEA}" type="datetimeFigureOut">
              <a:rPr lang="en-US" smtClean="0"/>
              <a:t>10/8/21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1EE1AC-C9C9-6E4B-B312-86B4310CBFEA}" type="datetimeFigureOut">
              <a:rPr lang="en-US" smtClean="0"/>
              <a:t>10/8/21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EE1AC-C9C9-6E4B-B312-86B4310CBFEA}" type="datetimeFigureOut">
              <a:rPr lang="en-US" smtClean="0"/>
              <a:t>10/8/21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1EE1AC-C9C9-6E4B-B312-86B4310CBFEA}" type="datetimeFigureOut">
              <a:rPr lang="en-US" smtClean="0"/>
              <a:t>10/8/21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1EE1AC-C9C9-6E4B-B312-86B4310CBFEA}" type="datetimeFigureOut">
              <a:rPr lang="en-US" smtClean="0"/>
              <a:t>10/8/21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1EE1AC-C9C9-6E4B-B312-86B4310CBFEA}" type="datetimeFigureOut">
              <a:rPr lang="en-US" smtClean="0"/>
              <a:t>10/8/21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EE1AC-C9C9-6E4B-B312-86B4310CBFEA}" type="datetimeFigureOut">
              <a:rPr lang="en-US" smtClean="0"/>
              <a:t>10/8/21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2"/>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t>10/8/21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t>10/8/21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EE1AC-C9C9-6E4B-B312-86B4310CBFEA}" type="datetimeFigureOut">
              <a:rPr lang="en-US" smtClean="0"/>
              <a:t>10/8/21</a:t>
            </a:fld>
            <a:endParaRPr lang="en-US"/>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BFD01-1AD5-E745-9704-EED3D1138211}"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fining Church Title Slid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61"/>
            <a:ext cx="9144000" cy="6855139"/>
          </a:xfrm>
          <a:prstGeom prst="rect">
            <a:avLst/>
          </a:prstGeom>
        </p:spPr>
      </p:pic>
    </p:spTree>
    <p:extLst>
      <p:ext uri="{BB962C8B-B14F-4D97-AF65-F5344CB8AC3E}">
        <p14:creationId xmlns:p14="http://schemas.microsoft.com/office/powerpoint/2010/main" val="102045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ctr">
            <a:normAutofit/>
          </a:bodyPr>
          <a:lstStyle/>
          <a:p>
            <a:pPr marL="0" indent="0">
              <a:buNone/>
            </a:pPr>
            <a:r>
              <a:rPr lang="en-US" sz="2800" b="1" dirty="0">
                <a:solidFill>
                  <a:srgbClr val="FFFF00"/>
                </a:solidFill>
              </a:rPr>
              <a:t>Genesis 1:26</a:t>
            </a:r>
          </a:p>
          <a:p>
            <a:pPr marL="0" indent="0">
              <a:buNone/>
            </a:pPr>
            <a:r>
              <a:rPr lang="en-US" sz="2800" dirty="0">
                <a:solidFill>
                  <a:schemeClr val="tx1">
                    <a:lumMod val="95000"/>
                    <a:lumOff val="5000"/>
                  </a:schemeClr>
                </a:solidFill>
              </a:rPr>
              <a:t>Then God said, “Let us make man in our image, after our likeness. And let </a:t>
            </a:r>
            <a:r>
              <a:rPr lang="en-US" sz="2800" b="1" dirty="0">
                <a:solidFill>
                  <a:srgbClr val="FFFF00"/>
                </a:solidFill>
              </a:rPr>
              <a:t>them</a:t>
            </a:r>
            <a:r>
              <a:rPr lang="en-US" sz="2800" dirty="0">
                <a:solidFill>
                  <a:schemeClr val="tx1">
                    <a:lumMod val="95000"/>
                    <a:lumOff val="5000"/>
                  </a:schemeClr>
                </a:solidFill>
              </a:rPr>
              <a:t> have dominion over the fish of the sea and over the birds of the heavens…”</a:t>
            </a:r>
          </a:p>
          <a:p>
            <a:pPr marL="0" indent="0">
              <a:buNone/>
            </a:pPr>
            <a:endParaRPr lang="en-US" sz="2800" dirty="0">
              <a:solidFill>
                <a:schemeClr val="tx1">
                  <a:lumMod val="95000"/>
                  <a:lumOff val="5000"/>
                </a:schemeClr>
              </a:solidFill>
            </a:endParaRPr>
          </a:p>
          <a:p>
            <a:pPr marL="0" indent="0">
              <a:buNone/>
            </a:pPr>
            <a:r>
              <a:rPr lang="en-US" sz="2800" b="1" dirty="0">
                <a:solidFill>
                  <a:srgbClr val="FFFF00"/>
                </a:solidFill>
              </a:rPr>
              <a:t>Genesis 2:18, 24</a:t>
            </a:r>
          </a:p>
          <a:p>
            <a:pPr marL="0" indent="0">
              <a:buNone/>
            </a:pPr>
            <a:r>
              <a:rPr lang="en-US" sz="2800" dirty="0">
                <a:solidFill>
                  <a:schemeClr val="tx1">
                    <a:lumMod val="95000"/>
                    <a:lumOff val="5000"/>
                  </a:schemeClr>
                </a:solidFill>
              </a:rPr>
              <a:t>Then the LORD God said, “It is not good that the man should be alone; I will make him a </a:t>
            </a:r>
            <a:r>
              <a:rPr lang="en-US" sz="2800" b="1" dirty="0">
                <a:solidFill>
                  <a:srgbClr val="FFFF00"/>
                </a:solidFill>
              </a:rPr>
              <a:t>helper</a:t>
            </a:r>
            <a:r>
              <a:rPr lang="en-US" sz="2800" dirty="0">
                <a:solidFill>
                  <a:schemeClr val="tx1">
                    <a:lumMod val="95000"/>
                    <a:lumOff val="5000"/>
                  </a:schemeClr>
                </a:solidFill>
              </a:rPr>
              <a:t> fit for him.” </a:t>
            </a:r>
            <a:endParaRPr lang="en-US" sz="3600" dirty="0"/>
          </a:p>
          <a:p>
            <a:pPr marL="0" indent="0">
              <a:buNone/>
            </a:pPr>
            <a:endParaRPr lang="en-US" sz="1000" dirty="0"/>
          </a:p>
          <a:p>
            <a:pPr marL="0" indent="0">
              <a:buNone/>
            </a:pPr>
            <a:r>
              <a:rPr lang="en-US" sz="2800" dirty="0">
                <a:solidFill>
                  <a:schemeClr val="tx1">
                    <a:lumMod val="95000"/>
                    <a:lumOff val="5000"/>
                  </a:schemeClr>
                </a:solidFill>
              </a:rPr>
              <a:t>Therefore a man shall leave his father and mother and hold fast to his wife, and they shall become </a:t>
            </a:r>
            <a:r>
              <a:rPr lang="en-US" sz="2800" b="1" dirty="0">
                <a:solidFill>
                  <a:srgbClr val="FFFF00"/>
                </a:solidFill>
              </a:rPr>
              <a:t>one flesh</a:t>
            </a:r>
            <a:r>
              <a:rPr lang="en-US" sz="2800" dirty="0">
                <a:solidFill>
                  <a:schemeClr val="tx1">
                    <a:lumMod val="95000"/>
                    <a:lumOff val="5000"/>
                  </a:schemeClr>
                </a:solidFill>
              </a:rPr>
              <a:t>.</a:t>
            </a:r>
            <a:endParaRPr lang="en-US" sz="3600" dirty="0"/>
          </a:p>
        </p:txBody>
      </p:sp>
    </p:spTree>
    <p:extLst>
      <p:ext uri="{BB962C8B-B14F-4D97-AF65-F5344CB8AC3E}">
        <p14:creationId xmlns:p14="http://schemas.microsoft.com/office/powerpoint/2010/main" val="38760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ctr">
            <a:normAutofit/>
          </a:bodyPr>
          <a:lstStyle/>
          <a:p>
            <a:pPr marL="0" indent="0">
              <a:buNone/>
            </a:pPr>
            <a:r>
              <a:rPr lang="en-US" sz="2800" b="1" dirty="0">
                <a:solidFill>
                  <a:srgbClr val="FFFF00"/>
                </a:solidFill>
              </a:rPr>
              <a:t>1 Timothy 3:2</a:t>
            </a:r>
          </a:p>
          <a:p>
            <a:pPr marL="0" indent="0">
              <a:buNone/>
            </a:pPr>
            <a:r>
              <a:rPr lang="en-US" sz="2800" dirty="0">
                <a:solidFill>
                  <a:schemeClr val="tx1">
                    <a:lumMod val="95000"/>
                    <a:lumOff val="5000"/>
                  </a:schemeClr>
                </a:solidFill>
              </a:rPr>
              <a:t>Therefore an overseer must be… </a:t>
            </a:r>
            <a:r>
              <a:rPr lang="en-US" sz="2800" b="1" dirty="0">
                <a:solidFill>
                  <a:srgbClr val="FFFF00"/>
                </a:solidFill>
              </a:rPr>
              <a:t>the husband of one wife</a:t>
            </a:r>
            <a:r>
              <a:rPr lang="en-US" sz="2800" dirty="0">
                <a:solidFill>
                  <a:schemeClr val="tx1">
                    <a:lumMod val="95000"/>
                    <a:lumOff val="5000"/>
                  </a:schemeClr>
                </a:solidFill>
              </a:rPr>
              <a:t>…</a:t>
            </a:r>
          </a:p>
          <a:p>
            <a:pPr marL="0" indent="0">
              <a:buNone/>
            </a:pPr>
            <a:endParaRPr lang="en-US" sz="2800" dirty="0">
              <a:solidFill>
                <a:schemeClr val="tx1">
                  <a:lumMod val="95000"/>
                  <a:lumOff val="5000"/>
                </a:schemeClr>
              </a:solidFill>
            </a:endParaRPr>
          </a:p>
          <a:p>
            <a:pPr marL="0" indent="0">
              <a:buNone/>
            </a:pPr>
            <a:r>
              <a:rPr lang="en-US" sz="2800" b="1" dirty="0">
                <a:solidFill>
                  <a:srgbClr val="FFFF00"/>
                </a:solidFill>
              </a:rPr>
              <a:t>1 Timothy 5:14</a:t>
            </a:r>
          </a:p>
          <a:p>
            <a:pPr marL="0" indent="0">
              <a:buNone/>
            </a:pPr>
            <a:r>
              <a:rPr lang="en-US" sz="2800" dirty="0">
                <a:solidFill>
                  <a:schemeClr val="tx1">
                    <a:lumMod val="95000"/>
                    <a:lumOff val="5000"/>
                  </a:schemeClr>
                </a:solidFill>
              </a:rPr>
              <a:t>So I would have the younger widows marry, bear children, </a:t>
            </a:r>
            <a:r>
              <a:rPr lang="en-US" sz="2800" b="1" dirty="0">
                <a:solidFill>
                  <a:srgbClr val="FFFF00"/>
                </a:solidFill>
              </a:rPr>
              <a:t>manage their households</a:t>
            </a:r>
            <a:r>
              <a:rPr lang="en-US" sz="2800" dirty="0">
                <a:solidFill>
                  <a:schemeClr val="tx1">
                    <a:lumMod val="95000"/>
                    <a:lumOff val="5000"/>
                  </a:schemeClr>
                </a:solidFill>
              </a:rPr>
              <a:t>, and give the adversary no occasion for slander.</a:t>
            </a:r>
            <a:endParaRPr lang="en-US" sz="3600" dirty="0"/>
          </a:p>
        </p:txBody>
      </p:sp>
    </p:spTree>
    <p:extLst>
      <p:ext uri="{BB962C8B-B14F-4D97-AF65-F5344CB8AC3E}">
        <p14:creationId xmlns:p14="http://schemas.microsoft.com/office/powerpoint/2010/main" val="4062923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ctr">
            <a:normAutofit/>
          </a:bodyPr>
          <a:lstStyle/>
          <a:p>
            <a:pPr marL="0" indent="0">
              <a:buNone/>
            </a:pPr>
            <a:r>
              <a:rPr lang="en-US" sz="2800" b="1" dirty="0">
                <a:solidFill>
                  <a:srgbClr val="FFFF00"/>
                </a:solidFill>
              </a:rPr>
              <a:t>Titus 2:4-5</a:t>
            </a:r>
          </a:p>
          <a:p>
            <a:pPr marL="0" indent="0">
              <a:buNone/>
            </a:pPr>
            <a:r>
              <a:rPr lang="en-US" sz="2800" dirty="0">
                <a:solidFill>
                  <a:schemeClr val="tx1">
                    <a:lumMod val="95000"/>
                    <a:lumOff val="5000"/>
                  </a:schemeClr>
                </a:solidFill>
              </a:rPr>
              <a:t>…so train the young women to love their husbands and children, to be self-controlled, pure, </a:t>
            </a:r>
            <a:r>
              <a:rPr lang="en-US" sz="2800" b="1" dirty="0">
                <a:solidFill>
                  <a:srgbClr val="FFFF00"/>
                </a:solidFill>
              </a:rPr>
              <a:t>working at home</a:t>
            </a:r>
            <a:r>
              <a:rPr lang="en-US" sz="2800" dirty="0">
                <a:solidFill>
                  <a:schemeClr val="tx1">
                    <a:lumMod val="95000"/>
                    <a:lumOff val="5000"/>
                  </a:schemeClr>
                </a:solidFill>
              </a:rPr>
              <a:t>, kind, and submissive to their own husbands, that the word of God may not be reviled.</a:t>
            </a:r>
          </a:p>
          <a:p>
            <a:pPr marL="0" indent="0">
              <a:buNone/>
            </a:pPr>
            <a:endParaRPr lang="en-US" sz="2800" dirty="0">
              <a:solidFill>
                <a:schemeClr val="tx1">
                  <a:lumMod val="95000"/>
                  <a:lumOff val="5000"/>
                </a:schemeClr>
              </a:solidFill>
            </a:endParaRPr>
          </a:p>
          <a:p>
            <a:pPr marL="0" indent="0">
              <a:buNone/>
            </a:pPr>
            <a:r>
              <a:rPr lang="en-US" sz="2800" b="1" dirty="0">
                <a:solidFill>
                  <a:srgbClr val="FFFF00"/>
                </a:solidFill>
              </a:rPr>
              <a:t>Acts 9:39</a:t>
            </a:r>
          </a:p>
          <a:p>
            <a:pPr marL="0" indent="0">
              <a:buNone/>
            </a:pPr>
            <a:r>
              <a:rPr lang="en-US" sz="2800" dirty="0">
                <a:solidFill>
                  <a:schemeClr val="tx1">
                    <a:lumMod val="95000"/>
                    <a:lumOff val="5000"/>
                  </a:schemeClr>
                </a:solidFill>
              </a:rPr>
              <a:t>All the widows stood beside him </a:t>
            </a:r>
            <a:r>
              <a:rPr lang="en-US" sz="2800" b="1" dirty="0">
                <a:solidFill>
                  <a:srgbClr val="FFFF00"/>
                </a:solidFill>
              </a:rPr>
              <a:t>weeping</a:t>
            </a:r>
            <a:r>
              <a:rPr lang="en-US" sz="2800" dirty="0">
                <a:solidFill>
                  <a:schemeClr val="tx1">
                    <a:lumMod val="95000"/>
                    <a:lumOff val="5000"/>
                  </a:schemeClr>
                </a:solidFill>
              </a:rPr>
              <a:t> and showing the tunics and other garments that </a:t>
            </a:r>
            <a:r>
              <a:rPr lang="en-US" sz="2800" dirty="0" err="1">
                <a:solidFill>
                  <a:schemeClr val="tx1">
                    <a:lumMod val="95000"/>
                    <a:lumOff val="5000"/>
                  </a:schemeClr>
                </a:solidFill>
              </a:rPr>
              <a:t>Dorcas</a:t>
            </a:r>
            <a:r>
              <a:rPr lang="en-US" sz="2800" dirty="0">
                <a:solidFill>
                  <a:schemeClr val="tx1">
                    <a:lumMod val="95000"/>
                    <a:lumOff val="5000"/>
                  </a:schemeClr>
                </a:solidFill>
              </a:rPr>
              <a:t> made while she was with them.</a:t>
            </a:r>
            <a:endParaRPr lang="en-US" sz="3600" dirty="0"/>
          </a:p>
        </p:txBody>
      </p:sp>
    </p:spTree>
    <p:extLst>
      <p:ext uri="{BB962C8B-B14F-4D97-AF65-F5344CB8AC3E}">
        <p14:creationId xmlns:p14="http://schemas.microsoft.com/office/powerpoint/2010/main" val="1154757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fade">
                                      <p:cBhvr>
                                        <p:cTn id="18"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ctr">
            <a:normAutofit/>
          </a:bodyPr>
          <a:lstStyle/>
          <a:p>
            <a:pPr marL="0" indent="0">
              <a:buNone/>
            </a:pPr>
            <a:r>
              <a:rPr lang="en-US" sz="2800" b="1" dirty="0">
                <a:solidFill>
                  <a:srgbClr val="FFFF00"/>
                </a:solidFill>
              </a:rPr>
              <a:t>Philippians 4:2-3</a:t>
            </a:r>
          </a:p>
          <a:p>
            <a:pPr marL="0" indent="0">
              <a:buNone/>
            </a:pPr>
            <a:r>
              <a:rPr lang="en-US" sz="2800" dirty="0">
                <a:solidFill>
                  <a:schemeClr val="tx1">
                    <a:lumMod val="95000"/>
                    <a:lumOff val="5000"/>
                  </a:schemeClr>
                </a:solidFill>
              </a:rPr>
              <a:t>I entreat </a:t>
            </a:r>
            <a:r>
              <a:rPr lang="en-US" sz="2800" dirty="0" err="1">
                <a:solidFill>
                  <a:schemeClr val="tx1">
                    <a:lumMod val="95000"/>
                    <a:lumOff val="5000"/>
                  </a:schemeClr>
                </a:solidFill>
              </a:rPr>
              <a:t>Euodia</a:t>
            </a:r>
            <a:r>
              <a:rPr lang="en-US" sz="2800" dirty="0">
                <a:solidFill>
                  <a:schemeClr val="tx1">
                    <a:lumMod val="95000"/>
                    <a:lumOff val="5000"/>
                  </a:schemeClr>
                </a:solidFill>
              </a:rPr>
              <a:t> and I entreat </a:t>
            </a:r>
            <a:r>
              <a:rPr lang="en-US" sz="2800" dirty="0" err="1">
                <a:solidFill>
                  <a:schemeClr val="tx1">
                    <a:lumMod val="95000"/>
                    <a:lumOff val="5000"/>
                  </a:schemeClr>
                </a:solidFill>
              </a:rPr>
              <a:t>Syntyche</a:t>
            </a:r>
            <a:r>
              <a:rPr lang="en-US" sz="2800" dirty="0">
                <a:solidFill>
                  <a:schemeClr val="tx1">
                    <a:lumMod val="95000"/>
                    <a:lumOff val="5000"/>
                  </a:schemeClr>
                </a:solidFill>
              </a:rPr>
              <a:t> to agree in the Lord. Yes, I ask you also, true companion, help these women, who have labored </a:t>
            </a:r>
            <a:r>
              <a:rPr lang="en-US" sz="2800" b="1" dirty="0">
                <a:solidFill>
                  <a:srgbClr val="FFFF00"/>
                </a:solidFill>
              </a:rPr>
              <a:t>side by side with me in the gospel</a:t>
            </a:r>
            <a:r>
              <a:rPr lang="en-US" sz="2800" dirty="0">
                <a:solidFill>
                  <a:schemeClr val="tx1">
                    <a:lumMod val="95000"/>
                    <a:lumOff val="5000"/>
                  </a:schemeClr>
                </a:solidFill>
              </a:rPr>
              <a:t>… </a:t>
            </a:r>
            <a:endParaRPr lang="en-US" sz="3000" dirty="0"/>
          </a:p>
        </p:txBody>
      </p:sp>
    </p:spTree>
    <p:extLst>
      <p:ext uri="{BB962C8B-B14F-4D97-AF65-F5344CB8AC3E}">
        <p14:creationId xmlns:p14="http://schemas.microsoft.com/office/powerpoint/2010/main" val="1145912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BEBA8EAE-BF5A-486C-A8C5-ECC9F3942E4B}">
                <a14:imgProps xmlns:a14="http://schemas.microsoft.com/office/drawing/2010/main">
                  <a14:imgLayer r:embed="rId3">
                    <a14:imgEffect>
                      <a14:brightnessContrast bright="-44000"/>
                    </a14:imgEffect>
                  </a14:imgLayer>
                </a14:imgProps>
              </a:ext>
            </a:extLst>
          </a:blip>
          <a:stretch>
            <a:fillRect/>
          </a:stretch>
        </p:blipFill>
        <p:spPr>
          <a:xfrm>
            <a:off x="0" y="254000"/>
            <a:ext cx="9144000" cy="6339840"/>
          </a:xfrm>
          <a:prstGeom prst="rect">
            <a:avLst/>
          </a:prstGeom>
        </p:spPr>
      </p:pic>
      <p:sp>
        <p:nvSpPr>
          <p:cNvPr id="2" name="Title 1"/>
          <p:cNvSpPr txBox="1">
            <a:spLocks/>
          </p:cNvSpPr>
          <p:nvPr/>
        </p:nvSpPr>
        <p:spPr>
          <a:xfrm>
            <a:off x="-243216" y="2134180"/>
            <a:ext cx="3264543" cy="990601"/>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rgbClr val="FFFF00"/>
                </a:solidFill>
              </a:rPr>
              <a:t>Married</a:t>
            </a:r>
          </a:p>
        </p:txBody>
      </p:sp>
      <p:sp>
        <p:nvSpPr>
          <p:cNvPr id="3" name="Text Placeholder 2"/>
          <p:cNvSpPr txBox="1">
            <a:spLocks/>
          </p:cNvSpPr>
          <p:nvPr/>
        </p:nvSpPr>
        <p:spPr>
          <a:xfrm>
            <a:off x="2784192" y="1922880"/>
            <a:ext cx="6336158" cy="1095375"/>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4000" b="1" dirty="0">
                <a:solidFill>
                  <a:srgbClr val="FFFF00"/>
                </a:solidFill>
              </a:rPr>
              <a:t>Complement</a:t>
            </a:r>
            <a:r>
              <a:rPr lang="en-US" sz="4000" dirty="0"/>
              <a:t> your husband’s role in the church</a:t>
            </a:r>
          </a:p>
        </p:txBody>
      </p:sp>
      <p:sp>
        <p:nvSpPr>
          <p:cNvPr id="4" name="Left Brace 3"/>
          <p:cNvSpPr/>
          <p:nvPr/>
        </p:nvSpPr>
        <p:spPr>
          <a:xfrm>
            <a:off x="2394552" y="1927740"/>
            <a:ext cx="457200" cy="1219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itle 1"/>
          <p:cNvSpPr txBox="1">
            <a:spLocks/>
          </p:cNvSpPr>
          <p:nvPr/>
        </p:nvSpPr>
        <p:spPr>
          <a:xfrm>
            <a:off x="-108096" y="3634950"/>
            <a:ext cx="3264543" cy="990601"/>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b="1" dirty="0">
                <a:solidFill>
                  <a:srgbClr val="FFFF00"/>
                </a:solidFill>
                <a:latin typeface="+mj-lt"/>
                <a:ea typeface="+mj-ea"/>
                <a:cs typeface="+mj-cs"/>
              </a:rPr>
              <a:t>Single</a:t>
            </a:r>
            <a:r>
              <a:rPr kumimoji="0" lang="en-US" sz="4000" b="1" i="0" u="none" strike="noStrike" kern="1200" cap="none" spc="0" normalizeH="0" baseline="0" noProof="0" dirty="0">
                <a:ln>
                  <a:noFill/>
                </a:ln>
                <a:solidFill>
                  <a:srgbClr val="FFFF00"/>
                </a:solidFill>
                <a:effectLst/>
                <a:uLnTx/>
                <a:uFillTx/>
                <a:latin typeface="+mj-lt"/>
                <a:ea typeface="+mj-ea"/>
                <a:cs typeface="+mj-cs"/>
              </a:rPr>
              <a:t>s</a:t>
            </a:r>
          </a:p>
        </p:txBody>
      </p:sp>
      <p:sp>
        <p:nvSpPr>
          <p:cNvPr id="6" name="Text Placeholder 2"/>
          <p:cNvSpPr txBox="1">
            <a:spLocks/>
          </p:cNvSpPr>
          <p:nvPr/>
        </p:nvSpPr>
        <p:spPr>
          <a:xfrm>
            <a:off x="2784193" y="3585770"/>
            <a:ext cx="5201179" cy="1095375"/>
          </a:xfrm>
          <a:prstGeom prst="rect">
            <a:avLst/>
          </a:prstGeom>
        </p:spPr>
        <p:txBody>
          <a:bodyPr vert="horz" lIns="91440" tIns="45720" rIns="91440" bIns="45720" rtlCol="0"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4000" b="1" dirty="0">
                <a:solidFill>
                  <a:srgbClr val="FFFF00"/>
                </a:solidFill>
              </a:rPr>
              <a:t>Serve</a:t>
            </a:r>
            <a:r>
              <a:rPr lang="en-US" sz="4000" dirty="0"/>
              <a:t> and </a:t>
            </a:r>
            <a:r>
              <a:rPr lang="en-US" sz="4000" b="1" dirty="0">
                <a:solidFill>
                  <a:srgbClr val="FFFF00"/>
                </a:solidFill>
              </a:rPr>
              <a:t>influence </a:t>
            </a:r>
            <a:r>
              <a:rPr lang="en-US" sz="4000" dirty="0"/>
              <a:t>in a position of submission</a:t>
            </a:r>
          </a:p>
        </p:txBody>
      </p:sp>
      <p:sp>
        <p:nvSpPr>
          <p:cNvPr id="7" name="Left Brace 6"/>
          <p:cNvSpPr/>
          <p:nvPr/>
        </p:nvSpPr>
        <p:spPr>
          <a:xfrm>
            <a:off x="2394552" y="3604140"/>
            <a:ext cx="457200" cy="1219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6795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6">
                                            <p:txEl>
                                              <p:pRg st="0" end="0"/>
                                            </p:txEl>
                                          </p:spTgt>
                                        </p:tgtEl>
                                        <p:attrNameLst>
                                          <p:attrName>style.visibility</p:attrName>
                                        </p:attrNameLst>
                                      </p:cBhvr>
                                      <p:to>
                                        <p:strVal val="visible"/>
                                      </p:to>
                                    </p:set>
                                    <p:animEffect transition="in" filter="fade">
                                      <p:cBhvr>
                                        <p:cTn id="2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p:bldP spid="6" grpId="0" build="p"/>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10000"/>
                    </a14:imgEffect>
                  </a14:imgLayer>
                </a14:imgProps>
              </a:ext>
            </a:extLst>
          </a:blip>
          <a:stretch>
            <a:fillRect/>
          </a:stretch>
        </p:blipFill>
        <p:spPr>
          <a:xfrm>
            <a:off x="0" y="254000"/>
            <a:ext cx="9144000" cy="6339840"/>
          </a:xfrm>
          <a:prstGeom prst="rect">
            <a:avLst/>
          </a:prstGeom>
        </p:spPr>
      </p:pic>
      <p:sp>
        <p:nvSpPr>
          <p:cNvPr id="3" name="TextBox 2"/>
          <p:cNvSpPr txBox="1"/>
          <p:nvPr/>
        </p:nvSpPr>
        <p:spPr>
          <a:xfrm>
            <a:off x="6350" y="3273305"/>
            <a:ext cx="9144000" cy="2600712"/>
          </a:xfrm>
          <a:prstGeom prst="rect">
            <a:avLst/>
          </a:prstGeom>
          <a:noFill/>
        </p:spPr>
        <p:txBody>
          <a:bodyPr wrap="square" rtlCol="0">
            <a:spAutoFit/>
          </a:bodyPr>
          <a:lstStyle/>
          <a:p>
            <a:pPr algn="ctr">
              <a:lnSpc>
                <a:spcPct val="65000"/>
              </a:lnSpc>
            </a:pPr>
            <a:r>
              <a:rPr lang="en-US" sz="12000" b="1" spc="-300" dirty="0">
                <a:effectLst>
                  <a:outerShdw blurRad="50800" dist="38100" dir="2700000" algn="tl" rotWithShape="0">
                    <a:prstClr val="black">
                      <a:alpha val="40000"/>
                    </a:prstClr>
                  </a:outerShdw>
                </a:effectLst>
                <a:cs typeface="Century Gothic"/>
              </a:rPr>
              <a:t>The Role of Women</a:t>
            </a:r>
          </a:p>
        </p:txBody>
      </p:sp>
    </p:spTree>
    <p:extLst>
      <p:ext uri="{BB962C8B-B14F-4D97-AF65-F5344CB8AC3E}">
        <p14:creationId xmlns:p14="http://schemas.microsoft.com/office/powerpoint/2010/main" val="629855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558"/>
            <a:ext cx="8229600" cy="1143000"/>
          </a:xfrm>
        </p:spPr>
        <p:txBody>
          <a:bodyPr/>
          <a:lstStyle/>
          <a:p>
            <a:r>
              <a:rPr lang="en-US" b="1" dirty="0">
                <a:solidFill>
                  <a:srgbClr val="FFFF00"/>
                </a:solidFill>
              </a:rPr>
              <a:t>View of Women in 1</a:t>
            </a:r>
            <a:r>
              <a:rPr lang="en-US" b="1" baseline="30000" dirty="0">
                <a:solidFill>
                  <a:srgbClr val="FFFF00"/>
                </a:solidFill>
              </a:rPr>
              <a:t>st</a:t>
            </a:r>
            <a:r>
              <a:rPr lang="en-US" b="1" dirty="0">
                <a:solidFill>
                  <a:srgbClr val="FFFF00"/>
                </a:solidFill>
              </a:rPr>
              <a:t> Century</a:t>
            </a:r>
          </a:p>
        </p:txBody>
      </p:sp>
      <p:sp>
        <p:nvSpPr>
          <p:cNvPr id="3" name="Content Placeholder 2"/>
          <p:cNvSpPr>
            <a:spLocks noGrp="1"/>
          </p:cNvSpPr>
          <p:nvPr>
            <p:ph idx="1"/>
          </p:nvPr>
        </p:nvSpPr>
        <p:spPr>
          <a:xfrm>
            <a:off x="457199" y="1438080"/>
            <a:ext cx="8338875" cy="5419920"/>
          </a:xfrm>
        </p:spPr>
        <p:txBody>
          <a:bodyPr>
            <a:normAutofit/>
          </a:bodyPr>
          <a:lstStyle/>
          <a:p>
            <a:pPr>
              <a:spcBef>
                <a:spcPts val="1272"/>
              </a:spcBef>
            </a:pPr>
            <a:r>
              <a:rPr lang="en-US" sz="2800" dirty="0"/>
              <a:t>“Woman may be said to be inferior to man.” (</a:t>
            </a:r>
            <a:r>
              <a:rPr lang="en-US" sz="2400" dirty="0"/>
              <a:t>Aristotle)</a:t>
            </a:r>
          </a:p>
          <a:p>
            <a:pPr>
              <a:spcBef>
                <a:spcPts val="1272"/>
              </a:spcBef>
            </a:pPr>
            <a:r>
              <a:rPr lang="en-US" sz="2800" dirty="0"/>
              <a:t>“In his morning prayer there was a sentence in which a Jewish man gave thanks that God had not made him ‘a Gentile, a slave, or a woman.’”  </a:t>
            </a:r>
            <a:r>
              <a:rPr lang="en-US" sz="2400" dirty="0"/>
              <a:t>(William</a:t>
            </a:r>
            <a:r>
              <a:rPr lang="en-US" sz="2800" dirty="0"/>
              <a:t> </a:t>
            </a:r>
            <a:r>
              <a:rPr lang="en-US" sz="2400" dirty="0"/>
              <a:t>Barclay, The Letters to the Galatians and Ephesians, </a:t>
            </a:r>
            <a:r>
              <a:rPr lang="en-US" sz="2400" dirty="0" err="1"/>
              <a:t>pg</a:t>
            </a:r>
            <a:r>
              <a:rPr lang="en-US" sz="2400" dirty="0"/>
              <a:t> 168)</a:t>
            </a:r>
          </a:p>
          <a:p>
            <a:pPr>
              <a:spcBef>
                <a:spcPts val="1272"/>
              </a:spcBef>
            </a:pPr>
            <a:r>
              <a:rPr lang="en-US" sz="2800" dirty="0"/>
              <a:t>“In Jewish law a woman was not a person, but a thing. She had no legal rights whatsoever; she was absolutely her husband’s possession to do with as he willed.”  </a:t>
            </a:r>
            <a:r>
              <a:rPr lang="en-US" sz="2400" dirty="0"/>
              <a:t>(William Barclay, Ibid., </a:t>
            </a:r>
            <a:r>
              <a:rPr lang="en-US" sz="2400" dirty="0" err="1"/>
              <a:t>pg</a:t>
            </a:r>
            <a:r>
              <a:rPr lang="en-US" sz="2400" dirty="0"/>
              <a:t> 168)</a:t>
            </a:r>
          </a:p>
        </p:txBody>
      </p:sp>
    </p:spTree>
    <p:extLst>
      <p:ext uri="{BB962C8B-B14F-4D97-AF65-F5344CB8AC3E}">
        <p14:creationId xmlns:p14="http://schemas.microsoft.com/office/powerpoint/2010/main" val="423941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6558"/>
            <a:ext cx="8229600" cy="1143000"/>
          </a:xfrm>
        </p:spPr>
        <p:txBody>
          <a:bodyPr/>
          <a:lstStyle/>
          <a:p>
            <a:r>
              <a:rPr lang="en-US" b="1" dirty="0">
                <a:solidFill>
                  <a:srgbClr val="FFFF00"/>
                </a:solidFill>
              </a:rPr>
              <a:t>View of Women in 1</a:t>
            </a:r>
            <a:r>
              <a:rPr lang="en-US" b="1" baseline="30000" dirty="0">
                <a:solidFill>
                  <a:srgbClr val="FFFF00"/>
                </a:solidFill>
              </a:rPr>
              <a:t>st</a:t>
            </a:r>
            <a:r>
              <a:rPr lang="en-US" b="1" dirty="0">
                <a:solidFill>
                  <a:srgbClr val="FFFF00"/>
                </a:solidFill>
              </a:rPr>
              <a:t> Century</a:t>
            </a:r>
          </a:p>
        </p:txBody>
      </p:sp>
      <p:sp>
        <p:nvSpPr>
          <p:cNvPr id="3" name="Content Placeholder 2"/>
          <p:cNvSpPr>
            <a:spLocks noGrp="1"/>
          </p:cNvSpPr>
          <p:nvPr>
            <p:ph idx="1"/>
          </p:nvPr>
        </p:nvSpPr>
        <p:spPr>
          <a:xfrm>
            <a:off x="457200" y="1438080"/>
            <a:ext cx="8229600" cy="5419920"/>
          </a:xfrm>
        </p:spPr>
        <p:txBody>
          <a:bodyPr>
            <a:normAutofit/>
          </a:bodyPr>
          <a:lstStyle/>
          <a:p>
            <a:pPr marL="457200" lvl="2" indent="-457200"/>
            <a:r>
              <a:rPr lang="en-US" sz="3000" dirty="0"/>
              <a:t>“(Women) received no education, not even teaching in their religious writings, the Torah. One rabbi who lived at that time said, ‘Rather should the words of the Torah be burned than entrusted to a woman. Whoever teaches his daughter the Torah is like one who teaches her lasciviousness.”  </a:t>
            </a:r>
            <a:r>
              <a:rPr lang="en-US" sz="2600" dirty="0"/>
              <a:t>(Linda </a:t>
            </a:r>
            <a:r>
              <a:rPr lang="en-US" sz="2600" dirty="0" err="1"/>
              <a:t>Selievaag</a:t>
            </a:r>
            <a:r>
              <a:rPr lang="en-US" sz="2600" dirty="0"/>
              <a:t>, “Jesus and Women,” </a:t>
            </a:r>
            <a:r>
              <a:rPr lang="en-US" sz="2600" i="1" dirty="0"/>
              <a:t>HIS</a:t>
            </a:r>
            <a:r>
              <a:rPr lang="en-US" sz="2600" dirty="0"/>
              <a:t>, May ‘73, </a:t>
            </a:r>
            <a:r>
              <a:rPr lang="en-US" sz="2600" dirty="0" err="1"/>
              <a:t>pg</a:t>
            </a:r>
            <a:r>
              <a:rPr lang="en-US" sz="2600" dirty="0"/>
              <a:t> 10)</a:t>
            </a:r>
          </a:p>
        </p:txBody>
      </p:sp>
    </p:spTree>
    <p:extLst>
      <p:ext uri="{BB962C8B-B14F-4D97-AF65-F5344CB8AC3E}">
        <p14:creationId xmlns:p14="http://schemas.microsoft.com/office/powerpoint/2010/main" val="170614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509312" y="1417638"/>
            <a:ext cx="4191000" cy="4364630"/>
          </a:xfrm>
          <a:prstGeom prst="round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b="1" dirty="0">
                <a:solidFill>
                  <a:srgbClr val="FFFF00"/>
                </a:solidFill>
              </a:rPr>
              <a:t>Jesus &amp; Women</a:t>
            </a:r>
          </a:p>
        </p:txBody>
      </p:sp>
      <p:sp>
        <p:nvSpPr>
          <p:cNvPr id="3" name="Content Placeholder 2"/>
          <p:cNvSpPr>
            <a:spLocks noGrp="1"/>
          </p:cNvSpPr>
          <p:nvPr>
            <p:ph sz="half" idx="1"/>
          </p:nvPr>
        </p:nvSpPr>
        <p:spPr/>
        <p:txBody>
          <a:bodyPr>
            <a:noAutofit/>
          </a:bodyPr>
          <a:lstStyle/>
          <a:p>
            <a:pPr marL="290513" lvl="2" indent="-290513">
              <a:spcBef>
                <a:spcPts val="1224"/>
              </a:spcBef>
            </a:pPr>
            <a:r>
              <a:rPr lang="en-US" sz="2600" dirty="0"/>
              <a:t>Closest followers (Mt 27:55-56)</a:t>
            </a:r>
          </a:p>
          <a:p>
            <a:pPr marL="290513" lvl="2" indent="-290513">
              <a:spcBef>
                <a:spcPts val="1224"/>
              </a:spcBef>
            </a:pPr>
            <a:r>
              <a:rPr lang="en-US" sz="2600" dirty="0"/>
              <a:t>Last at cross (</a:t>
            </a:r>
            <a:r>
              <a:rPr lang="en-US" sz="2600" dirty="0" err="1"/>
              <a:t>Lk</a:t>
            </a:r>
            <a:r>
              <a:rPr lang="en-US" sz="2600" dirty="0"/>
              <a:t> 23:55)</a:t>
            </a:r>
          </a:p>
          <a:p>
            <a:pPr marL="290513" lvl="2" indent="-290513">
              <a:spcBef>
                <a:spcPts val="1224"/>
              </a:spcBef>
            </a:pPr>
            <a:r>
              <a:rPr lang="en-US" sz="2600" dirty="0"/>
              <a:t>First to grave (</a:t>
            </a:r>
            <a:r>
              <a:rPr lang="en-US" sz="2600" dirty="0" err="1"/>
              <a:t>Lk</a:t>
            </a:r>
            <a:r>
              <a:rPr lang="en-US" sz="2600" dirty="0"/>
              <a:t> 24:1)</a:t>
            </a:r>
          </a:p>
          <a:p>
            <a:pPr marL="290513" lvl="2" indent="-290513">
              <a:spcBef>
                <a:spcPts val="1224"/>
              </a:spcBef>
            </a:pPr>
            <a:r>
              <a:rPr lang="en-US" sz="2600" dirty="0"/>
              <a:t>Financial help (</a:t>
            </a:r>
            <a:r>
              <a:rPr lang="en-US" sz="2600" dirty="0" err="1"/>
              <a:t>Lk</a:t>
            </a:r>
            <a:r>
              <a:rPr lang="en-US" sz="2600" dirty="0"/>
              <a:t> 8:1-3)</a:t>
            </a:r>
          </a:p>
          <a:p>
            <a:pPr marL="290513" lvl="2" indent="-290513">
              <a:spcBef>
                <a:spcPts val="1224"/>
              </a:spcBef>
            </a:pPr>
            <a:r>
              <a:rPr lang="en-US" sz="2600" dirty="0"/>
              <a:t>Taught (</a:t>
            </a:r>
            <a:r>
              <a:rPr lang="en-US" sz="2600" dirty="0" err="1"/>
              <a:t>Jn</a:t>
            </a:r>
            <a:r>
              <a:rPr lang="en-US" sz="2600" dirty="0"/>
              <a:t> 4)</a:t>
            </a:r>
          </a:p>
          <a:p>
            <a:pPr marL="290513" lvl="2" indent="-290513">
              <a:spcBef>
                <a:spcPts val="1224"/>
              </a:spcBef>
            </a:pPr>
            <a:r>
              <a:rPr lang="en-US" sz="2600" dirty="0"/>
              <a:t>Commended for desire to learn (</a:t>
            </a:r>
            <a:r>
              <a:rPr lang="en-US" sz="2600" dirty="0" err="1"/>
              <a:t>Lk</a:t>
            </a:r>
            <a:r>
              <a:rPr lang="en-US" sz="2600" dirty="0"/>
              <a:t> 10:38-42)</a:t>
            </a:r>
          </a:p>
        </p:txBody>
      </p:sp>
      <p:sp>
        <p:nvSpPr>
          <p:cNvPr id="4" name="Content Placeholder 3"/>
          <p:cNvSpPr>
            <a:spLocks noGrp="1"/>
          </p:cNvSpPr>
          <p:nvPr>
            <p:ph sz="half" idx="2"/>
          </p:nvPr>
        </p:nvSpPr>
        <p:spPr>
          <a:xfrm>
            <a:off x="4675224" y="1735300"/>
            <a:ext cx="4038600" cy="4525963"/>
          </a:xfrm>
        </p:spPr>
        <p:txBody>
          <a:bodyPr>
            <a:normAutofit/>
          </a:bodyPr>
          <a:lstStyle/>
          <a:p>
            <a:pPr>
              <a:spcBef>
                <a:spcPts val="1224"/>
              </a:spcBef>
            </a:pPr>
            <a:r>
              <a:rPr lang="en-US" sz="2600" dirty="0"/>
              <a:t>No women among the Twelve (Mk 4:13-19)</a:t>
            </a:r>
          </a:p>
          <a:p>
            <a:pPr>
              <a:spcBef>
                <a:spcPts val="1224"/>
              </a:spcBef>
            </a:pPr>
            <a:r>
              <a:rPr lang="en-US" sz="2600" dirty="0"/>
              <a:t>No women sent to teach, preach, or heal</a:t>
            </a:r>
          </a:p>
          <a:p>
            <a:pPr>
              <a:spcBef>
                <a:spcPts val="1224"/>
              </a:spcBef>
            </a:pPr>
            <a:r>
              <a:rPr lang="en-US" sz="2600" dirty="0"/>
              <a:t>Great Commission given to men (Mt 28)</a:t>
            </a:r>
          </a:p>
          <a:p>
            <a:pPr>
              <a:spcBef>
                <a:spcPts val="1224"/>
              </a:spcBef>
            </a:pPr>
            <a:r>
              <a:rPr lang="en-US" sz="2600" dirty="0"/>
              <a:t>No promise of future leadership given</a:t>
            </a:r>
          </a:p>
        </p:txBody>
      </p:sp>
    </p:spTree>
    <p:extLst>
      <p:ext uri="{BB962C8B-B14F-4D97-AF65-F5344CB8AC3E}">
        <p14:creationId xmlns:p14="http://schemas.microsoft.com/office/powerpoint/2010/main" val="26444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fade">
                                      <p:cBhvr>
                                        <p:cTn id="41" dur="500"/>
                                        <p:tgtEl>
                                          <p:spTgt spid="4">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xEl>
                                              <p:pRg st="1" end="1"/>
                                            </p:txEl>
                                          </p:spTgt>
                                        </p:tgtEl>
                                        <p:attrNameLst>
                                          <p:attrName>style.visibility</p:attrName>
                                        </p:attrNameLst>
                                      </p:cBhvr>
                                      <p:to>
                                        <p:strVal val="visible"/>
                                      </p:to>
                                    </p:set>
                                    <p:animEffect transition="in" filter="fade">
                                      <p:cBhvr>
                                        <p:cTn id="46" dur="500"/>
                                        <p:tgtEl>
                                          <p:spTgt spid="4">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Effect transition="in" filter="fade">
                                      <p:cBhvr>
                                        <p:cTn id="51" dur="500"/>
                                        <p:tgtEl>
                                          <p:spTgt spid="4">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4">
                                            <p:txEl>
                                              <p:pRg st="3" end="3"/>
                                            </p:txEl>
                                          </p:spTgt>
                                        </p:tgtEl>
                                        <p:attrNameLst>
                                          <p:attrName>style.visibility</p:attrName>
                                        </p:attrNameLst>
                                      </p:cBhvr>
                                      <p:to>
                                        <p:strVal val="visible"/>
                                      </p:to>
                                    </p:set>
                                    <p:animEffect transition="in" filter="fade">
                                      <p:cBhvr>
                                        <p:cTn id="5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Paul &amp; Women</a:t>
            </a:r>
          </a:p>
        </p:txBody>
      </p:sp>
      <p:sp>
        <p:nvSpPr>
          <p:cNvPr id="3" name="Content Placeholder 2"/>
          <p:cNvSpPr>
            <a:spLocks noGrp="1"/>
          </p:cNvSpPr>
          <p:nvPr>
            <p:ph idx="1"/>
          </p:nvPr>
        </p:nvSpPr>
        <p:spPr/>
        <p:txBody>
          <a:bodyPr>
            <a:normAutofit/>
          </a:bodyPr>
          <a:lstStyle/>
          <a:p>
            <a:r>
              <a:rPr lang="en-US" b="1" dirty="0">
                <a:solidFill>
                  <a:srgbClr val="FFFF00"/>
                </a:solidFill>
              </a:rPr>
              <a:t>The Pharisee</a:t>
            </a:r>
          </a:p>
          <a:p>
            <a:pPr lvl="1"/>
            <a:r>
              <a:rPr lang="en-US" sz="2600" dirty="0"/>
              <a:t>Paul followed the patriarchal pattern of ancient Jewish law</a:t>
            </a:r>
          </a:p>
          <a:p>
            <a:pPr>
              <a:spcBef>
                <a:spcPts val="1368"/>
              </a:spcBef>
            </a:pPr>
            <a:r>
              <a:rPr lang="en-US" b="1" dirty="0">
                <a:solidFill>
                  <a:srgbClr val="FFFF00"/>
                </a:solidFill>
              </a:rPr>
              <a:t>Egalitarian</a:t>
            </a:r>
          </a:p>
          <a:p>
            <a:pPr lvl="1"/>
            <a:r>
              <a:rPr lang="en-US" sz="2600" dirty="0"/>
              <a:t>Paul saw no distinction between men and women in ministry</a:t>
            </a:r>
          </a:p>
          <a:p>
            <a:pPr>
              <a:spcBef>
                <a:spcPts val="1368"/>
              </a:spcBef>
            </a:pPr>
            <a:r>
              <a:rPr lang="en-US" b="1" dirty="0" err="1">
                <a:solidFill>
                  <a:srgbClr val="FFFF00"/>
                </a:solidFill>
              </a:rPr>
              <a:t>Complementarian</a:t>
            </a:r>
            <a:endParaRPr lang="en-US" b="1" dirty="0">
              <a:solidFill>
                <a:srgbClr val="FFFF00"/>
              </a:solidFill>
            </a:endParaRPr>
          </a:p>
          <a:p>
            <a:pPr lvl="1"/>
            <a:r>
              <a:rPr lang="en-US" sz="2600" dirty="0"/>
              <a:t>Paul felt that men and women were equal but had distinct complementary roles</a:t>
            </a:r>
          </a:p>
        </p:txBody>
      </p:sp>
    </p:spTree>
    <p:extLst>
      <p:ext uri="{BB962C8B-B14F-4D97-AF65-F5344CB8AC3E}">
        <p14:creationId xmlns:p14="http://schemas.microsoft.com/office/powerpoint/2010/main" val="371353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Romans 16</a:t>
            </a:r>
          </a:p>
        </p:txBody>
      </p:sp>
      <p:sp>
        <p:nvSpPr>
          <p:cNvPr id="3" name="Content Placeholder 2"/>
          <p:cNvSpPr>
            <a:spLocks noGrp="1"/>
          </p:cNvSpPr>
          <p:nvPr>
            <p:ph idx="1"/>
          </p:nvPr>
        </p:nvSpPr>
        <p:spPr/>
        <p:txBody>
          <a:bodyPr>
            <a:normAutofit/>
          </a:bodyPr>
          <a:lstStyle/>
          <a:p>
            <a:r>
              <a:rPr lang="en-US" sz="2800" b="1" dirty="0">
                <a:solidFill>
                  <a:srgbClr val="FFFF00"/>
                </a:solidFill>
              </a:rPr>
              <a:t>Phoebe</a:t>
            </a:r>
            <a:r>
              <a:rPr lang="en-US" sz="2800" dirty="0"/>
              <a:t> </a:t>
            </a:r>
            <a:r>
              <a:rPr lang="mr-IN" sz="2800" dirty="0"/>
              <a:t>–</a:t>
            </a:r>
            <a:r>
              <a:rPr lang="en-US" sz="2800" dirty="0"/>
              <a:t> servant of the church</a:t>
            </a:r>
          </a:p>
          <a:p>
            <a:r>
              <a:rPr lang="en-US" sz="2800" b="1" dirty="0" err="1">
                <a:solidFill>
                  <a:srgbClr val="FFFF00"/>
                </a:solidFill>
              </a:rPr>
              <a:t>Prisca</a:t>
            </a:r>
            <a:r>
              <a:rPr lang="en-US" sz="2800" dirty="0"/>
              <a:t> </a:t>
            </a:r>
            <a:r>
              <a:rPr lang="mr-IN" sz="2800" dirty="0"/>
              <a:t>–</a:t>
            </a:r>
            <a:r>
              <a:rPr lang="en-US" sz="2800" dirty="0"/>
              <a:t> risked her life</a:t>
            </a:r>
          </a:p>
          <a:p>
            <a:r>
              <a:rPr lang="en-US" sz="2800" b="1" dirty="0">
                <a:solidFill>
                  <a:srgbClr val="FFFF00"/>
                </a:solidFill>
              </a:rPr>
              <a:t>Mary</a:t>
            </a:r>
            <a:r>
              <a:rPr lang="en-US" sz="2800" dirty="0"/>
              <a:t> </a:t>
            </a:r>
            <a:r>
              <a:rPr lang="mr-IN" sz="2800" dirty="0"/>
              <a:t>–</a:t>
            </a:r>
            <a:r>
              <a:rPr lang="en-US" sz="2800" dirty="0"/>
              <a:t> worked hard</a:t>
            </a:r>
          </a:p>
          <a:p>
            <a:r>
              <a:rPr lang="en-US" sz="2800" b="1" dirty="0" err="1">
                <a:solidFill>
                  <a:srgbClr val="FFFF00"/>
                </a:solidFill>
              </a:rPr>
              <a:t>Junia</a:t>
            </a:r>
            <a:r>
              <a:rPr lang="en-US" sz="2800" dirty="0"/>
              <a:t> </a:t>
            </a:r>
            <a:r>
              <a:rPr lang="mr-IN" sz="2800" dirty="0"/>
              <a:t>–</a:t>
            </a:r>
            <a:r>
              <a:rPr lang="en-US" sz="2800" dirty="0"/>
              <a:t> well known among the apostles</a:t>
            </a:r>
          </a:p>
          <a:p>
            <a:r>
              <a:rPr lang="en-US" sz="2800" b="1" dirty="0" err="1">
                <a:solidFill>
                  <a:srgbClr val="FFFF00"/>
                </a:solidFill>
              </a:rPr>
              <a:t>Tryphaena</a:t>
            </a:r>
            <a:r>
              <a:rPr lang="en-US" sz="2800" b="1" dirty="0">
                <a:solidFill>
                  <a:srgbClr val="FFFF00"/>
                </a:solidFill>
              </a:rPr>
              <a:t> &amp; </a:t>
            </a:r>
            <a:r>
              <a:rPr lang="en-US" sz="2800" b="1" dirty="0" err="1">
                <a:solidFill>
                  <a:srgbClr val="FFFF00"/>
                </a:solidFill>
              </a:rPr>
              <a:t>Tryphosa</a:t>
            </a:r>
            <a:r>
              <a:rPr lang="en-US" sz="2800" b="1" dirty="0">
                <a:solidFill>
                  <a:srgbClr val="FFFF00"/>
                </a:solidFill>
              </a:rPr>
              <a:t> </a:t>
            </a:r>
            <a:r>
              <a:rPr lang="mr-IN" sz="2800" dirty="0"/>
              <a:t>–</a:t>
            </a:r>
            <a:r>
              <a:rPr lang="en-US" sz="2800" dirty="0"/>
              <a:t> workers in the Lord</a:t>
            </a:r>
          </a:p>
          <a:p>
            <a:r>
              <a:rPr lang="en-US" sz="2800" b="1" dirty="0" err="1">
                <a:solidFill>
                  <a:srgbClr val="FFFF00"/>
                </a:solidFill>
              </a:rPr>
              <a:t>Persis</a:t>
            </a:r>
            <a:r>
              <a:rPr lang="en-US" sz="2800" dirty="0"/>
              <a:t> </a:t>
            </a:r>
            <a:r>
              <a:rPr lang="mr-IN" sz="2800" dirty="0"/>
              <a:t>–</a:t>
            </a:r>
            <a:r>
              <a:rPr lang="en-US" sz="2800" dirty="0"/>
              <a:t> the beloved, worked hard in the Lord</a:t>
            </a:r>
          </a:p>
          <a:p>
            <a:r>
              <a:rPr lang="en-US" sz="2800" b="1" dirty="0">
                <a:solidFill>
                  <a:srgbClr val="FFFF00"/>
                </a:solidFill>
              </a:rPr>
              <a:t>Rufus’ mother </a:t>
            </a:r>
            <a:r>
              <a:rPr lang="mr-IN" sz="2800" dirty="0"/>
              <a:t>–</a:t>
            </a:r>
            <a:r>
              <a:rPr lang="en-US" sz="2800" dirty="0"/>
              <a:t> Paul claimed as his own</a:t>
            </a:r>
          </a:p>
          <a:p>
            <a:r>
              <a:rPr lang="en-US" sz="2800" b="1" dirty="0">
                <a:solidFill>
                  <a:srgbClr val="FFFF00"/>
                </a:solidFill>
              </a:rPr>
              <a:t>Julia &amp; </a:t>
            </a:r>
            <a:r>
              <a:rPr lang="en-US" sz="2800" b="1" dirty="0" err="1">
                <a:solidFill>
                  <a:srgbClr val="FFFF00"/>
                </a:solidFill>
              </a:rPr>
              <a:t>Nereus</a:t>
            </a:r>
            <a:r>
              <a:rPr lang="en-US" sz="2800" b="1" dirty="0">
                <a:solidFill>
                  <a:srgbClr val="FFFF00"/>
                </a:solidFill>
              </a:rPr>
              <a:t>’ sister</a:t>
            </a:r>
          </a:p>
        </p:txBody>
      </p:sp>
    </p:spTree>
    <p:extLst>
      <p:ext uri="{BB962C8B-B14F-4D97-AF65-F5344CB8AC3E}">
        <p14:creationId xmlns:p14="http://schemas.microsoft.com/office/powerpoint/2010/main" val="44306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Key Passages</a:t>
            </a:r>
          </a:p>
        </p:txBody>
      </p:sp>
      <p:sp>
        <p:nvSpPr>
          <p:cNvPr id="3" name="Content Placeholder 2"/>
          <p:cNvSpPr>
            <a:spLocks noGrp="1"/>
          </p:cNvSpPr>
          <p:nvPr>
            <p:ph idx="1"/>
          </p:nvPr>
        </p:nvSpPr>
        <p:spPr/>
        <p:txBody>
          <a:bodyPr/>
          <a:lstStyle/>
          <a:p>
            <a:pPr>
              <a:spcBef>
                <a:spcPts val="1368"/>
              </a:spcBef>
            </a:pPr>
            <a:r>
              <a:rPr lang="en-US" dirty="0"/>
              <a:t>Ephesians 5:22-33</a:t>
            </a:r>
          </a:p>
          <a:p>
            <a:pPr>
              <a:spcBef>
                <a:spcPts val="1368"/>
              </a:spcBef>
            </a:pPr>
            <a:r>
              <a:rPr lang="en-US" dirty="0"/>
              <a:t>1 Timothy 2:11-15</a:t>
            </a:r>
          </a:p>
          <a:p>
            <a:pPr>
              <a:spcBef>
                <a:spcPts val="1368"/>
              </a:spcBef>
            </a:pPr>
            <a:r>
              <a:rPr lang="en-US" dirty="0"/>
              <a:t>1 Corinthians 14:33-35</a:t>
            </a:r>
          </a:p>
          <a:p>
            <a:pPr>
              <a:spcBef>
                <a:spcPts val="1368"/>
              </a:spcBef>
            </a:pPr>
            <a:r>
              <a:rPr lang="en-US" dirty="0"/>
              <a:t>1 Corinthians 11:2-16</a:t>
            </a:r>
          </a:p>
        </p:txBody>
      </p:sp>
    </p:spTree>
    <p:extLst>
      <p:ext uri="{BB962C8B-B14F-4D97-AF65-F5344CB8AC3E}">
        <p14:creationId xmlns:p14="http://schemas.microsoft.com/office/powerpoint/2010/main" val="181708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rPr>
              <a:t>Principles</a:t>
            </a:r>
          </a:p>
        </p:txBody>
      </p:sp>
      <p:sp>
        <p:nvSpPr>
          <p:cNvPr id="3" name="Content Placeholder 2"/>
          <p:cNvSpPr>
            <a:spLocks noGrp="1"/>
          </p:cNvSpPr>
          <p:nvPr>
            <p:ph idx="1"/>
          </p:nvPr>
        </p:nvSpPr>
        <p:spPr>
          <a:xfrm>
            <a:off x="457200" y="1532650"/>
            <a:ext cx="8229600" cy="5060217"/>
          </a:xfrm>
        </p:spPr>
        <p:txBody>
          <a:bodyPr>
            <a:normAutofit/>
          </a:bodyPr>
          <a:lstStyle/>
          <a:p>
            <a:pPr marL="514350" indent="-514350">
              <a:spcBef>
                <a:spcPts val="1872"/>
              </a:spcBef>
              <a:buFont typeface="+mj-lt"/>
              <a:buAutoNum type="arabicPeriod"/>
            </a:pPr>
            <a:r>
              <a:rPr lang="en-US" sz="3000" dirty="0"/>
              <a:t>Headship is universal.</a:t>
            </a:r>
          </a:p>
          <a:p>
            <a:pPr marL="514350" indent="-514350">
              <a:spcBef>
                <a:spcPts val="1872"/>
              </a:spcBef>
              <a:buFont typeface="+mj-lt"/>
              <a:buAutoNum type="arabicPeriod"/>
            </a:pPr>
            <a:r>
              <a:rPr lang="en-US" sz="3000" dirty="0"/>
              <a:t>Headship and submission are necessary whenever there is a plurality in order to have unity.</a:t>
            </a:r>
          </a:p>
          <a:p>
            <a:pPr marL="514350" indent="-514350">
              <a:spcBef>
                <a:spcPts val="1872"/>
              </a:spcBef>
              <a:buFont typeface="+mj-lt"/>
              <a:buAutoNum type="arabicPeriod"/>
            </a:pPr>
            <a:r>
              <a:rPr lang="en-US" sz="3000" dirty="0"/>
              <a:t>Headship is not assigned on the basis of worth.</a:t>
            </a:r>
          </a:p>
          <a:p>
            <a:pPr marL="514350" indent="-514350">
              <a:spcBef>
                <a:spcPts val="1872"/>
              </a:spcBef>
              <a:buFont typeface="+mj-lt"/>
              <a:buAutoNum type="arabicPeriod"/>
            </a:pPr>
            <a:r>
              <a:rPr lang="en-US" sz="3000" dirty="0"/>
              <a:t>Headship in the church is a reflection of headship in heaven. </a:t>
            </a:r>
          </a:p>
          <a:p>
            <a:pPr marL="514350" indent="-514350">
              <a:spcBef>
                <a:spcPts val="1872"/>
              </a:spcBef>
              <a:buFont typeface="+mj-lt"/>
              <a:buAutoNum type="arabicPeriod"/>
            </a:pPr>
            <a:r>
              <a:rPr lang="en-US" sz="3000" dirty="0"/>
              <a:t>Glory is found in submission, not self-exaltation.</a:t>
            </a:r>
          </a:p>
        </p:txBody>
      </p:sp>
    </p:spTree>
    <p:extLst>
      <p:ext uri="{BB962C8B-B14F-4D97-AF65-F5344CB8AC3E}">
        <p14:creationId xmlns:p14="http://schemas.microsoft.com/office/powerpoint/2010/main" val="122167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666666"/>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666666"/>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666666"/>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666666"/>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18170</TotalTime>
  <Words>697</Words>
  <Application>Microsoft Macintosh PowerPoint</Application>
  <PresentationFormat>On-screen Show (4:3)</PresentationFormat>
  <Paragraphs>68</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Black</vt:lpstr>
      <vt:lpstr>PowerPoint Presentation</vt:lpstr>
      <vt:lpstr>PowerPoint Presentation</vt:lpstr>
      <vt:lpstr>View of Women in 1st Century</vt:lpstr>
      <vt:lpstr>View of Women in 1st Century</vt:lpstr>
      <vt:lpstr>Jesus &amp; Women</vt:lpstr>
      <vt:lpstr>Paul &amp; Women</vt:lpstr>
      <vt:lpstr>Romans 16</vt:lpstr>
      <vt:lpstr>Key Passages</vt:lpstr>
      <vt:lpstr>Principles</vt:lpstr>
      <vt:lpstr>PowerPoint Presentation</vt:lpstr>
      <vt:lpstr>PowerPoint Presentation</vt:lpstr>
      <vt:lpstr>PowerPoint Presentation</vt:lpstr>
      <vt:lpstr>PowerPoint Presentation</vt:lpstr>
      <vt:lpstr>PowerPoint Presentation</vt:lpstr>
    </vt:vector>
  </TitlesOfParts>
  <Company>Auburn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Joshua Carter</dc:creator>
  <cp:lastModifiedBy>David Maxson</cp:lastModifiedBy>
  <cp:revision>221</cp:revision>
  <dcterms:created xsi:type="dcterms:W3CDTF">2015-10-29T03:17:02Z</dcterms:created>
  <dcterms:modified xsi:type="dcterms:W3CDTF">2021-10-08T22:23:11Z</dcterms:modified>
</cp:coreProperties>
</file>