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  <p:sldId id="256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8A294-4D43-4E6D-B876-F2D8A7476EF6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0F6-175C-4940-B5A2-284575C4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09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8A294-4D43-4E6D-B876-F2D8A7476EF6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0F6-175C-4940-B5A2-284575C4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620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8A294-4D43-4E6D-B876-F2D8A7476EF6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0F6-175C-4940-B5A2-284575C4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5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8A294-4D43-4E6D-B876-F2D8A7476EF6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0F6-175C-4940-B5A2-284575C4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456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8A294-4D43-4E6D-B876-F2D8A7476EF6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0F6-175C-4940-B5A2-284575C4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00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8A294-4D43-4E6D-B876-F2D8A7476EF6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0F6-175C-4940-B5A2-284575C4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43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8A294-4D43-4E6D-B876-F2D8A7476EF6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0F6-175C-4940-B5A2-284575C4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44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8A294-4D43-4E6D-B876-F2D8A7476EF6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0F6-175C-4940-B5A2-284575C4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98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8A294-4D43-4E6D-B876-F2D8A7476EF6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0F6-175C-4940-B5A2-284575C4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13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8A294-4D43-4E6D-B876-F2D8A7476EF6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0F6-175C-4940-B5A2-284575C4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872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8A294-4D43-4E6D-B876-F2D8A7476EF6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0F6-175C-4940-B5A2-284575C4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05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8A294-4D43-4E6D-B876-F2D8A7476EF6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310F6-175C-4940-B5A2-284575C4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1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410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ealing, Living, and Proclaiming by Matt Reecer | Young Adult Ministry">
            <a:extLst>
              <a:ext uri="{FF2B5EF4-FFF2-40B4-BE49-F238E27FC236}">
                <a16:creationId xmlns:a16="http://schemas.microsoft.com/office/drawing/2014/main" id="{F8A4D927-E00E-43C6-B25A-7E63D5EF5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408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ealing, Living, and Proclaiming by Matt Reecer | Young Adult Ministry">
            <a:extLst>
              <a:ext uri="{FF2B5EF4-FFF2-40B4-BE49-F238E27FC236}">
                <a16:creationId xmlns:a16="http://schemas.microsoft.com/office/drawing/2014/main" id="{FC6BA7C2-164C-429A-A3A1-DC0B6E4EFC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" r="16830"/>
          <a:stretch/>
        </p:blipFill>
        <p:spPr bwMode="auto">
          <a:xfrm>
            <a:off x="3088140" y="10"/>
            <a:ext cx="605586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Freeform: Shape 8">
            <a:extLst>
              <a:ext uri="{FF2B5EF4-FFF2-40B4-BE49-F238E27FC236}">
                <a16:creationId xmlns:a16="http://schemas.microsoft.com/office/drawing/2014/main" id="{8F23F8A3-8FD7-4779-8323-FDC26BE99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5894850" cy="6858478"/>
          </a:xfrm>
          <a:custGeom>
            <a:avLst/>
            <a:gdLst>
              <a:gd name="connsiteX0" fmla="*/ 7859800 w 7859800"/>
              <a:gd name="connsiteY0" fmla="*/ 6858478 h 6858478"/>
              <a:gd name="connsiteX1" fmla="*/ 435245 w 7859800"/>
              <a:gd name="connsiteY1" fmla="*/ 6858478 h 6858478"/>
              <a:gd name="connsiteX2" fmla="*/ 435505 w 7859800"/>
              <a:gd name="connsiteY2" fmla="*/ 6857916 h 6858478"/>
              <a:gd name="connsiteX3" fmla="*/ 0 w 7859800"/>
              <a:gd name="connsiteY3" fmla="*/ 6857916 h 6858478"/>
              <a:gd name="connsiteX4" fmla="*/ 0 w 7859800"/>
              <a:gd name="connsiteY4" fmla="*/ 0 h 6858478"/>
              <a:gd name="connsiteX5" fmla="*/ 3611620 w 7859800"/>
              <a:gd name="connsiteY5" fmla="*/ 0 h 6858478"/>
              <a:gd name="connsiteX6" fmla="*/ 4677848 w 7859800"/>
              <a:gd name="connsiteY6" fmla="*/ 0 h 6858478"/>
              <a:gd name="connsiteX7" fmla="*/ 4683425 w 7859800"/>
              <a:gd name="connsiteY7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59800" h="6858478">
                <a:moveTo>
                  <a:pt x="7859800" y="6858478"/>
                </a:moveTo>
                <a:lnTo>
                  <a:pt x="435245" y="6858478"/>
                </a:lnTo>
                <a:lnTo>
                  <a:pt x="435505" y="6857916"/>
                </a:lnTo>
                <a:lnTo>
                  <a:pt x="0" y="6857916"/>
                </a:lnTo>
                <a:lnTo>
                  <a:pt x="0" y="0"/>
                </a:lnTo>
                <a:lnTo>
                  <a:pt x="3611620" y="0"/>
                </a:lnTo>
                <a:lnTo>
                  <a:pt x="4677848" y="0"/>
                </a:lnTo>
                <a:lnTo>
                  <a:pt x="4683425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0">
            <a:extLst>
              <a:ext uri="{FF2B5EF4-FFF2-40B4-BE49-F238E27FC236}">
                <a16:creationId xmlns:a16="http://schemas.microsoft.com/office/drawing/2014/main" id="{F605C4CC-A25C-416F-8333-7CB7DC97D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5573380" cy="6858478"/>
          </a:xfrm>
          <a:custGeom>
            <a:avLst/>
            <a:gdLst>
              <a:gd name="connsiteX0" fmla="*/ 7431174 w 7431174"/>
              <a:gd name="connsiteY0" fmla="*/ 6858478 h 6858478"/>
              <a:gd name="connsiteX1" fmla="*/ 6619 w 7431174"/>
              <a:gd name="connsiteY1" fmla="*/ 6858478 h 6858478"/>
              <a:gd name="connsiteX2" fmla="*/ 6879 w 7431174"/>
              <a:gd name="connsiteY2" fmla="*/ 6857916 h 6858478"/>
              <a:gd name="connsiteX3" fmla="*/ 0 w 7431174"/>
              <a:gd name="connsiteY3" fmla="*/ 6857916 h 6858478"/>
              <a:gd name="connsiteX4" fmla="*/ 0 w 7431174"/>
              <a:gd name="connsiteY4" fmla="*/ 0 h 6858478"/>
              <a:gd name="connsiteX5" fmla="*/ 3182994 w 7431174"/>
              <a:gd name="connsiteY5" fmla="*/ 0 h 6858478"/>
              <a:gd name="connsiteX6" fmla="*/ 4249222 w 7431174"/>
              <a:gd name="connsiteY6" fmla="*/ 0 h 6858478"/>
              <a:gd name="connsiteX7" fmla="*/ 4254799 w 7431174"/>
              <a:gd name="connsiteY7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31174" h="6858478">
                <a:moveTo>
                  <a:pt x="7431174" y="6858478"/>
                </a:moveTo>
                <a:lnTo>
                  <a:pt x="6619" y="6858478"/>
                </a:lnTo>
                <a:lnTo>
                  <a:pt x="6879" y="6857916"/>
                </a:lnTo>
                <a:lnTo>
                  <a:pt x="0" y="6857916"/>
                </a:lnTo>
                <a:lnTo>
                  <a:pt x="0" y="0"/>
                </a:lnTo>
                <a:lnTo>
                  <a:pt x="3182994" y="0"/>
                </a:lnTo>
                <a:lnTo>
                  <a:pt x="4249222" y="0"/>
                </a:lnTo>
                <a:lnTo>
                  <a:pt x="4254799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D41100-E905-4526-986E-07AFD8AB3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" y="0"/>
            <a:ext cx="4861560" cy="1325563"/>
          </a:xfrm>
        </p:spPr>
        <p:txBody>
          <a:bodyPr>
            <a:normAutofit fontScale="90000"/>
          </a:bodyPr>
          <a:lstStyle/>
          <a:p>
            <a:r>
              <a:rPr lang="en-US" sz="6400" b="1" u="sng" dirty="0">
                <a:latin typeface="Rockwell" panose="02060603020205020403" pitchFamily="18" charset="0"/>
              </a:rPr>
              <a:t>Her Burdens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657FF-B98E-439A-A0DC-847BAD35B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664" y="1397761"/>
            <a:ext cx="2956124" cy="483539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000" dirty="0">
                <a:latin typeface="Rockwell" panose="02060603020205020403" pitchFamily="18" charset="0"/>
              </a:rPr>
              <a:t>Physical</a:t>
            </a:r>
          </a:p>
          <a:p>
            <a:pPr lvl="1"/>
            <a:r>
              <a:rPr lang="en-US" dirty="0">
                <a:latin typeface="Rockwell" panose="02060603020205020403" pitchFamily="18" charset="0"/>
              </a:rPr>
              <a:t>Mark 5:26c</a:t>
            </a:r>
          </a:p>
          <a:p>
            <a:pPr lvl="1"/>
            <a:endParaRPr lang="en-US" dirty="0">
              <a:latin typeface="Rockwell" panose="020606030202050204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>
                <a:latin typeface="Rockwell" panose="02060603020205020403" pitchFamily="18" charset="0"/>
              </a:rPr>
              <a:t>Financial</a:t>
            </a:r>
          </a:p>
          <a:p>
            <a:pPr lvl="1"/>
            <a:r>
              <a:rPr lang="en-US" dirty="0">
                <a:latin typeface="Rockwell" panose="02060603020205020403" pitchFamily="18" charset="0"/>
              </a:rPr>
              <a:t>Mark 5:26b</a:t>
            </a:r>
          </a:p>
          <a:p>
            <a:pPr lvl="1"/>
            <a:endParaRPr lang="en-US" dirty="0">
              <a:latin typeface="Rockwell" panose="020606030202050204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>
                <a:latin typeface="Rockwell" panose="02060603020205020403" pitchFamily="18" charset="0"/>
              </a:rPr>
              <a:t>Religious</a:t>
            </a:r>
          </a:p>
          <a:p>
            <a:pPr lvl="1"/>
            <a:r>
              <a:rPr lang="en-US" dirty="0">
                <a:latin typeface="Rockwell" panose="02060603020205020403" pitchFamily="18" charset="0"/>
              </a:rPr>
              <a:t>Lev 15:25</a:t>
            </a:r>
          </a:p>
          <a:p>
            <a:pPr lvl="1"/>
            <a:endParaRPr lang="en-US" dirty="0">
              <a:latin typeface="Rockwell" panose="020606030202050204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>
                <a:latin typeface="Rockwell" panose="02060603020205020403" pitchFamily="18" charset="0"/>
              </a:rPr>
              <a:t>Social</a:t>
            </a:r>
          </a:p>
          <a:p>
            <a:pPr lvl="1"/>
            <a:r>
              <a:rPr lang="en-US" dirty="0">
                <a:latin typeface="Rockwell" panose="02060603020205020403" pitchFamily="18" charset="0"/>
              </a:rPr>
              <a:t>Lev 15:19-24</a:t>
            </a:r>
          </a:p>
        </p:txBody>
      </p:sp>
    </p:spTree>
    <p:extLst>
      <p:ext uri="{BB962C8B-B14F-4D97-AF65-F5344CB8AC3E}">
        <p14:creationId xmlns:p14="http://schemas.microsoft.com/office/powerpoint/2010/main" val="1085932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ealing, Living, and Proclaiming by Matt Reecer | Young Adult Ministry">
            <a:extLst>
              <a:ext uri="{FF2B5EF4-FFF2-40B4-BE49-F238E27FC236}">
                <a16:creationId xmlns:a16="http://schemas.microsoft.com/office/drawing/2014/main" id="{F8A4D927-E00E-43C6-B25A-7E63D5EF5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2523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ealing, Living, and Proclaiming by Matt Reecer | Young Adult Ministry">
            <a:extLst>
              <a:ext uri="{FF2B5EF4-FFF2-40B4-BE49-F238E27FC236}">
                <a16:creationId xmlns:a16="http://schemas.microsoft.com/office/drawing/2014/main" id="{FC6BA7C2-164C-429A-A3A1-DC0B6E4EFC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" r="16830"/>
          <a:stretch/>
        </p:blipFill>
        <p:spPr bwMode="auto">
          <a:xfrm>
            <a:off x="3088140" y="10"/>
            <a:ext cx="605586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F23F8A3-8FD7-4779-8323-FDC26BE99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5894850" cy="6858478"/>
          </a:xfrm>
          <a:custGeom>
            <a:avLst/>
            <a:gdLst>
              <a:gd name="connsiteX0" fmla="*/ 7859800 w 7859800"/>
              <a:gd name="connsiteY0" fmla="*/ 6858478 h 6858478"/>
              <a:gd name="connsiteX1" fmla="*/ 435245 w 7859800"/>
              <a:gd name="connsiteY1" fmla="*/ 6858478 h 6858478"/>
              <a:gd name="connsiteX2" fmla="*/ 435505 w 7859800"/>
              <a:gd name="connsiteY2" fmla="*/ 6857916 h 6858478"/>
              <a:gd name="connsiteX3" fmla="*/ 0 w 7859800"/>
              <a:gd name="connsiteY3" fmla="*/ 6857916 h 6858478"/>
              <a:gd name="connsiteX4" fmla="*/ 0 w 7859800"/>
              <a:gd name="connsiteY4" fmla="*/ 0 h 6858478"/>
              <a:gd name="connsiteX5" fmla="*/ 3611620 w 7859800"/>
              <a:gd name="connsiteY5" fmla="*/ 0 h 6858478"/>
              <a:gd name="connsiteX6" fmla="*/ 4677848 w 7859800"/>
              <a:gd name="connsiteY6" fmla="*/ 0 h 6858478"/>
              <a:gd name="connsiteX7" fmla="*/ 4683425 w 7859800"/>
              <a:gd name="connsiteY7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59800" h="6858478">
                <a:moveTo>
                  <a:pt x="7859800" y="6858478"/>
                </a:moveTo>
                <a:lnTo>
                  <a:pt x="435245" y="6858478"/>
                </a:lnTo>
                <a:lnTo>
                  <a:pt x="435505" y="6857916"/>
                </a:lnTo>
                <a:lnTo>
                  <a:pt x="0" y="6857916"/>
                </a:lnTo>
                <a:lnTo>
                  <a:pt x="0" y="0"/>
                </a:lnTo>
                <a:lnTo>
                  <a:pt x="3611620" y="0"/>
                </a:lnTo>
                <a:lnTo>
                  <a:pt x="4677848" y="0"/>
                </a:lnTo>
                <a:lnTo>
                  <a:pt x="4683425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605C4CC-A25C-416F-8333-7CB7DC97D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5573380" cy="6858478"/>
          </a:xfrm>
          <a:custGeom>
            <a:avLst/>
            <a:gdLst>
              <a:gd name="connsiteX0" fmla="*/ 7431174 w 7431174"/>
              <a:gd name="connsiteY0" fmla="*/ 6858478 h 6858478"/>
              <a:gd name="connsiteX1" fmla="*/ 6619 w 7431174"/>
              <a:gd name="connsiteY1" fmla="*/ 6858478 h 6858478"/>
              <a:gd name="connsiteX2" fmla="*/ 6879 w 7431174"/>
              <a:gd name="connsiteY2" fmla="*/ 6857916 h 6858478"/>
              <a:gd name="connsiteX3" fmla="*/ 0 w 7431174"/>
              <a:gd name="connsiteY3" fmla="*/ 6857916 h 6858478"/>
              <a:gd name="connsiteX4" fmla="*/ 0 w 7431174"/>
              <a:gd name="connsiteY4" fmla="*/ 0 h 6858478"/>
              <a:gd name="connsiteX5" fmla="*/ 3182994 w 7431174"/>
              <a:gd name="connsiteY5" fmla="*/ 0 h 6858478"/>
              <a:gd name="connsiteX6" fmla="*/ 4249222 w 7431174"/>
              <a:gd name="connsiteY6" fmla="*/ 0 h 6858478"/>
              <a:gd name="connsiteX7" fmla="*/ 4254799 w 7431174"/>
              <a:gd name="connsiteY7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31174" h="6858478">
                <a:moveTo>
                  <a:pt x="7431174" y="6858478"/>
                </a:moveTo>
                <a:lnTo>
                  <a:pt x="6619" y="6858478"/>
                </a:lnTo>
                <a:lnTo>
                  <a:pt x="6879" y="6857916"/>
                </a:lnTo>
                <a:lnTo>
                  <a:pt x="0" y="6857916"/>
                </a:lnTo>
                <a:lnTo>
                  <a:pt x="0" y="0"/>
                </a:lnTo>
                <a:lnTo>
                  <a:pt x="3182994" y="0"/>
                </a:lnTo>
                <a:lnTo>
                  <a:pt x="4249222" y="0"/>
                </a:lnTo>
                <a:lnTo>
                  <a:pt x="4254799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D41100-E905-4526-986E-07AFD8AB3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63" y="0"/>
            <a:ext cx="4462707" cy="1325563"/>
          </a:xfrm>
        </p:spPr>
        <p:txBody>
          <a:bodyPr>
            <a:noAutofit/>
          </a:bodyPr>
          <a:lstStyle/>
          <a:p>
            <a:r>
              <a:rPr lang="en-US" sz="5800" b="1" u="sng" dirty="0">
                <a:latin typeface="Rockwell" panose="02060603020205020403" pitchFamily="18" charset="0"/>
              </a:rPr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657FF-B98E-439A-A0DC-847BAD35B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" y="1371601"/>
            <a:ext cx="4898571" cy="514894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000" dirty="0">
                <a:latin typeface="Rockwell" panose="02060603020205020403" pitchFamily="18" charset="0"/>
              </a:rPr>
              <a:t>Was Jesus unclean?</a:t>
            </a:r>
          </a:p>
          <a:p>
            <a:pPr lvl="1"/>
            <a:r>
              <a:rPr lang="en-US" dirty="0">
                <a:latin typeface="Rockwell" panose="02060603020205020403" pitchFamily="18" charset="0"/>
              </a:rPr>
              <a:t>Isa 53:4a; John 2:18-21</a:t>
            </a:r>
          </a:p>
          <a:p>
            <a:pPr lvl="1"/>
            <a:endParaRPr lang="en-US" sz="1700" dirty="0">
              <a:latin typeface="Rockwell" panose="020606030202050204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>
                <a:latin typeface="Rockwell" panose="02060603020205020403" pitchFamily="18" charset="0"/>
              </a:rPr>
              <a:t>Mustard seed faith</a:t>
            </a:r>
          </a:p>
          <a:p>
            <a:pPr lvl="1"/>
            <a:r>
              <a:rPr lang="en-US" dirty="0">
                <a:latin typeface="Rockwell" panose="02060603020205020403" pitchFamily="18" charset="0"/>
              </a:rPr>
              <a:t>Matt 17:20</a:t>
            </a:r>
          </a:p>
          <a:p>
            <a:pPr lvl="1"/>
            <a:endParaRPr lang="en-US" sz="1700" dirty="0">
              <a:latin typeface="Rockwell" panose="020606030202050204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>
                <a:latin typeface="Rockwell" panose="02060603020205020403" pitchFamily="18" charset="0"/>
              </a:rPr>
              <a:t>Heals the “nobody”</a:t>
            </a:r>
          </a:p>
          <a:p>
            <a:pPr lvl="1"/>
            <a:r>
              <a:rPr lang="en-US" dirty="0">
                <a:latin typeface="Rockwell" panose="02060603020205020403" pitchFamily="18" charset="0"/>
              </a:rPr>
              <a:t>Mark 3:31-35</a:t>
            </a:r>
          </a:p>
          <a:p>
            <a:pPr lvl="1"/>
            <a:endParaRPr lang="en-US" sz="1700" dirty="0">
              <a:latin typeface="Rockwell" panose="020606030202050204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>
                <a:latin typeface="Rockwell" panose="02060603020205020403" pitchFamily="18" charset="0"/>
              </a:rPr>
              <a:t>Faith In The Fringe</a:t>
            </a:r>
          </a:p>
          <a:p>
            <a:pPr lvl="1"/>
            <a:r>
              <a:rPr lang="en-US" dirty="0">
                <a:latin typeface="Rockwell" panose="02060603020205020403" pitchFamily="18" charset="0"/>
              </a:rPr>
              <a:t>Num 15:38-40</a:t>
            </a:r>
          </a:p>
        </p:txBody>
      </p:sp>
    </p:spTree>
    <p:extLst>
      <p:ext uri="{BB962C8B-B14F-4D97-AF65-F5344CB8AC3E}">
        <p14:creationId xmlns:p14="http://schemas.microsoft.com/office/powerpoint/2010/main" val="29152119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ealing In His Wings: What in the World are TzitTzit">
            <a:extLst>
              <a:ext uri="{FF2B5EF4-FFF2-40B4-BE49-F238E27FC236}">
                <a16:creationId xmlns:a16="http://schemas.microsoft.com/office/drawing/2014/main" id="{9B90BC93-CD28-4219-AB82-4AD0656226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296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ealing, Living, and Proclaiming by Matt Reecer | Young Adult Ministry">
            <a:extLst>
              <a:ext uri="{FF2B5EF4-FFF2-40B4-BE49-F238E27FC236}">
                <a16:creationId xmlns:a16="http://schemas.microsoft.com/office/drawing/2014/main" id="{FC6BA7C2-164C-429A-A3A1-DC0B6E4EFC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" r="16830"/>
          <a:stretch/>
        </p:blipFill>
        <p:spPr bwMode="auto">
          <a:xfrm>
            <a:off x="3088140" y="10"/>
            <a:ext cx="605586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F23F8A3-8FD7-4779-8323-FDC26BE99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5894850" cy="6858478"/>
          </a:xfrm>
          <a:custGeom>
            <a:avLst/>
            <a:gdLst>
              <a:gd name="connsiteX0" fmla="*/ 7859800 w 7859800"/>
              <a:gd name="connsiteY0" fmla="*/ 6858478 h 6858478"/>
              <a:gd name="connsiteX1" fmla="*/ 435245 w 7859800"/>
              <a:gd name="connsiteY1" fmla="*/ 6858478 h 6858478"/>
              <a:gd name="connsiteX2" fmla="*/ 435505 w 7859800"/>
              <a:gd name="connsiteY2" fmla="*/ 6857916 h 6858478"/>
              <a:gd name="connsiteX3" fmla="*/ 0 w 7859800"/>
              <a:gd name="connsiteY3" fmla="*/ 6857916 h 6858478"/>
              <a:gd name="connsiteX4" fmla="*/ 0 w 7859800"/>
              <a:gd name="connsiteY4" fmla="*/ 0 h 6858478"/>
              <a:gd name="connsiteX5" fmla="*/ 3611620 w 7859800"/>
              <a:gd name="connsiteY5" fmla="*/ 0 h 6858478"/>
              <a:gd name="connsiteX6" fmla="*/ 4677848 w 7859800"/>
              <a:gd name="connsiteY6" fmla="*/ 0 h 6858478"/>
              <a:gd name="connsiteX7" fmla="*/ 4683425 w 7859800"/>
              <a:gd name="connsiteY7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59800" h="6858478">
                <a:moveTo>
                  <a:pt x="7859800" y="6858478"/>
                </a:moveTo>
                <a:lnTo>
                  <a:pt x="435245" y="6858478"/>
                </a:lnTo>
                <a:lnTo>
                  <a:pt x="435505" y="6857916"/>
                </a:lnTo>
                <a:lnTo>
                  <a:pt x="0" y="6857916"/>
                </a:lnTo>
                <a:lnTo>
                  <a:pt x="0" y="0"/>
                </a:lnTo>
                <a:lnTo>
                  <a:pt x="3611620" y="0"/>
                </a:lnTo>
                <a:lnTo>
                  <a:pt x="4677848" y="0"/>
                </a:lnTo>
                <a:lnTo>
                  <a:pt x="4683425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605C4CC-A25C-416F-8333-7CB7DC97D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5573380" cy="6858478"/>
          </a:xfrm>
          <a:custGeom>
            <a:avLst/>
            <a:gdLst>
              <a:gd name="connsiteX0" fmla="*/ 7431174 w 7431174"/>
              <a:gd name="connsiteY0" fmla="*/ 6858478 h 6858478"/>
              <a:gd name="connsiteX1" fmla="*/ 6619 w 7431174"/>
              <a:gd name="connsiteY1" fmla="*/ 6858478 h 6858478"/>
              <a:gd name="connsiteX2" fmla="*/ 6879 w 7431174"/>
              <a:gd name="connsiteY2" fmla="*/ 6857916 h 6858478"/>
              <a:gd name="connsiteX3" fmla="*/ 0 w 7431174"/>
              <a:gd name="connsiteY3" fmla="*/ 6857916 h 6858478"/>
              <a:gd name="connsiteX4" fmla="*/ 0 w 7431174"/>
              <a:gd name="connsiteY4" fmla="*/ 0 h 6858478"/>
              <a:gd name="connsiteX5" fmla="*/ 3182994 w 7431174"/>
              <a:gd name="connsiteY5" fmla="*/ 0 h 6858478"/>
              <a:gd name="connsiteX6" fmla="*/ 4249222 w 7431174"/>
              <a:gd name="connsiteY6" fmla="*/ 0 h 6858478"/>
              <a:gd name="connsiteX7" fmla="*/ 4254799 w 7431174"/>
              <a:gd name="connsiteY7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31174" h="6858478">
                <a:moveTo>
                  <a:pt x="7431174" y="6858478"/>
                </a:moveTo>
                <a:lnTo>
                  <a:pt x="6619" y="6858478"/>
                </a:lnTo>
                <a:lnTo>
                  <a:pt x="6879" y="6857916"/>
                </a:lnTo>
                <a:lnTo>
                  <a:pt x="0" y="6857916"/>
                </a:lnTo>
                <a:lnTo>
                  <a:pt x="0" y="0"/>
                </a:lnTo>
                <a:lnTo>
                  <a:pt x="3182994" y="0"/>
                </a:lnTo>
                <a:lnTo>
                  <a:pt x="4249222" y="0"/>
                </a:lnTo>
                <a:lnTo>
                  <a:pt x="4254799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D41100-E905-4526-986E-07AFD8AB3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" y="0"/>
            <a:ext cx="4553120" cy="1325563"/>
          </a:xfrm>
        </p:spPr>
        <p:txBody>
          <a:bodyPr>
            <a:noAutofit/>
          </a:bodyPr>
          <a:lstStyle/>
          <a:p>
            <a:r>
              <a:rPr lang="en-US" sz="5800" b="1" u="sng" dirty="0">
                <a:latin typeface="Rockwell" panose="02060603020205020403" pitchFamily="18" charset="0"/>
              </a:rPr>
              <a:t>Application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335BBB6-54ED-4C23-B34B-D3FA49128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" y="1371601"/>
            <a:ext cx="4898571" cy="514894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000" dirty="0">
                <a:latin typeface="Rockwell" panose="02060603020205020403" pitchFamily="18" charset="0"/>
              </a:rPr>
              <a:t>Was Jesus unclean?</a:t>
            </a:r>
          </a:p>
          <a:p>
            <a:pPr lvl="1"/>
            <a:r>
              <a:rPr lang="en-US" dirty="0">
                <a:latin typeface="Rockwell" panose="02060603020205020403" pitchFamily="18" charset="0"/>
              </a:rPr>
              <a:t>Isa 53:4a; John 2:18-21</a:t>
            </a:r>
          </a:p>
          <a:p>
            <a:pPr lvl="1"/>
            <a:endParaRPr lang="en-US" sz="1700" dirty="0">
              <a:latin typeface="Rockwell" panose="020606030202050204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>
                <a:latin typeface="Rockwell" panose="02060603020205020403" pitchFamily="18" charset="0"/>
              </a:rPr>
              <a:t>Mustard seed faith</a:t>
            </a:r>
          </a:p>
          <a:p>
            <a:pPr lvl="1"/>
            <a:r>
              <a:rPr lang="en-US" dirty="0">
                <a:latin typeface="Rockwell" panose="02060603020205020403" pitchFamily="18" charset="0"/>
              </a:rPr>
              <a:t>Matt 17:20</a:t>
            </a:r>
          </a:p>
          <a:p>
            <a:pPr lvl="1"/>
            <a:endParaRPr lang="en-US" sz="1700" dirty="0">
              <a:latin typeface="Rockwell" panose="020606030202050204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>
                <a:latin typeface="Rockwell" panose="02060603020205020403" pitchFamily="18" charset="0"/>
              </a:rPr>
              <a:t>Heals the “nobody”</a:t>
            </a:r>
          </a:p>
          <a:p>
            <a:pPr lvl="1"/>
            <a:r>
              <a:rPr lang="en-US" dirty="0">
                <a:latin typeface="Rockwell" panose="02060603020205020403" pitchFamily="18" charset="0"/>
              </a:rPr>
              <a:t>Mark 3:31-35</a:t>
            </a:r>
          </a:p>
          <a:p>
            <a:pPr lvl="1"/>
            <a:endParaRPr lang="en-US" sz="1700" dirty="0">
              <a:latin typeface="Rockwell" panose="020606030202050204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>
                <a:latin typeface="Rockwell" panose="02060603020205020403" pitchFamily="18" charset="0"/>
              </a:rPr>
              <a:t>Faith In The Fringe</a:t>
            </a:r>
          </a:p>
          <a:p>
            <a:pPr lvl="1"/>
            <a:r>
              <a:rPr lang="en-US" dirty="0">
                <a:latin typeface="Rockwell" panose="02060603020205020403" pitchFamily="18" charset="0"/>
              </a:rPr>
              <a:t>Num 15:38-40;</a:t>
            </a:r>
          </a:p>
          <a:p>
            <a:pPr marL="457200" lvl="1" indent="0">
              <a:buNone/>
            </a:pPr>
            <a:r>
              <a:rPr lang="en-US" dirty="0">
                <a:latin typeface="Rockwell" panose="02060603020205020403" pitchFamily="18" charset="0"/>
              </a:rPr>
              <a:t>   Mal 4:2</a:t>
            </a:r>
          </a:p>
        </p:txBody>
      </p:sp>
    </p:spTree>
    <p:extLst>
      <p:ext uri="{BB962C8B-B14F-4D97-AF65-F5344CB8AC3E}">
        <p14:creationId xmlns:p14="http://schemas.microsoft.com/office/powerpoint/2010/main" val="30691838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636</TotalTime>
  <Words>74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Rockwell</vt:lpstr>
      <vt:lpstr>Wingdings</vt:lpstr>
      <vt:lpstr>Office Theme</vt:lpstr>
      <vt:lpstr>PowerPoint Presentation</vt:lpstr>
      <vt:lpstr>PowerPoint Presentation</vt:lpstr>
      <vt:lpstr>Her Burdens</vt:lpstr>
      <vt:lpstr>PowerPoint Presentation</vt:lpstr>
      <vt:lpstr>Application</vt:lpstr>
      <vt:lpstr>PowerPoint Presentation</vt:lpstr>
      <vt:lpstr>Application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H</dc:creator>
  <cp:lastModifiedBy>R H</cp:lastModifiedBy>
  <cp:revision>10</cp:revision>
  <dcterms:created xsi:type="dcterms:W3CDTF">2022-01-10T19:10:36Z</dcterms:created>
  <dcterms:modified xsi:type="dcterms:W3CDTF">2022-01-30T02:16:08Z</dcterms:modified>
</cp:coreProperties>
</file>