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3" r:id="rId2"/>
    <p:sldId id="264" r:id="rId3"/>
    <p:sldId id="265" r:id="rId4"/>
    <p:sldId id="273" r:id="rId5"/>
    <p:sldId id="274" r:id="rId6"/>
    <p:sldId id="278" r:id="rId7"/>
    <p:sldId id="275" r:id="rId8"/>
    <p:sldId id="279" r:id="rId9"/>
    <p:sldId id="280" r:id="rId10"/>
    <p:sldId id="281" r:id="rId11"/>
    <p:sldId id="282" r:id="rId12"/>
    <p:sldId id="283" r:id="rId13"/>
    <p:sldId id="284"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314"/>
    <p:restoredTop sz="95878"/>
  </p:normalViewPr>
  <p:slideViewPr>
    <p:cSldViewPr snapToGrid="0" snapToObjects="1">
      <p:cViewPr varScale="1">
        <p:scale>
          <a:sx n="109" d="100"/>
          <a:sy n="109" d="100"/>
        </p:scale>
        <p:origin x="60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FD67527-BE2E-184C-AD9C-BDC77D352E12}" type="datetimeFigureOut">
              <a:rPr lang="en-US" smtClean="0"/>
              <a:t>1/21/22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DE48D9-6FAC-9F4E-AC12-E248AE5447DA}" type="slidenum">
              <a:rPr lang="en-US" smtClean="0"/>
              <a:t>‹#›</a:t>
            </a:fld>
            <a:endParaRPr lang="en-US"/>
          </a:p>
        </p:txBody>
      </p:sp>
    </p:spTree>
    <p:extLst>
      <p:ext uri="{BB962C8B-B14F-4D97-AF65-F5344CB8AC3E}">
        <p14:creationId xmlns:p14="http://schemas.microsoft.com/office/powerpoint/2010/main" val="1193917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D67527-BE2E-184C-AD9C-BDC77D352E12}" type="datetimeFigureOut">
              <a:rPr lang="en-US" smtClean="0"/>
              <a:t>1/21/22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DE48D9-6FAC-9F4E-AC12-E248AE5447DA}" type="slidenum">
              <a:rPr lang="en-US" smtClean="0"/>
              <a:t>‹#›</a:t>
            </a:fld>
            <a:endParaRPr lang="en-US"/>
          </a:p>
        </p:txBody>
      </p:sp>
    </p:spTree>
    <p:extLst>
      <p:ext uri="{BB962C8B-B14F-4D97-AF65-F5344CB8AC3E}">
        <p14:creationId xmlns:p14="http://schemas.microsoft.com/office/powerpoint/2010/main" val="1131792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D67527-BE2E-184C-AD9C-BDC77D352E12}" type="datetimeFigureOut">
              <a:rPr lang="en-US" smtClean="0"/>
              <a:t>1/21/22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DE48D9-6FAC-9F4E-AC12-E248AE5447DA}" type="slidenum">
              <a:rPr lang="en-US" smtClean="0"/>
              <a:t>‹#›</a:t>
            </a:fld>
            <a:endParaRPr lang="en-US"/>
          </a:p>
        </p:txBody>
      </p:sp>
    </p:spTree>
    <p:extLst>
      <p:ext uri="{BB962C8B-B14F-4D97-AF65-F5344CB8AC3E}">
        <p14:creationId xmlns:p14="http://schemas.microsoft.com/office/powerpoint/2010/main" val="2676050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D67527-BE2E-184C-AD9C-BDC77D352E12}" type="datetimeFigureOut">
              <a:rPr lang="en-US" smtClean="0"/>
              <a:t>1/21/22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DE48D9-6FAC-9F4E-AC12-E248AE5447DA}" type="slidenum">
              <a:rPr lang="en-US" smtClean="0"/>
              <a:t>‹#›</a:t>
            </a:fld>
            <a:endParaRPr lang="en-US"/>
          </a:p>
        </p:txBody>
      </p:sp>
    </p:spTree>
    <p:extLst>
      <p:ext uri="{BB962C8B-B14F-4D97-AF65-F5344CB8AC3E}">
        <p14:creationId xmlns:p14="http://schemas.microsoft.com/office/powerpoint/2010/main" val="1436471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D67527-BE2E-184C-AD9C-BDC77D352E12}" type="datetimeFigureOut">
              <a:rPr lang="en-US" smtClean="0"/>
              <a:t>1/21/22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DE48D9-6FAC-9F4E-AC12-E248AE5447DA}" type="slidenum">
              <a:rPr lang="en-US" smtClean="0"/>
              <a:t>‹#›</a:t>
            </a:fld>
            <a:endParaRPr lang="en-US"/>
          </a:p>
        </p:txBody>
      </p:sp>
    </p:spTree>
    <p:extLst>
      <p:ext uri="{BB962C8B-B14F-4D97-AF65-F5344CB8AC3E}">
        <p14:creationId xmlns:p14="http://schemas.microsoft.com/office/powerpoint/2010/main" val="1999237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FD67527-BE2E-184C-AD9C-BDC77D352E12}" type="datetimeFigureOut">
              <a:rPr lang="en-US" smtClean="0"/>
              <a:t>1/21/22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DE48D9-6FAC-9F4E-AC12-E248AE5447DA}" type="slidenum">
              <a:rPr lang="en-US" smtClean="0"/>
              <a:t>‹#›</a:t>
            </a:fld>
            <a:endParaRPr lang="en-US"/>
          </a:p>
        </p:txBody>
      </p:sp>
    </p:spTree>
    <p:extLst>
      <p:ext uri="{BB962C8B-B14F-4D97-AF65-F5344CB8AC3E}">
        <p14:creationId xmlns:p14="http://schemas.microsoft.com/office/powerpoint/2010/main" val="2704912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FD67527-BE2E-184C-AD9C-BDC77D352E12}" type="datetimeFigureOut">
              <a:rPr lang="en-US" smtClean="0"/>
              <a:t>1/21/22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DE48D9-6FAC-9F4E-AC12-E248AE5447DA}" type="slidenum">
              <a:rPr lang="en-US" smtClean="0"/>
              <a:t>‹#›</a:t>
            </a:fld>
            <a:endParaRPr lang="en-US"/>
          </a:p>
        </p:txBody>
      </p:sp>
    </p:spTree>
    <p:extLst>
      <p:ext uri="{BB962C8B-B14F-4D97-AF65-F5344CB8AC3E}">
        <p14:creationId xmlns:p14="http://schemas.microsoft.com/office/powerpoint/2010/main" val="1814369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FD67527-BE2E-184C-AD9C-BDC77D352E12}" type="datetimeFigureOut">
              <a:rPr lang="en-US" smtClean="0"/>
              <a:t>1/21/22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DE48D9-6FAC-9F4E-AC12-E248AE5447DA}" type="slidenum">
              <a:rPr lang="en-US" smtClean="0"/>
              <a:t>‹#›</a:t>
            </a:fld>
            <a:endParaRPr lang="en-US"/>
          </a:p>
        </p:txBody>
      </p:sp>
    </p:spTree>
    <p:extLst>
      <p:ext uri="{BB962C8B-B14F-4D97-AF65-F5344CB8AC3E}">
        <p14:creationId xmlns:p14="http://schemas.microsoft.com/office/powerpoint/2010/main" val="22183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D67527-BE2E-184C-AD9C-BDC77D352E12}" type="datetimeFigureOut">
              <a:rPr lang="en-US" smtClean="0"/>
              <a:t>1/21/22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DE48D9-6FAC-9F4E-AC12-E248AE5447DA}" type="slidenum">
              <a:rPr lang="en-US" smtClean="0"/>
              <a:t>‹#›</a:t>
            </a:fld>
            <a:endParaRPr lang="en-US"/>
          </a:p>
        </p:txBody>
      </p:sp>
    </p:spTree>
    <p:extLst>
      <p:ext uri="{BB962C8B-B14F-4D97-AF65-F5344CB8AC3E}">
        <p14:creationId xmlns:p14="http://schemas.microsoft.com/office/powerpoint/2010/main" val="2497563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FD67527-BE2E-184C-AD9C-BDC77D352E12}" type="datetimeFigureOut">
              <a:rPr lang="en-US" smtClean="0"/>
              <a:t>1/21/22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DE48D9-6FAC-9F4E-AC12-E248AE5447DA}" type="slidenum">
              <a:rPr lang="en-US" smtClean="0"/>
              <a:t>‹#›</a:t>
            </a:fld>
            <a:endParaRPr lang="en-US"/>
          </a:p>
        </p:txBody>
      </p:sp>
    </p:spTree>
    <p:extLst>
      <p:ext uri="{BB962C8B-B14F-4D97-AF65-F5344CB8AC3E}">
        <p14:creationId xmlns:p14="http://schemas.microsoft.com/office/powerpoint/2010/main" val="3304944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FD67527-BE2E-184C-AD9C-BDC77D352E12}" type="datetimeFigureOut">
              <a:rPr lang="en-US" smtClean="0"/>
              <a:t>1/21/22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DE48D9-6FAC-9F4E-AC12-E248AE5447DA}" type="slidenum">
              <a:rPr lang="en-US" smtClean="0"/>
              <a:t>‹#›</a:t>
            </a:fld>
            <a:endParaRPr lang="en-US"/>
          </a:p>
        </p:txBody>
      </p:sp>
    </p:spTree>
    <p:extLst>
      <p:ext uri="{BB962C8B-B14F-4D97-AF65-F5344CB8AC3E}">
        <p14:creationId xmlns:p14="http://schemas.microsoft.com/office/powerpoint/2010/main" val="1046501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D67527-BE2E-184C-AD9C-BDC77D352E12}" type="datetimeFigureOut">
              <a:rPr lang="en-US" smtClean="0"/>
              <a:t>1/21/22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DE48D9-6FAC-9F4E-AC12-E248AE5447DA}" type="slidenum">
              <a:rPr lang="en-US" smtClean="0"/>
              <a:t>‹#›</a:t>
            </a:fld>
            <a:endParaRPr lang="en-US"/>
          </a:p>
        </p:txBody>
      </p:sp>
    </p:spTree>
    <p:extLst>
      <p:ext uri="{BB962C8B-B14F-4D97-AF65-F5344CB8AC3E}">
        <p14:creationId xmlns:p14="http://schemas.microsoft.com/office/powerpoint/2010/main" val="16593551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8095FD2-18EC-4F4B-9CA5-523BD0E8AAD7}"/>
              </a:ext>
            </a:extLst>
          </p:cNvPr>
          <p:cNvSpPr/>
          <p:nvPr/>
        </p:nvSpPr>
        <p:spPr>
          <a:xfrm>
            <a:off x="-1"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194" name="Picture 2" descr="Clouds sunset red yellow orange black sunbeams beautiful white straight  road sky desert wallpaper | 2048x1710 | 972637 | WallpaperUP">
            <a:extLst>
              <a:ext uri="{FF2B5EF4-FFF2-40B4-BE49-F238E27FC236}">
                <a16:creationId xmlns:a16="http://schemas.microsoft.com/office/drawing/2014/main" id="{8BFC383B-85EA-E948-B053-EF0CCFA536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138" y="0"/>
            <a:ext cx="8213725" cy="68580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BD54B8EE-B37E-BE47-B33B-42BC11B737D1}"/>
              </a:ext>
            </a:extLst>
          </p:cNvPr>
          <p:cNvSpPr/>
          <p:nvPr/>
        </p:nvSpPr>
        <p:spPr>
          <a:xfrm>
            <a:off x="-622377" y="0"/>
            <a:ext cx="10388751" cy="6857999"/>
          </a:xfrm>
          <a:prstGeom prst="rect">
            <a:avLst/>
          </a:prstGeom>
          <a:solidFill>
            <a:srgbClr val="000000">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A8045271-6F1B-9144-871D-DD4D061628C7}"/>
              </a:ext>
            </a:extLst>
          </p:cNvPr>
          <p:cNvSpPr txBox="1"/>
          <p:nvPr/>
        </p:nvSpPr>
        <p:spPr>
          <a:xfrm>
            <a:off x="0" y="2421302"/>
            <a:ext cx="9144000" cy="1877437"/>
          </a:xfrm>
          <a:prstGeom prst="rect">
            <a:avLst/>
          </a:prstGeom>
          <a:noFill/>
        </p:spPr>
        <p:txBody>
          <a:bodyPr wrap="square" rtlCol="0">
            <a:spAutoFit/>
          </a:bodyPr>
          <a:lstStyle/>
          <a:p>
            <a:pPr algn="ctr"/>
            <a:r>
              <a:rPr lang="en-US" sz="11600" dirty="0">
                <a:solidFill>
                  <a:schemeClr val="bg1"/>
                </a:solidFill>
                <a:latin typeface="The Hand" panose="020F0502020204030204" pitchFamily="34" charset="0"/>
                <a:ea typeface="Noteworthy Light" panose="02000400000000000000" pitchFamily="2" charset="77"/>
                <a:cs typeface="The Hand" panose="020F0502020204030204" pitchFamily="34" charset="0"/>
              </a:rPr>
              <a:t>Longing for Home</a:t>
            </a:r>
          </a:p>
        </p:txBody>
      </p:sp>
      <p:sp>
        <p:nvSpPr>
          <p:cNvPr id="5" name="TextBox 4">
            <a:extLst>
              <a:ext uri="{FF2B5EF4-FFF2-40B4-BE49-F238E27FC236}">
                <a16:creationId xmlns:a16="http://schemas.microsoft.com/office/drawing/2014/main" id="{77C659E0-1A70-B048-8797-B1903E671481}"/>
              </a:ext>
            </a:extLst>
          </p:cNvPr>
          <p:cNvSpPr txBox="1"/>
          <p:nvPr/>
        </p:nvSpPr>
        <p:spPr>
          <a:xfrm>
            <a:off x="0" y="4126526"/>
            <a:ext cx="9144000" cy="523220"/>
          </a:xfrm>
          <a:prstGeom prst="rect">
            <a:avLst/>
          </a:prstGeom>
          <a:noFill/>
        </p:spPr>
        <p:txBody>
          <a:bodyPr wrap="square" rtlCol="0">
            <a:spAutoFit/>
          </a:bodyPr>
          <a:lstStyle/>
          <a:p>
            <a:pPr algn="ctr"/>
            <a:r>
              <a:rPr lang="en-US" sz="2800" spc="300" dirty="0">
                <a:solidFill>
                  <a:schemeClr val="bg1"/>
                </a:solidFill>
                <a:latin typeface="Century Gothic" panose="020B0502020202020204" pitchFamily="34" charset="0"/>
                <a:ea typeface="Yu Gothic Light" panose="020B0300000000000000" pitchFamily="34" charset="-128"/>
                <a:cs typeface="Malgun Gothic Semilight" panose="020B0502040204020203" pitchFamily="34" charset="-128"/>
              </a:rPr>
              <a:t>THE LIFE OF A SOJOURNER</a:t>
            </a:r>
          </a:p>
        </p:txBody>
      </p:sp>
    </p:spTree>
    <p:extLst>
      <p:ext uri="{BB962C8B-B14F-4D97-AF65-F5344CB8AC3E}">
        <p14:creationId xmlns:p14="http://schemas.microsoft.com/office/powerpoint/2010/main" val="13334429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8958A12-F3D0-324B-A02A-7E3650806D5B}"/>
              </a:ext>
            </a:extLst>
          </p:cNvPr>
          <p:cNvSpPr/>
          <p:nvPr/>
        </p:nvSpPr>
        <p:spPr>
          <a:xfrm>
            <a:off x="-1"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p:cNvSpPr>
            <a:spLocks noGrp="1"/>
          </p:cNvSpPr>
          <p:nvPr>
            <p:ph idx="1"/>
          </p:nvPr>
        </p:nvSpPr>
        <p:spPr>
          <a:xfrm>
            <a:off x="457199" y="1170375"/>
            <a:ext cx="8229600" cy="4517249"/>
          </a:xfrm>
        </p:spPr>
        <p:txBody>
          <a:bodyPr anchor="ctr">
            <a:normAutofit/>
          </a:bodyPr>
          <a:lstStyle/>
          <a:p>
            <a:pPr marL="0" indent="0">
              <a:buNone/>
            </a:pPr>
            <a:r>
              <a:rPr lang="en-US" b="1" dirty="0">
                <a:solidFill>
                  <a:srgbClr val="FFFF00"/>
                </a:solidFill>
              </a:rPr>
              <a:t>1 Peter 3:1-2</a:t>
            </a:r>
          </a:p>
          <a:p>
            <a:pPr marL="0" indent="0">
              <a:buNone/>
            </a:pPr>
            <a:r>
              <a:rPr lang="en-US" dirty="0">
                <a:solidFill>
                  <a:schemeClr val="bg1">
                    <a:lumMod val="65000"/>
                    <a:lumOff val="35000"/>
                  </a:schemeClr>
                </a:solidFill>
              </a:rPr>
              <a:t>Likewise, wives, be subject to your own husbands, so that even if some do not obey the word, they may be </a:t>
            </a:r>
            <a:r>
              <a:rPr lang="en-US" b="1" dirty="0">
                <a:solidFill>
                  <a:srgbClr val="FFFF00"/>
                </a:solidFill>
              </a:rPr>
              <a:t>won without a word</a:t>
            </a:r>
            <a:r>
              <a:rPr lang="en-US" dirty="0">
                <a:solidFill>
                  <a:schemeClr val="bg1">
                    <a:lumMod val="65000"/>
                    <a:lumOff val="35000"/>
                  </a:schemeClr>
                </a:solidFill>
              </a:rPr>
              <a:t> by the conduct of their wives, when they see your respectful and pure conduct. </a:t>
            </a:r>
            <a:endParaRPr lang="en-US" sz="3000" dirty="0"/>
          </a:p>
        </p:txBody>
      </p:sp>
    </p:spTree>
    <p:extLst>
      <p:ext uri="{BB962C8B-B14F-4D97-AF65-F5344CB8AC3E}">
        <p14:creationId xmlns:p14="http://schemas.microsoft.com/office/powerpoint/2010/main" val="9726601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8958A12-F3D0-324B-A02A-7E3650806D5B}"/>
              </a:ext>
            </a:extLst>
          </p:cNvPr>
          <p:cNvSpPr/>
          <p:nvPr/>
        </p:nvSpPr>
        <p:spPr>
          <a:xfrm>
            <a:off x="-1"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p:cNvSpPr>
            <a:spLocks noGrp="1"/>
          </p:cNvSpPr>
          <p:nvPr>
            <p:ph idx="1"/>
          </p:nvPr>
        </p:nvSpPr>
        <p:spPr>
          <a:xfrm>
            <a:off x="457199" y="1170375"/>
            <a:ext cx="8229600" cy="4517249"/>
          </a:xfrm>
        </p:spPr>
        <p:txBody>
          <a:bodyPr anchor="ctr">
            <a:normAutofit/>
          </a:bodyPr>
          <a:lstStyle/>
          <a:p>
            <a:pPr marL="0" indent="0">
              <a:buNone/>
            </a:pPr>
            <a:r>
              <a:rPr lang="en-US" b="1" dirty="0">
                <a:solidFill>
                  <a:srgbClr val="FFFF00"/>
                </a:solidFill>
              </a:rPr>
              <a:t>1 Peter 3:3-4</a:t>
            </a:r>
          </a:p>
          <a:p>
            <a:pPr marL="0" indent="0">
              <a:buNone/>
            </a:pPr>
            <a:r>
              <a:rPr lang="en-US" dirty="0">
                <a:solidFill>
                  <a:schemeClr val="bg1">
                    <a:lumMod val="65000"/>
                    <a:lumOff val="35000"/>
                  </a:schemeClr>
                </a:solidFill>
              </a:rPr>
              <a:t>Do not let your adorning be external—the braiding of hair and the putting on of gold jewelry, or the clothing you wear—but let your adorning be the hidden person of the heart with the imperishable beauty of a gentle and quiet spirit, which </a:t>
            </a:r>
            <a:r>
              <a:rPr lang="en-US" b="1" dirty="0">
                <a:solidFill>
                  <a:srgbClr val="FFFF00"/>
                </a:solidFill>
              </a:rPr>
              <a:t>in God’s sight is very precious</a:t>
            </a:r>
            <a:r>
              <a:rPr lang="en-US" dirty="0">
                <a:solidFill>
                  <a:schemeClr val="bg1">
                    <a:lumMod val="65000"/>
                    <a:lumOff val="35000"/>
                  </a:schemeClr>
                </a:solidFill>
              </a:rPr>
              <a:t>. </a:t>
            </a:r>
            <a:endParaRPr lang="en-US" sz="3000" dirty="0"/>
          </a:p>
        </p:txBody>
      </p:sp>
    </p:spTree>
    <p:extLst>
      <p:ext uri="{BB962C8B-B14F-4D97-AF65-F5344CB8AC3E}">
        <p14:creationId xmlns:p14="http://schemas.microsoft.com/office/powerpoint/2010/main" val="32663661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8095FD2-18EC-4F4B-9CA5-523BD0E8AAD7}"/>
              </a:ext>
            </a:extLst>
          </p:cNvPr>
          <p:cNvSpPr/>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194" name="Picture 2" descr="Clouds sunset red yellow orange black sunbeams beautiful white straight  road sky desert wallpaper | 2048x1710 | 972637 | WallpaperUP">
            <a:extLst>
              <a:ext uri="{FF2B5EF4-FFF2-40B4-BE49-F238E27FC236}">
                <a16:creationId xmlns:a16="http://schemas.microsoft.com/office/drawing/2014/main" id="{8BFC383B-85EA-E948-B053-EF0CCFA536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138" y="0"/>
            <a:ext cx="8213725" cy="68580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BD54B8EE-B37E-BE47-B33B-42BC11B737D1}"/>
              </a:ext>
            </a:extLst>
          </p:cNvPr>
          <p:cNvSpPr/>
          <p:nvPr/>
        </p:nvSpPr>
        <p:spPr>
          <a:xfrm>
            <a:off x="-564813" y="0"/>
            <a:ext cx="10388751" cy="6857999"/>
          </a:xfrm>
          <a:prstGeom prst="rect">
            <a:avLst/>
          </a:prstGeom>
          <a:solidFill>
            <a:srgbClr val="0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77C659E0-1A70-B048-8797-B1903E671481}"/>
              </a:ext>
            </a:extLst>
          </p:cNvPr>
          <p:cNvSpPr txBox="1"/>
          <p:nvPr/>
        </p:nvSpPr>
        <p:spPr>
          <a:xfrm>
            <a:off x="1139122" y="3507284"/>
            <a:ext cx="6865755" cy="461665"/>
          </a:xfrm>
          <a:prstGeom prst="rect">
            <a:avLst/>
          </a:prstGeom>
          <a:noFill/>
        </p:spPr>
        <p:txBody>
          <a:bodyPr wrap="square" rtlCol="0">
            <a:spAutoFit/>
          </a:bodyPr>
          <a:lstStyle/>
          <a:p>
            <a:pPr algn="ctr">
              <a:spcBef>
                <a:spcPts val="1200"/>
              </a:spcBef>
              <a:spcAft>
                <a:spcPts val="1200"/>
              </a:spcAft>
            </a:pPr>
            <a:r>
              <a:rPr lang="en-US" sz="2400" spc="300" dirty="0">
                <a:solidFill>
                  <a:schemeClr val="bg1"/>
                </a:solidFill>
                <a:latin typeface="Century Gothic" panose="020B0502020202020204" pitchFamily="34" charset="0"/>
                <a:ea typeface="Yu Gothic Light" panose="020B0300000000000000" pitchFamily="34" charset="-128"/>
                <a:cs typeface="Malgun Gothic Semilight" panose="020B0502040204020203" pitchFamily="34" charset="-128"/>
              </a:rPr>
              <a:t>Choose a mate with heaven in mind</a:t>
            </a:r>
          </a:p>
        </p:txBody>
      </p:sp>
    </p:spTree>
    <p:extLst>
      <p:ext uri="{BB962C8B-B14F-4D97-AF65-F5344CB8AC3E}">
        <p14:creationId xmlns:p14="http://schemas.microsoft.com/office/powerpoint/2010/main" val="21593649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8095FD2-18EC-4F4B-9CA5-523BD0E8AAD7}"/>
              </a:ext>
            </a:extLst>
          </p:cNvPr>
          <p:cNvSpPr/>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194" name="Picture 2" descr="Clouds sunset red yellow orange black sunbeams beautiful white straight  road sky desert wallpaper | 2048x1710 | 972637 | WallpaperUP">
            <a:extLst>
              <a:ext uri="{FF2B5EF4-FFF2-40B4-BE49-F238E27FC236}">
                <a16:creationId xmlns:a16="http://schemas.microsoft.com/office/drawing/2014/main" id="{8BFC383B-85EA-E948-B053-EF0CCFA536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138" y="0"/>
            <a:ext cx="8213725" cy="68580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BD54B8EE-B37E-BE47-B33B-42BC11B737D1}"/>
              </a:ext>
            </a:extLst>
          </p:cNvPr>
          <p:cNvSpPr/>
          <p:nvPr/>
        </p:nvSpPr>
        <p:spPr>
          <a:xfrm>
            <a:off x="-564813" y="0"/>
            <a:ext cx="10388751" cy="6857999"/>
          </a:xfrm>
          <a:prstGeom prst="rect">
            <a:avLst/>
          </a:prstGeom>
          <a:solidFill>
            <a:srgbClr val="0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77C659E0-1A70-B048-8797-B1903E671481}"/>
              </a:ext>
            </a:extLst>
          </p:cNvPr>
          <p:cNvSpPr txBox="1"/>
          <p:nvPr/>
        </p:nvSpPr>
        <p:spPr>
          <a:xfrm>
            <a:off x="1328676" y="3511060"/>
            <a:ext cx="6486648" cy="461665"/>
          </a:xfrm>
          <a:prstGeom prst="rect">
            <a:avLst/>
          </a:prstGeom>
          <a:noFill/>
        </p:spPr>
        <p:txBody>
          <a:bodyPr wrap="square" rtlCol="0">
            <a:spAutoFit/>
          </a:bodyPr>
          <a:lstStyle/>
          <a:p>
            <a:pPr algn="ctr">
              <a:spcBef>
                <a:spcPts val="1200"/>
              </a:spcBef>
              <a:spcAft>
                <a:spcPts val="1200"/>
              </a:spcAft>
            </a:pPr>
            <a:r>
              <a:rPr lang="en-US" sz="2400" spc="300" dirty="0">
                <a:solidFill>
                  <a:schemeClr val="bg1"/>
                </a:solidFill>
                <a:latin typeface="Century Gothic" panose="020B0502020202020204" pitchFamily="34" charset="0"/>
                <a:ea typeface="Yu Gothic Light" panose="020B0300000000000000" pitchFamily="34" charset="-128"/>
                <a:cs typeface="Malgun Gothic Semilight" panose="020B0502040204020203" pitchFamily="34" charset="-128"/>
              </a:rPr>
              <a:t>Glorify God in your marriage</a:t>
            </a:r>
          </a:p>
        </p:txBody>
      </p:sp>
    </p:spTree>
    <p:extLst>
      <p:ext uri="{BB962C8B-B14F-4D97-AF65-F5344CB8AC3E}">
        <p14:creationId xmlns:p14="http://schemas.microsoft.com/office/powerpoint/2010/main" val="40093034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8095FD2-18EC-4F4B-9CA5-523BD0E8AAD7}"/>
              </a:ext>
            </a:extLst>
          </p:cNvPr>
          <p:cNvSpPr/>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194" name="Picture 2" descr="Clouds sunset red yellow orange black sunbeams beautiful white straight  road sky desert wallpaper | 2048x1710 | 972637 | WallpaperUP">
            <a:extLst>
              <a:ext uri="{FF2B5EF4-FFF2-40B4-BE49-F238E27FC236}">
                <a16:creationId xmlns:a16="http://schemas.microsoft.com/office/drawing/2014/main" id="{8BFC383B-85EA-E948-B053-EF0CCFA536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138" y="0"/>
            <a:ext cx="8213725" cy="68580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BD54B8EE-B37E-BE47-B33B-42BC11B737D1}"/>
              </a:ext>
            </a:extLst>
          </p:cNvPr>
          <p:cNvSpPr/>
          <p:nvPr/>
        </p:nvSpPr>
        <p:spPr>
          <a:xfrm>
            <a:off x="-564813" y="0"/>
            <a:ext cx="10388751" cy="6857999"/>
          </a:xfrm>
          <a:prstGeom prst="rect">
            <a:avLst/>
          </a:prstGeom>
          <a:solidFill>
            <a:srgbClr val="0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77C659E0-1A70-B048-8797-B1903E671481}"/>
              </a:ext>
            </a:extLst>
          </p:cNvPr>
          <p:cNvSpPr txBox="1"/>
          <p:nvPr/>
        </p:nvSpPr>
        <p:spPr>
          <a:xfrm>
            <a:off x="465137" y="505121"/>
            <a:ext cx="8213725" cy="5847755"/>
          </a:xfrm>
          <a:prstGeom prst="rect">
            <a:avLst/>
          </a:prstGeom>
          <a:noFill/>
        </p:spPr>
        <p:txBody>
          <a:bodyPr wrap="square" rtlCol="0">
            <a:spAutoFit/>
          </a:bodyPr>
          <a:lstStyle/>
          <a:p>
            <a:pPr algn="ctr">
              <a:spcBef>
                <a:spcPts val="600"/>
              </a:spcBef>
              <a:spcAft>
                <a:spcPts val="600"/>
              </a:spcAft>
            </a:pPr>
            <a:r>
              <a:rPr lang="en-US" sz="2200" spc="300" dirty="0">
                <a:solidFill>
                  <a:schemeClr val="bg1"/>
                </a:solidFill>
                <a:latin typeface="Century Gothic" panose="020B0502020202020204" pitchFamily="34" charset="0"/>
                <a:ea typeface="Yu Gothic Light" panose="020B0300000000000000" pitchFamily="34" charset="-128"/>
                <a:cs typeface="Malgun Gothic Semilight" panose="020B0502040204020203" pitchFamily="34" charset="-128"/>
              </a:rPr>
              <a:t>Marriage</a:t>
            </a:r>
          </a:p>
          <a:p>
            <a:pPr algn="ctr">
              <a:spcBef>
                <a:spcPts val="600"/>
              </a:spcBef>
              <a:spcAft>
                <a:spcPts val="600"/>
              </a:spcAft>
            </a:pPr>
            <a:r>
              <a:rPr lang="en-US" sz="2200" spc="300" dirty="0">
                <a:solidFill>
                  <a:schemeClr val="bg1"/>
                </a:solidFill>
                <a:latin typeface="Century Gothic" panose="020B0502020202020204" pitchFamily="34" charset="0"/>
                <a:ea typeface="Yu Gothic Light" panose="020B0300000000000000" pitchFamily="34" charset="-128"/>
                <a:cs typeface="Malgun Gothic Semilight" panose="020B0502040204020203" pitchFamily="34" charset="-128"/>
              </a:rPr>
              <a:t>Career</a:t>
            </a:r>
          </a:p>
          <a:p>
            <a:pPr algn="ctr">
              <a:spcBef>
                <a:spcPts val="600"/>
              </a:spcBef>
              <a:spcAft>
                <a:spcPts val="600"/>
              </a:spcAft>
            </a:pPr>
            <a:r>
              <a:rPr lang="en-US" sz="2200" spc="300" dirty="0">
                <a:solidFill>
                  <a:schemeClr val="bg1"/>
                </a:solidFill>
                <a:latin typeface="Century Gothic" panose="020B0502020202020204" pitchFamily="34" charset="0"/>
                <a:ea typeface="Yu Gothic Light" panose="020B0300000000000000" pitchFamily="34" charset="-128"/>
                <a:cs typeface="Malgun Gothic Semilight" panose="020B0502040204020203" pitchFamily="34" charset="-128"/>
              </a:rPr>
              <a:t>Friendships</a:t>
            </a:r>
          </a:p>
          <a:p>
            <a:pPr algn="ctr">
              <a:spcBef>
                <a:spcPts val="600"/>
              </a:spcBef>
              <a:spcAft>
                <a:spcPts val="600"/>
              </a:spcAft>
            </a:pPr>
            <a:r>
              <a:rPr lang="en-US" sz="2200" spc="300" dirty="0">
                <a:solidFill>
                  <a:schemeClr val="bg1"/>
                </a:solidFill>
                <a:latin typeface="Century Gothic" panose="020B0502020202020204" pitchFamily="34" charset="0"/>
                <a:ea typeface="Yu Gothic Light" panose="020B0300000000000000" pitchFamily="34" charset="-128"/>
                <a:cs typeface="Malgun Gothic Semilight" panose="020B0502040204020203" pitchFamily="34" charset="-128"/>
              </a:rPr>
              <a:t>Dress</a:t>
            </a:r>
          </a:p>
          <a:p>
            <a:pPr algn="ctr">
              <a:spcBef>
                <a:spcPts val="600"/>
              </a:spcBef>
              <a:spcAft>
                <a:spcPts val="600"/>
              </a:spcAft>
            </a:pPr>
            <a:r>
              <a:rPr lang="en-US" sz="2200" spc="300" dirty="0">
                <a:solidFill>
                  <a:schemeClr val="bg1"/>
                </a:solidFill>
                <a:latin typeface="Century Gothic" panose="020B0502020202020204" pitchFamily="34" charset="0"/>
                <a:ea typeface="Yu Gothic Light" panose="020B0300000000000000" pitchFamily="34" charset="-128"/>
                <a:cs typeface="Malgun Gothic Semilight" panose="020B0502040204020203" pitchFamily="34" charset="-128"/>
              </a:rPr>
              <a:t>Entertainment</a:t>
            </a:r>
          </a:p>
          <a:p>
            <a:pPr algn="ctr">
              <a:spcBef>
                <a:spcPts val="600"/>
              </a:spcBef>
              <a:spcAft>
                <a:spcPts val="600"/>
              </a:spcAft>
            </a:pPr>
            <a:r>
              <a:rPr lang="en-US" sz="2200" spc="300" dirty="0">
                <a:solidFill>
                  <a:schemeClr val="bg1"/>
                </a:solidFill>
                <a:latin typeface="Century Gothic" panose="020B0502020202020204" pitchFamily="34" charset="0"/>
                <a:ea typeface="Yu Gothic Light" panose="020B0300000000000000" pitchFamily="34" charset="-128"/>
                <a:cs typeface="Malgun Gothic Semilight" panose="020B0502040204020203" pitchFamily="34" charset="-128"/>
              </a:rPr>
              <a:t>Speech</a:t>
            </a:r>
          </a:p>
          <a:p>
            <a:pPr algn="ctr">
              <a:spcBef>
                <a:spcPts val="600"/>
              </a:spcBef>
              <a:spcAft>
                <a:spcPts val="600"/>
              </a:spcAft>
            </a:pPr>
            <a:r>
              <a:rPr lang="en-US" sz="2200" spc="300" dirty="0">
                <a:solidFill>
                  <a:schemeClr val="bg1"/>
                </a:solidFill>
                <a:latin typeface="Century Gothic" panose="020B0502020202020204" pitchFamily="34" charset="0"/>
                <a:ea typeface="Yu Gothic Light" panose="020B0300000000000000" pitchFamily="34" charset="-128"/>
                <a:cs typeface="Malgun Gothic Semilight" panose="020B0502040204020203" pitchFamily="34" charset="-128"/>
              </a:rPr>
              <a:t>Sexual behavior</a:t>
            </a:r>
          </a:p>
          <a:p>
            <a:pPr algn="ctr">
              <a:spcBef>
                <a:spcPts val="600"/>
              </a:spcBef>
              <a:spcAft>
                <a:spcPts val="600"/>
              </a:spcAft>
            </a:pPr>
            <a:r>
              <a:rPr lang="en-US" sz="2200" spc="300" dirty="0">
                <a:solidFill>
                  <a:schemeClr val="bg1"/>
                </a:solidFill>
                <a:latin typeface="Century Gothic" panose="020B0502020202020204" pitchFamily="34" charset="0"/>
                <a:ea typeface="Yu Gothic Light" panose="020B0300000000000000" pitchFamily="34" charset="-128"/>
                <a:cs typeface="Malgun Gothic Semilight" panose="020B0502040204020203" pitchFamily="34" charset="-128"/>
              </a:rPr>
              <a:t>Sports/hobbies</a:t>
            </a:r>
          </a:p>
          <a:p>
            <a:pPr algn="ctr">
              <a:spcBef>
                <a:spcPts val="600"/>
              </a:spcBef>
              <a:spcAft>
                <a:spcPts val="600"/>
              </a:spcAft>
            </a:pPr>
            <a:r>
              <a:rPr lang="en-US" sz="2200" spc="300" dirty="0">
                <a:solidFill>
                  <a:schemeClr val="bg1"/>
                </a:solidFill>
                <a:latin typeface="Century Gothic" panose="020B0502020202020204" pitchFamily="34" charset="0"/>
                <a:ea typeface="Yu Gothic Light" panose="020B0300000000000000" pitchFamily="34" charset="-128"/>
                <a:cs typeface="Malgun Gothic Semilight" panose="020B0502040204020203" pitchFamily="34" charset="-128"/>
              </a:rPr>
              <a:t>Money/possessions</a:t>
            </a:r>
          </a:p>
          <a:p>
            <a:pPr algn="ctr">
              <a:spcBef>
                <a:spcPts val="600"/>
              </a:spcBef>
              <a:spcAft>
                <a:spcPts val="600"/>
              </a:spcAft>
            </a:pPr>
            <a:r>
              <a:rPr lang="en-US" sz="2200" spc="300" dirty="0">
                <a:solidFill>
                  <a:schemeClr val="bg1"/>
                </a:solidFill>
                <a:latin typeface="Century Gothic" panose="020B0502020202020204" pitchFamily="34" charset="0"/>
                <a:ea typeface="Yu Gothic Light" panose="020B0300000000000000" pitchFamily="34" charset="-128"/>
                <a:cs typeface="Malgun Gothic Semilight" panose="020B0502040204020203" pitchFamily="34" charset="-128"/>
              </a:rPr>
              <a:t>Politics</a:t>
            </a:r>
          </a:p>
          <a:p>
            <a:pPr algn="ctr">
              <a:spcBef>
                <a:spcPts val="600"/>
              </a:spcBef>
              <a:spcAft>
                <a:spcPts val="600"/>
              </a:spcAft>
            </a:pPr>
            <a:r>
              <a:rPr lang="en-US" sz="2200" spc="300" dirty="0">
                <a:solidFill>
                  <a:schemeClr val="bg1"/>
                </a:solidFill>
                <a:latin typeface="Century Gothic" panose="020B0502020202020204" pitchFamily="34" charset="0"/>
                <a:ea typeface="Yu Gothic Light" panose="020B0300000000000000" pitchFamily="34" charset="-128"/>
                <a:cs typeface="Malgun Gothic Semilight" panose="020B0502040204020203" pitchFamily="34" charset="-128"/>
              </a:rPr>
              <a:t>Drinking</a:t>
            </a:r>
          </a:p>
          <a:p>
            <a:pPr algn="ctr">
              <a:spcBef>
                <a:spcPts val="600"/>
              </a:spcBef>
              <a:spcAft>
                <a:spcPts val="600"/>
              </a:spcAft>
            </a:pPr>
            <a:r>
              <a:rPr lang="en-US" sz="2200" spc="300" dirty="0">
                <a:solidFill>
                  <a:schemeClr val="bg1"/>
                </a:solidFill>
                <a:latin typeface="Century Gothic" panose="020B0502020202020204" pitchFamily="34" charset="0"/>
                <a:ea typeface="Yu Gothic Light" panose="020B0300000000000000" pitchFamily="34" charset="-128"/>
                <a:cs typeface="Malgun Gothic Semilight" panose="020B0502040204020203" pitchFamily="34" charset="-128"/>
              </a:rPr>
              <a:t>Music</a:t>
            </a:r>
          </a:p>
        </p:txBody>
      </p:sp>
    </p:spTree>
    <p:extLst>
      <p:ext uri="{BB962C8B-B14F-4D97-AF65-F5344CB8AC3E}">
        <p14:creationId xmlns:p14="http://schemas.microsoft.com/office/powerpoint/2010/main" val="19313997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8095FD2-18EC-4F4B-9CA5-523BD0E8AAD7}"/>
              </a:ext>
            </a:extLst>
          </p:cNvPr>
          <p:cNvSpPr/>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194" name="Picture 2" descr="Clouds sunset red yellow orange black sunbeams beautiful white straight  road sky desert wallpaper | 2048x1710 | 972637 | WallpaperUP">
            <a:extLst>
              <a:ext uri="{FF2B5EF4-FFF2-40B4-BE49-F238E27FC236}">
                <a16:creationId xmlns:a16="http://schemas.microsoft.com/office/drawing/2014/main" id="{8BFC383B-85EA-E948-B053-EF0CCFA536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138" y="0"/>
            <a:ext cx="8213725" cy="68580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BD54B8EE-B37E-BE47-B33B-42BC11B737D1}"/>
              </a:ext>
            </a:extLst>
          </p:cNvPr>
          <p:cNvSpPr/>
          <p:nvPr/>
        </p:nvSpPr>
        <p:spPr>
          <a:xfrm>
            <a:off x="-564813" y="0"/>
            <a:ext cx="10388751" cy="6857999"/>
          </a:xfrm>
          <a:prstGeom prst="rect">
            <a:avLst/>
          </a:prstGeom>
          <a:solidFill>
            <a:srgbClr val="0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77C659E0-1A70-B048-8797-B1903E671481}"/>
              </a:ext>
            </a:extLst>
          </p:cNvPr>
          <p:cNvSpPr txBox="1"/>
          <p:nvPr/>
        </p:nvSpPr>
        <p:spPr>
          <a:xfrm>
            <a:off x="465137" y="3352017"/>
            <a:ext cx="8213725" cy="646331"/>
          </a:xfrm>
          <a:prstGeom prst="rect">
            <a:avLst/>
          </a:prstGeom>
          <a:noFill/>
        </p:spPr>
        <p:txBody>
          <a:bodyPr wrap="square" rtlCol="0">
            <a:spAutoFit/>
          </a:bodyPr>
          <a:lstStyle/>
          <a:p>
            <a:pPr algn="ctr">
              <a:spcBef>
                <a:spcPts val="600"/>
              </a:spcBef>
            </a:pPr>
            <a:r>
              <a:rPr lang="en-US" sz="3600" spc="300" dirty="0">
                <a:solidFill>
                  <a:schemeClr val="bg1"/>
                </a:solidFill>
                <a:latin typeface="Century Gothic" panose="020B0502020202020204" pitchFamily="34" charset="0"/>
                <a:ea typeface="Yu Gothic Light" panose="020B0300000000000000" pitchFamily="34" charset="-128"/>
                <a:cs typeface="Malgun Gothic Semilight" panose="020B0502040204020203" pitchFamily="34" charset="-128"/>
              </a:rPr>
              <a:t>The Identity of Sojourners</a:t>
            </a:r>
          </a:p>
        </p:txBody>
      </p:sp>
    </p:spTree>
    <p:extLst>
      <p:ext uri="{BB962C8B-B14F-4D97-AF65-F5344CB8AC3E}">
        <p14:creationId xmlns:p14="http://schemas.microsoft.com/office/powerpoint/2010/main" val="32378985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8958A12-F3D0-324B-A02A-7E3650806D5B}"/>
              </a:ext>
            </a:extLst>
          </p:cNvPr>
          <p:cNvSpPr/>
          <p:nvPr/>
        </p:nvSpPr>
        <p:spPr>
          <a:xfrm>
            <a:off x="-1"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p:cNvSpPr>
            <a:spLocks noGrp="1"/>
          </p:cNvSpPr>
          <p:nvPr>
            <p:ph idx="1"/>
          </p:nvPr>
        </p:nvSpPr>
        <p:spPr>
          <a:xfrm>
            <a:off x="457199" y="1170375"/>
            <a:ext cx="8229600" cy="4517249"/>
          </a:xfrm>
        </p:spPr>
        <p:txBody>
          <a:bodyPr anchor="ctr">
            <a:normAutofit/>
          </a:bodyPr>
          <a:lstStyle/>
          <a:p>
            <a:pPr marL="0" indent="0">
              <a:buNone/>
            </a:pPr>
            <a:r>
              <a:rPr lang="en-US" b="1" dirty="0">
                <a:solidFill>
                  <a:srgbClr val="FFFF00"/>
                </a:solidFill>
              </a:rPr>
              <a:t>1 Peter 1:17-18</a:t>
            </a:r>
          </a:p>
          <a:p>
            <a:pPr marL="0" indent="0">
              <a:buNone/>
            </a:pPr>
            <a:r>
              <a:rPr lang="en-US" sz="2800" dirty="0">
                <a:solidFill>
                  <a:schemeClr val="bg1">
                    <a:lumMod val="65000"/>
                    <a:lumOff val="35000"/>
                  </a:schemeClr>
                </a:solidFill>
              </a:rPr>
              <a:t>And if you call on him as Father who judges impartially according to each one’s deeds, conduct yourselves with fear throughout the time of your exile, </a:t>
            </a:r>
            <a:r>
              <a:rPr lang="en-US" sz="2800" dirty="0">
                <a:solidFill>
                  <a:schemeClr val="bg1"/>
                </a:solidFill>
              </a:rPr>
              <a:t>knowing that you were ransomed from the futile ways inherited from your forefathers, </a:t>
            </a:r>
            <a:r>
              <a:rPr lang="en-US" sz="2800" b="1" dirty="0">
                <a:solidFill>
                  <a:srgbClr val="FFFF00"/>
                </a:solidFill>
              </a:rPr>
              <a:t>not with perishable things such as silver or gold</a:t>
            </a:r>
            <a:r>
              <a:rPr lang="en-US" sz="2800" dirty="0">
                <a:solidFill>
                  <a:schemeClr val="bg1"/>
                </a:solidFill>
              </a:rPr>
              <a:t>, but with the </a:t>
            </a:r>
            <a:r>
              <a:rPr lang="en-US" sz="2800" b="1" dirty="0">
                <a:solidFill>
                  <a:srgbClr val="FFFF00"/>
                </a:solidFill>
              </a:rPr>
              <a:t>precious blood of Christ</a:t>
            </a:r>
            <a:r>
              <a:rPr lang="en-US" sz="2800" dirty="0">
                <a:solidFill>
                  <a:schemeClr val="bg1"/>
                </a:solidFill>
              </a:rPr>
              <a:t>, like that of a lamb without blemish or spot.</a:t>
            </a:r>
            <a:endParaRPr lang="en-US" sz="3000" dirty="0">
              <a:solidFill>
                <a:schemeClr val="bg1"/>
              </a:solidFill>
            </a:endParaRPr>
          </a:p>
        </p:txBody>
      </p:sp>
    </p:spTree>
    <p:extLst>
      <p:ext uri="{BB962C8B-B14F-4D97-AF65-F5344CB8AC3E}">
        <p14:creationId xmlns:p14="http://schemas.microsoft.com/office/powerpoint/2010/main" val="34984767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8095FD2-18EC-4F4B-9CA5-523BD0E8AAD7}"/>
              </a:ext>
            </a:extLst>
          </p:cNvPr>
          <p:cNvSpPr/>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194" name="Picture 2" descr="Clouds sunset red yellow orange black sunbeams beautiful white straight  road sky desert wallpaper | 2048x1710 | 972637 | WallpaperUP">
            <a:extLst>
              <a:ext uri="{FF2B5EF4-FFF2-40B4-BE49-F238E27FC236}">
                <a16:creationId xmlns:a16="http://schemas.microsoft.com/office/drawing/2014/main" id="{8BFC383B-85EA-E948-B053-EF0CCFA536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138" y="0"/>
            <a:ext cx="8213725" cy="68580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BD54B8EE-B37E-BE47-B33B-42BC11B737D1}"/>
              </a:ext>
            </a:extLst>
          </p:cNvPr>
          <p:cNvSpPr/>
          <p:nvPr/>
        </p:nvSpPr>
        <p:spPr>
          <a:xfrm>
            <a:off x="-564813" y="0"/>
            <a:ext cx="10388751" cy="6857999"/>
          </a:xfrm>
          <a:prstGeom prst="rect">
            <a:avLst/>
          </a:prstGeom>
          <a:solidFill>
            <a:srgbClr val="0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77C659E0-1A70-B048-8797-B1903E671481}"/>
              </a:ext>
            </a:extLst>
          </p:cNvPr>
          <p:cNvSpPr txBox="1"/>
          <p:nvPr/>
        </p:nvSpPr>
        <p:spPr>
          <a:xfrm>
            <a:off x="465137" y="3340294"/>
            <a:ext cx="8213725" cy="646331"/>
          </a:xfrm>
          <a:prstGeom prst="rect">
            <a:avLst/>
          </a:prstGeom>
          <a:noFill/>
        </p:spPr>
        <p:txBody>
          <a:bodyPr wrap="square" rtlCol="0">
            <a:spAutoFit/>
          </a:bodyPr>
          <a:lstStyle/>
          <a:p>
            <a:pPr algn="ctr">
              <a:spcBef>
                <a:spcPts val="600"/>
              </a:spcBef>
            </a:pPr>
            <a:r>
              <a:rPr lang="en-US" sz="3600" spc="300" dirty="0">
                <a:solidFill>
                  <a:schemeClr val="bg1"/>
                </a:solidFill>
                <a:latin typeface="Century Gothic" panose="020B0502020202020204" pitchFamily="34" charset="0"/>
                <a:ea typeface="Yu Gothic Light" panose="020B0300000000000000" pitchFamily="34" charset="-128"/>
                <a:cs typeface="Malgun Gothic Semilight" panose="020B0502040204020203" pitchFamily="34" charset="-128"/>
              </a:rPr>
              <a:t>The Mission of Sojourners</a:t>
            </a:r>
          </a:p>
        </p:txBody>
      </p:sp>
    </p:spTree>
    <p:extLst>
      <p:ext uri="{BB962C8B-B14F-4D97-AF65-F5344CB8AC3E}">
        <p14:creationId xmlns:p14="http://schemas.microsoft.com/office/powerpoint/2010/main" val="34352407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8958A12-F3D0-324B-A02A-7E3650806D5B}"/>
              </a:ext>
            </a:extLst>
          </p:cNvPr>
          <p:cNvSpPr/>
          <p:nvPr/>
        </p:nvSpPr>
        <p:spPr>
          <a:xfrm>
            <a:off x="-1"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p:cNvSpPr>
            <a:spLocks noGrp="1"/>
          </p:cNvSpPr>
          <p:nvPr>
            <p:ph idx="1"/>
          </p:nvPr>
        </p:nvSpPr>
        <p:spPr>
          <a:xfrm>
            <a:off x="457199" y="1170375"/>
            <a:ext cx="8229600" cy="4517249"/>
          </a:xfrm>
        </p:spPr>
        <p:txBody>
          <a:bodyPr anchor="ctr">
            <a:normAutofit/>
          </a:bodyPr>
          <a:lstStyle/>
          <a:p>
            <a:pPr marL="0" indent="0">
              <a:buNone/>
            </a:pPr>
            <a:r>
              <a:rPr lang="en-US" b="1" dirty="0">
                <a:solidFill>
                  <a:srgbClr val="FFFF00"/>
                </a:solidFill>
              </a:rPr>
              <a:t>1 Peter 2:9</a:t>
            </a:r>
            <a:endParaRPr lang="en-US" b="1" dirty="0">
              <a:solidFill>
                <a:schemeClr val="bg1"/>
              </a:solidFill>
            </a:endParaRPr>
          </a:p>
          <a:p>
            <a:pPr marL="0" indent="0">
              <a:buNone/>
            </a:pPr>
            <a:r>
              <a:rPr lang="en-US" dirty="0">
                <a:solidFill>
                  <a:schemeClr val="bg1"/>
                </a:solidFill>
              </a:rPr>
              <a:t>But you are a chosen race, a royal priesthood, a holy nation, a people for his own possession, </a:t>
            </a:r>
            <a:r>
              <a:rPr lang="en-US" b="1" dirty="0">
                <a:solidFill>
                  <a:srgbClr val="FFFF00"/>
                </a:solidFill>
              </a:rPr>
              <a:t>that you may proclaim the excellencies of him</a:t>
            </a:r>
            <a:r>
              <a:rPr lang="en-US" dirty="0">
                <a:solidFill>
                  <a:schemeClr val="bg1"/>
                </a:solidFill>
              </a:rPr>
              <a:t> who called you out of darkness into his marvelous light. Once you were not a people, but now you are God’s people; once you had not received mercy, but now you have received mercy.</a:t>
            </a:r>
            <a:endParaRPr lang="en-US" sz="3000" dirty="0">
              <a:solidFill>
                <a:schemeClr val="bg1"/>
              </a:solidFill>
            </a:endParaRPr>
          </a:p>
        </p:txBody>
      </p:sp>
    </p:spTree>
    <p:extLst>
      <p:ext uri="{BB962C8B-B14F-4D97-AF65-F5344CB8AC3E}">
        <p14:creationId xmlns:p14="http://schemas.microsoft.com/office/powerpoint/2010/main" val="40017404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8958A12-F3D0-324B-A02A-7E3650806D5B}"/>
              </a:ext>
            </a:extLst>
          </p:cNvPr>
          <p:cNvSpPr/>
          <p:nvPr/>
        </p:nvSpPr>
        <p:spPr>
          <a:xfrm>
            <a:off x="-1"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p:cNvSpPr>
            <a:spLocks noGrp="1"/>
          </p:cNvSpPr>
          <p:nvPr>
            <p:ph idx="1"/>
          </p:nvPr>
        </p:nvSpPr>
        <p:spPr>
          <a:xfrm>
            <a:off x="457199" y="1170375"/>
            <a:ext cx="8229600" cy="4517249"/>
          </a:xfrm>
        </p:spPr>
        <p:txBody>
          <a:bodyPr anchor="ctr">
            <a:normAutofit/>
          </a:bodyPr>
          <a:lstStyle/>
          <a:p>
            <a:pPr marL="0" indent="0">
              <a:buNone/>
            </a:pPr>
            <a:r>
              <a:rPr lang="en-US" b="1" dirty="0">
                <a:solidFill>
                  <a:srgbClr val="FFFF00"/>
                </a:solidFill>
              </a:rPr>
              <a:t>1 Peter 2:10</a:t>
            </a:r>
            <a:endParaRPr lang="en-US" b="1" dirty="0">
              <a:solidFill>
                <a:schemeClr val="bg1"/>
              </a:solidFill>
            </a:endParaRPr>
          </a:p>
          <a:p>
            <a:pPr marL="0" indent="0">
              <a:buNone/>
            </a:pPr>
            <a:r>
              <a:rPr lang="en-US" dirty="0">
                <a:solidFill>
                  <a:schemeClr val="bg1"/>
                </a:solidFill>
              </a:rPr>
              <a:t>Once you were not a people, </a:t>
            </a:r>
            <a:r>
              <a:rPr lang="en-US" b="1" dirty="0">
                <a:solidFill>
                  <a:srgbClr val="FFFF00"/>
                </a:solidFill>
              </a:rPr>
              <a:t>but now you are God’s people</a:t>
            </a:r>
            <a:r>
              <a:rPr lang="en-US" dirty="0">
                <a:solidFill>
                  <a:schemeClr val="bg1"/>
                </a:solidFill>
              </a:rPr>
              <a:t>; once you had not received mercy, but now you have received mercy.</a:t>
            </a:r>
            <a:endParaRPr lang="en-US" sz="3000" dirty="0">
              <a:solidFill>
                <a:schemeClr val="bg1"/>
              </a:solidFill>
            </a:endParaRPr>
          </a:p>
        </p:txBody>
      </p:sp>
    </p:spTree>
    <p:extLst>
      <p:ext uri="{BB962C8B-B14F-4D97-AF65-F5344CB8AC3E}">
        <p14:creationId xmlns:p14="http://schemas.microsoft.com/office/powerpoint/2010/main" val="36595478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8958A12-F3D0-324B-A02A-7E3650806D5B}"/>
              </a:ext>
            </a:extLst>
          </p:cNvPr>
          <p:cNvSpPr/>
          <p:nvPr/>
        </p:nvSpPr>
        <p:spPr>
          <a:xfrm>
            <a:off x="-1"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p:cNvSpPr>
            <a:spLocks noGrp="1"/>
          </p:cNvSpPr>
          <p:nvPr>
            <p:ph idx="1"/>
          </p:nvPr>
        </p:nvSpPr>
        <p:spPr>
          <a:xfrm>
            <a:off x="457199" y="1170375"/>
            <a:ext cx="8229600" cy="4517249"/>
          </a:xfrm>
        </p:spPr>
        <p:txBody>
          <a:bodyPr anchor="ctr">
            <a:normAutofit/>
          </a:bodyPr>
          <a:lstStyle/>
          <a:p>
            <a:pPr marL="0" indent="0">
              <a:buNone/>
            </a:pPr>
            <a:r>
              <a:rPr lang="en-US" b="1" dirty="0">
                <a:solidFill>
                  <a:srgbClr val="FFFF00"/>
                </a:solidFill>
              </a:rPr>
              <a:t>1 Peter 2:11-12</a:t>
            </a:r>
          </a:p>
          <a:p>
            <a:pPr marL="0" indent="0">
              <a:buNone/>
            </a:pPr>
            <a:r>
              <a:rPr lang="en-US" dirty="0">
                <a:solidFill>
                  <a:schemeClr val="bg1">
                    <a:lumMod val="65000"/>
                    <a:lumOff val="35000"/>
                  </a:schemeClr>
                </a:solidFill>
              </a:rPr>
              <a:t>Beloved, I urge you as sojourners and exiles to abstain from the passions of the flesh, which wage war against your soul. </a:t>
            </a:r>
            <a:r>
              <a:rPr lang="en-US" b="1" dirty="0">
                <a:solidFill>
                  <a:srgbClr val="FFFF00"/>
                </a:solidFill>
              </a:rPr>
              <a:t>Keep your conduct among the Gentiles honorable, </a:t>
            </a:r>
            <a:r>
              <a:rPr lang="en-US" dirty="0">
                <a:solidFill>
                  <a:schemeClr val="bg1"/>
                </a:solidFill>
              </a:rPr>
              <a:t>so that when they speak against you as evildoers, they may see your good deeds and </a:t>
            </a:r>
            <a:r>
              <a:rPr lang="en-US" b="1" dirty="0">
                <a:solidFill>
                  <a:srgbClr val="FFFF00"/>
                </a:solidFill>
              </a:rPr>
              <a:t>glorify God</a:t>
            </a:r>
            <a:r>
              <a:rPr lang="en-US" dirty="0"/>
              <a:t> </a:t>
            </a:r>
            <a:r>
              <a:rPr lang="en-US" b="1" dirty="0">
                <a:solidFill>
                  <a:srgbClr val="FFFF00"/>
                </a:solidFill>
              </a:rPr>
              <a:t>on the day of visitation.</a:t>
            </a:r>
            <a:r>
              <a:rPr lang="en-US" dirty="0"/>
              <a:t> </a:t>
            </a:r>
            <a:endParaRPr lang="en-US" sz="3000" dirty="0"/>
          </a:p>
        </p:txBody>
      </p:sp>
    </p:spTree>
    <p:extLst>
      <p:ext uri="{BB962C8B-B14F-4D97-AF65-F5344CB8AC3E}">
        <p14:creationId xmlns:p14="http://schemas.microsoft.com/office/powerpoint/2010/main" val="21375378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8095FD2-18EC-4F4B-9CA5-523BD0E8AAD7}"/>
              </a:ext>
            </a:extLst>
          </p:cNvPr>
          <p:cNvSpPr/>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194" name="Picture 2" descr="Clouds sunset red yellow orange black sunbeams beautiful white straight  road sky desert wallpaper | 2048x1710 | 972637 | WallpaperUP">
            <a:extLst>
              <a:ext uri="{FF2B5EF4-FFF2-40B4-BE49-F238E27FC236}">
                <a16:creationId xmlns:a16="http://schemas.microsoft.com/office/drawing/2014/main" id="{8BFC383B-85EA-E948-B053-EF0CCFA536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138" y="0"/>
            <a:ext cx="8213725" cy="68580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BD54B8EE-B37E-BE47-B33B-42BC11B737D1}"/>
              </a:ext>
            </a:extLst>
          </p:cNvPr>
          <p:cNvSpPr/>
          <p:nvPr/>
        </p:nvSpPr>
        <p:spPr>
          <a:xfrm>
            <a:off x="-564813" y="0"/>
            <a:ext cx="10388751" cy="6857999"/>
          </a:xfrm>
          <a:prstGeom prst="rect">
            <a:avLst/>
          </a:prstGeom>
          <a:solidFill>
            <a:srgbClr val="0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77C659E0-1A70-B048-8797-B1903E671481}"/>
              </a:ext>
            </a:extLst>
          </p:cNvPr>
          <p:cNvSpPr txBox="1"/>
          <p:nvPr/>
        </p:nvSpPr>
        <p:spPr>
          <a:xfrm>
            <a:off x="465137" y="3340294"/>
            <a:ext cx="8213725" cy="646331"/>
          </a:xfrm>
          <a:prstGeom prst="rect">
            <a:avLst/>
          </a:prstGeom>
          <a:noFill/>
        </p:spPr>
        <p:txBody>
          <a:bodyPr wrap="square" rtlCol="0">
            <a:spAutoFit/>
          </a:bodyPr>
          <a:lstStyle/>
          <a:p>
            <a:pPr algn="ctr">
              <a:spcBef>
                <a:spcPts val="600"/>
              </a:spcBef>
            </a:pPr>
            <a:r>
              <a:rPr lang="en-US" sz="3600" spc="300" dirty="0">
                <a:solidFill>
                  <a:schemeClr val="bg1"/>
                </a:solidFill>
                <a:latin typeface="Century Gothic" panose="020B0502020202020204" pitchFamily="34" charset="0"/>
                <a:ea typeface="Yu Gothic Light" panose="020B0300000000000000" pitchFamily="34" charset="-128"/>
                <a:cs typeface="Malgun Gothic Semilight" panose="020B0502040204020203" pitchFamily="34" charset="-128"/>
              </a:rPr>
              <a:t>The Sojourner &amp; Marriage</a:t>
            </a:r>
          </a:p>
        </p:txBody>
      </p:sp>
    </p:spTree>
    <p:extLst>
      <p:ext uri="{BB962C8B-B14F-4D97-AF65-F5344CB8AC3E}">
        <p14:creationId xmlns:p14="http://schemas.microsoft.com/office/powerpoint/2010/main" val="27457528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2032</TotalTime>
  <Words>393</Words>
  <Application>Microsoft Macintosh PowerPoint</Application>
  <PresentationFormat>On-screen Show (4:3)</PresentationFormat>
  <Paragraphs>31</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Century Gothic</vt:lpstr>
      <vt:lpstr>The Hand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Maxson</dc:creator>
  <cp:lastModifiedBy>David Maxson</cp:lastModifiedBy>
  <cp:revision>2</cp:revision>
  <dcterms:created xsi:type="dcterms:W3CDTF">2022-01-21T18:27:33Z</dcterms:created>
  <dcterms:modified xsi:type="dcterms:W3CDTF">2022-01-23T04:20:05Z</dcterms:modified>
</cp:coreProperties>
</file>