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8" r:id="rId3"/>
    <p:sldId id="261" r:id="rId4"/>
    <p:sldId id="262" r:id="rId5"/>
    <p:sldId id="263" r:id="rId6"/>
    <p:sldId id="264" r:id="rId7"/>
    <p:sldId id="265" r:id="rId8"/>
    <p:sldId id="266" r:id="rId9"/>
    <p:sldId id="267" r:id="rId10"/>
    <p:sldId id="268" r:id="rId11"/>
    <p:sldId id="269" r:id="rId12"/>
    <p:sldId id="259" r:id="rId13"/>
    <p:sldId id="270" r:id="rId14"/>
    <p:sldId id="271" r:id="rId15"/>
    <p:sldId id="272" r:id="rId16"/>
    <p:sldId id="260"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81"/>
    <p:restoredTop sz="94689"/>
  </p:normalViewPr>
  <p:slideViewPr>
    <p:cSldViewPr snapToGrid="0" snapToObjects="1" showGuides="1">
      <p:cViewPr varScale="1">
        <p:scale>
          <a:sx n="88" d="100"/>
          <a:sy n="88" d="100"/>
        </p:scale>
        <p:origin x="192" y="5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8C6E72F-3B9A-A749-A53A-F36E0083456C}" type="datetimeFigureOut">
              <a:rPr lang="en-US" smtClean="0"/>
              <a:t>4/14/22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A9EB8D-A298-F54F-A255-18EEB75604B7}"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6E72F-3B9A-A749-A53A-F36E0083456C}" type="datetimeFigureOut">
              <a:rPr lang="en-US" smtClean="0"/>
              <a:t>4/14/22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A9EB8D-A298-F54F-A255-18EEB75604B7}"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6E72F-3B9A-A749-A53A-F36E0083456C}" type="datetimeFigureOut">
              <a:rPr lang="en-US" smtClean="0"/>
              <a:t>4/14/22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A9EB8D-A298-F54F-A255-18EEB75604B7}"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6E72F-3B9A-A749-A53A-F36E0083456C}" type="datetimeFigureOut">
              <a:rPr lang="en-US" smtClean="0"/>
              <a:t>4/14/22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A9EB8D-A298-F54F-A255-18EEB75604B7}"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C6E72F-3B9A-A749-A53A-F36E0083456C}" type="datetimeFigureOut">
              <a:rPr lang="en-US" smtClean="0"/>
              <a:t>4/14/22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A9EB8D-A298-F54F-A255-18EEB75604B7}"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8C6E72F-3B9A-A749-A53A-F36E0083456C}" type="datetimeFigureOut">
              <a:rPr lang="en-US" smtClean="0"/>
              <a:t>4/14/22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A9EB8D-A298-F54F-A255-18EEB75604B7}"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8C6E72F-3B9A-A749-A53A-F36E0083456C}" type="datetimeFigureOut">
              <a:rPr lang="en-US" smtClean="0"/>
              <a:t>4/14/22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A9EB8D-A298-F54F-A255-18EEB75604B7}"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C6E72F-3B9A-A749-A53A-F36E0083456C}" type="datetimeFigureOut">
              <a:rPr lang="en-US" smtClean="0"/>
              <a:t>4/14/22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A9EB8D-A298-F54F-A255-18EEB75604B7}"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C6E72F-3B9A-A749-A53A-F36E0083456C}" type="datetimeFigureOut">
              <a:rPr lang="en-US" smtClean="0"/>
              <a:t>4/14/22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A9EB8D-A298-F54F-A255-18EEB75604B7}"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C6E72F-3B9A-A749-A53A-F36E0083456C}" type="datetimeFigureOut">
              <a:rPr lang="en-US" smtClean="0"/>
              <a:t>4/14/22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A9EB8D-A298-F54F-A255-18EEB75604B7}"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C6E72F-3B9A-A749-A53A-F36E0083456C}" type="datetimeFigureOut">
              <a:rPr lang="en-US" smtClean="0"/>
              <a:t>4/14/22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A9EB8D-A298-F54F-A255-18EEB75604B7}"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C6E72F-3B9A-A749-A53A-F36E0083456C}" type="datetimeFigureOut">
              <a:rPr lang="en-US" smtClean="0"/>
              <a:t>4/14/22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A9EB8D-A298-F54F-A255-18EEB75604B7}"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508807" y="668421"/>
            <a:ext cx="4126386" cy="6189579"/>
          </a:xfrm>
          <a:prstGeom prst="rect">
            <a:avLst/>
          </a:prstGeom>
        </p:spPr>
      </p:pic>
      <p:sp>
        <p:nvSpPr>
          <p:cNvPr id="2" name="Title 1"/>
          <p:cNvSpPr>
            <a:spLocks noGrp="1"/>
          </p:cNvSpPr>
          <p:nvPr>
            <p:ph type="ctrTitle"/>
          </p:nvPr>
        </p:nvSpPr>
        <p:spPr>
          <a:xfrm>
            <a:off x="685800" y="2117065"/>
            <a:ext cx="7772400" cy="1470025"/>
          </a:xfrm>
        </p:spPr>
        <p:txBody>
          <a:bodyPr>
            <a:normAutofit/>
          </a:bodyPr>
          <a:lstStyle/>
          <a:p>
            <a:r>
              <a:rPr lang="en-US" sz="6000" dirty="0"/>
              <a:t>Light in the Darkness</a:t>
            </a:r>
          </a:p>
        </p:txBody>
      </p:sp>
    </p:spTree>
    <p:extLst>
      <p:ext uri="{BB962C8B-B14F-4D97-AF65-F5344CB8AC3E}">
        <p14:creationId xmlns:p14="http://schemas.microsoft.com/office/powerpoint/2010/main" val="917416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2179" y="430298"/>
            <a:ext cx="6939642" cy="5643930"/>
          </a:xfrm>
        </p:spPr>
        <p:txBody>
          <a:bodyPr anchor="t">
            <a:noAutofit/>
          </a:bodyPr>
          <a:lstStyle/>
          <a:p>
            <a:r>
              <a:rPr lang="en-US" sz="3800" dirty="0"/>
              <a:t>John 12:46</a:t>
            </a:r>
            <a:br>
              <a:rPr lang="en-US" sz="3800" dirty="0"/>
            </a:br>
            <a:br>
              <a:rPr lang="en-US" sz="3200" dirty="0"/>
            </a:br>
            <a:r>
              <a:rPr lang="en-US" sz="3400" dirty="0"/>
              <a:t>“I have come into the world as light, so that whoever believes in me may not remain in </a:t>
            </a:r>
            <a:r>
              <a:rPr lang="en-US" sz="3400" b="1" dirty="0">
                <a:solidFill>
                  <a:srgbClr val="FFFF00"/>
                </a:solidFill>
              </a:rPr>
              <a:t>darkness</a:t>
            </a:r>
            <a:r>
              <a:rPr lang="en-US" sz="3400" dirty="0"/>
              <a:t>.”</a:t>
            </a:r>
          </a:p>
        </p:txBody>
      </p:sp>
      <p:cxnSp>
        <p:nvCxnSpPr>
          <p:cNvPr id="4" name="Straight Connector 3"/>
          <p:cNvCxnSpPr>
            <a:cxnSpLocks/>
          </p:cNvCxnSpPr>
          <p:nvPr/>
        </p:nvCxnSpPr>
        <p:spPr>
          <a:xfrm>
            <a:off x="1740349" y="1246956"/>
            <a:ext cx="5663302"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52076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2179" y="430298"/>
            <a:ext cx="6939642" cy="5643930"/>
          </a:xfrm>
        </p:spPr>
        <p:txBody>
          <a:bodyPr anchor="t">
            <a:noAutofit/>
          </a:bodyPr>
          <a:lstStyle/>
          <a:p>
            <a:r>
              <a:rPr lang="en-US" sz="3800" dirty="0"/>
              <a:t>John 13:27-30</a:t>
            </a:r>
            <a:br>
              <a:rPr lang="en-US" sz="3800" dirty="0"/>
            </a:br>
            <a:br>
              <a:rPr lang="en-US" sz="3200" dirty="0"/>
            </a:br>
            <a:r>
              <a:rPr lang="en-US" sz="2800" b="1" baseline="30000" dirty="0"/>
              <a:t>27 </a:t>
            </a:r>
            <a:r>
              <a:rPr lang="en-US" sz="2800" dirty="0"/>
              <a:t>Then after he had taken the morsel, Satan entered into him. Jesus said to him, “What you are going to do, do quickly.” </a:t>
            </a:r>
            <a:r>
              <a:rPr lang="en-US" sz="2800" b="1" baseline="30000" dirty="0"/>
              <a:t>28 </a:t>
            </a:r>
            <a:r>
              <a:rPr lang="en-US" sz="2800" dirty="0"/>
              <a:t>Now no one at the table knew why he said this to him. </a:t>
            </a:r>
            <a:r>
              <a:rPr lang="en-US" sz="2800" b="1" baseline="30000" dirty="0"/>
              <a:t>29 </a:t>
            </a:r>
            <a:r>
              <a:rPr lang="en-US" sz="2800" dirty="0"/>
              <a:t>Some thought that, because Judas had the moneybag, Jesus was telling him, “Buy what we need for the feast,” or that he should give something to the poor. </a:t>
            </a:r>
            <a:r>
              <a:rPr lang="en-US" sz="2800" b="1" baseline="30000" dirty="0"/>
              <a:t>30 </a:t>
            </a:r>
            <a:r>
              <a:rPr lang="en-US" sz="2800" dirty="0"/>
              <a:t>So, after receiving the morsel of bread, he immediately went out. </a:t>
            </a:r>
            <a:r>
              <a:rPr lang="en-US" sz="2800" b="1" dirty="0">
                <a:solidFill>
                  <a:srgbClr val="FFFF00"/>
                </a:solidFill>
              </a:rPr>
              <a:t>And it was night</a:t>
            </a:r>
            <a:r>
              <a:rPr lang="en-US" sz="2800" dirty="0"/>
              <a:t>.</a:t>
            </a:r>
          </a:p>
        </p:txBody>
      </p:sp>
      <p:cxnSp>
        <p:nvCxnSpPr>
          <p:cNvPr id="4" name="Straight Connector 3"/>
          <p:cNvCxnSpPr>
            <a:cxnSpLocks/>
          </p:cNvCxnSpPr>
          <p:nvPr/>
        </p:nvCxnSpPr>
        <p:spPr>
          <a:xfrm>
            <a:off x="1740349" y="1246956"/>
            <a:ext cx="5663302"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3178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508807" y="668421"/>
            <a:ext cx="4126386" cy="6189579"/>
          </a:xfrm>
          <a:prstGeom prst="rect">
            <a:avLst/>
          </a:prstGeom>
        </p:spPr>
      </p:pic>
      <p:sp>
        <p:nvSpPr>
          <p:cNvPr id="2" name="Title 1"/>
          <p:cNvSpPr>
            <a:spLocks noGrp="1"/>
          </p:cNvSpPr>
          <p:nvPr>
            <p:ph type="ctrTitle"/>
          </p:nvPr>
        </p:nvSpPr>
        <p:spPr>
          <a:xfrm>
            <a:off x="775370" y="1197742"/>
            <a:ext cx="7620000" cy="1470025"/>
          </a:xfrm>
        </p:spPr>
        <p:txBody>
          <a:bodyPr>
            <a:noAutofit/>
          </a:bodyPr>
          <a:lstStyle/>
          <a:p>
            <a:pPr>
              <a:lnSpc>
                <a:spcPct val="150000"/>
              </a:lnSpc>
            </a:pPr>
            <a:r>
              <a:rPr lang="en-US" sz="3800" dirty="0"/>
              <a:t>Verses 11-18</a:t>
            </a:r>
            <a:br>
              <a:rPr lang="en-US" sz="4800" dirty="0"/>
            </a:br>
            <a:r>
              <a:rPr lang="en-US" sz="4800" dirty="0"/>
              <a:t>Mary’s Darkness</a:t>
            </a:r>
          </a:p>
        </p:txBody>
      </p:sp>
      <p:cxnSp>
        <p:nvCxnSpPr>
          <p:cNvPr id="4" name="Straight Connector 3"/>
          <p:cNvCxnSpPr>
            <a:cxnSpLocks/>
          </p:cNvCxnSpPr>
          <p:nvPr/>
        </p:nvCxnSpPr>
        <p:spPr>
          <a:xfrm>
            <a:off x="1764632" y="2112210"/>
            <a:ext cx="5588146"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09966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2179" y="430298"/>
            <a:ext cx="6939642" cy="5643930"/>
          </a:xfrm>
        </p:spPr>
        <p:txBody>
          <a:bodyPr anchor="t">
            <a:noAutofit/>
          </a:bodyPr>
          <a:lstStyle/>
          <a:p>
            <a:r>
              <a:rPr lang="en-US" sz="3800" dirty="0"/>
              <a:t>John 20:15</a:t>
            </a:r>
            <a:br>
              <a:rPr lang="en-US" sz="3800" dirty="0"/>
            </a:br>
            <a:br>
              <a:rPr lang="en-US" sz="3200" dirty="0"/>
            </a:br>
            <a:r>
              <a:rPr lang="en-US" sz="3200" dirty="0"/>
              <a:t>Jesus said to her, “Woman, why are you </a:t>
            </a:r>
            <a:r>
              <a:rPr lang="en-US" sz="3200" b="1" dirty="0">
                <a:solidFill>
                  <a:srgbClr val="FFFF00"/>
                </a:solidFill>
              </a:rPr>
              <a:t>weeping</a:t>
            </a:r>
            <a:r>
              <a:rPr lang="en-US" sz="3200" dirty="0"/>
              <a:t>? Whom are you </a:t>
            </a:r>
            <a:r>
              <a:rPr lang="en-US" sz="3200" b="1" dirty="0">
                <a:solidFill>
                  <a:srgbClr val="FFFF00"/>
                </a:solidFill>
              </a:rPr>
              <a:t>seeking</a:t>
            </a:r>
            <a:r>
              <a:rPr lang="en-US" sz="3200" dirty="0"/>
              <a:t>?”</a:t>
            </a:r>
            <a:br>
              <a:rPr lang="en-US" sz="3200" dirty="0"/>
            </a:br>
            <a:endParaRPr lang="en-US" sz="3200" dirty="0"/>
          </a:p>
        </p:txBody>
      </p:sp>
      <p:cxnSp>
        <p:nvCxnSpPr>
          <p:cNvPr id="4" name="Straight Connector 3"/>
          <p:cNvCxnSpPr>
            <a:cxnSpLocks/>
          </p:cNvCxnSpPr>
          <p:nvPr/>
        </p:nvCxnSpPr>
        <p:spPr>
          <a:xfrm>
            <a:off x="1740349" y="1246956"/>
            <a:ext cx="5663302"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97095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2179" y="430298"/>
            <a:ext cx="6939642" cy="5643930"/>
          </a:xfrm>
        </p:spPr>
        <p:txBody>
          <a:bodyPr anchor="t">
            <a:noAutofit/>
          </a:bodyPr>
          <a:lstStyle/>
          <a:p>
            <a:r>
              <a:rPr lang="en-US" sz="3800" dirty="0"/>
              <a:t>John 1:35-37</a:t>
            </a:r>
            <a:br>
              <a:rPr lang="en-US" sz="3800" dirty="0"/>
            </a:br>
            <a:br>
              <a:rPr lang="en-US" sz="3200" dirty="0"/>
            </a:br>
            <a:r>
              <a:rPr lang="en-US" sz="3200" dirty="0"/>
              <a:t>The next day again John was standing with two of his disciples, and he looked at Jesus as he walked by and said, “Behold, the Lamb of God!” The two disciples heard him say this, and they followed Jesus.</a:t>
            </a:r>
            <a:br>
              <a:rPr lang="en-US" sz="3200" dirty="0"/>
            </a:br>
            <a:endParaRPr lang="en-US" sz="3200" dirty="0"/>
          </a:p>
        </p:txBody>
      </p:sp>
      <p:cxnSp>
        <p:nvCxnSpPr>
          <p:cNvPr id="4" name="Straight Connector 3"/>
          <p:cNvCxnSpPr>
            <a:cxnSpLocks/>
          </p:cNvCxnSpPr>
          <p:nvPr/>
        </p:nvCxnSpPr>
        <p:spPr>
          <a:xfrm>
            <a:off x="1740349" y="1246956"/>
            <a:ext cx="5663302"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21930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2179" y="430298"/>
            <a:ext cx="6939642" cy="5643930"/>
          </a:xfrm>
        </p:spPr>
        <p:txBody>
          <a:bodyPr anchor="t">
            <a:noAutofit/>
          </a:bodyPr>
          <a:lstStyle/>
          <a:p>
            <a:r>
              <a:rPr lang="en-US" sz="3800" dirty="0"/>
              <a:t>John 1:38</a:t>
            </a:r>
            <a:br>
              <a:rPr lang="en-US" sz="3800" dirty="0"/>
            </a:br>
            <a:br>
              <a:rPr lang="en-US" sz="3200" dirty="0"/>
            </a:br>
            <a:r>
              <a:rPr lang="en-US" sz="3200" dirty="0"/>
              <a:t>Jesus turned and saw them following and said to them, “</a:t>
            </a:r>
            <a:r>
              <a:rPr lang="en-US" sz="3200" b="1" dirty="0">
                <a:solidFill>
                  <a:srgbClr val="FFFF00"/>
                </a:solidFill>
              </a:rPr>
              <a:t>What are you seeking?</a:t>
            </a:r>
            <a:r>
              <a:rPr lang="en-US" sz="3200" dirty="0"/>
              <a:t>”</a:t>
            </a:r>
            <a:br>
              <a:rPr lang="en-US" sz="3200" dirty="0"/>
            </a:br>
            <a:endParaRPr lang="en-US" sz="3200" dirty="0"/>
          </a:p>
        </p:txBody>
      </p:sp>
      <p:cxnSp>
        <p:nvCxnSpPr>
          <p:cNvPr id="4" name="Straight Connector 3"/>
          <p:cNvCxnSpPr>
            <a:cxnSpLocks/>
          </p:cNvCxnSpPr>
          <p:nvPr/>
        </p:nvCxnSpPr>
        <p:spPr>
          <a:xfrm>
            <a:off x="1740349" y="1246956"/>
            <a:ext cx="5663302"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5914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508807" y="668421"/>
            <a:ext cx="4126386" cy="6189579"/>
          </a:xfrm>
          <a:prstGeom prst="rect">
            <a:avLst/>
          </a:prstGeom>
        </p:spPr>
      </p:pic>
      <p:sp>
        <p:nvSpPr>
          <p:cNvPr id="2" name="Title 1"/>
          <p:cNvSpPr>
            <a:spLocks noGrp="1"/>
          </p:cNvSpPr>
          <p:nvPr>
            <p:ph type="ctrTitle"/>
          </p:nvPr>
        </p:nvSpPr>
        <p:spPr>
          <a:xfrm>
            <a:off x="695161" y="542710"/>
            <a:ext cx="7753683" cy="2612229"/>
          </a:xfrm>
        </p:spPr>
        <p:txBody>
          <a:bodyPr>
            <a:noAutofit/>
          </a:bodyPr>
          <a:lstStyle/>
          <a:p>
            <a:pPr>
              <a:lnSpc>
                <a:spcPct val="200000"/>
              </a:lnSpc>
            </a:pPr>
            <a:r>
              <a:rPr lang="en-US" sz="4200" i="1" dirty="0"/>
              <a:t>Why are you weeping?</a:t>
            </a:r>
            <a:br>
              <a:rPr lang="en-US" sz="4200" i="1" dirty="0"/>
            </a:br>
            <a:endParaRPr lang="en-US" sz="4200" i="1" dirty="0"/>
          </a:p>
        </p:txBody>
      </p:sp>
      <p:sp>
        <p:nvSpPr>
          <p:cNvPr id="6" name="Title 1"/>
          <p:cNvSpPr txBox="1">
            <a:spLocks/>
          </p:cNvSpPr>
          <p:nvPr/>
        </p:nvSpPr>
        <p:spPr>
          <a:xfrm>
            <a:off x="695158" y="1109541"/>
            <a:ext cx="7753683" cy="261222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200000"/>
              </a:lnSpc>
            </a:pPr>
            <a:r>
              <a:rPr lang="en-US" sz="4200" i="1" dirty="0"/>
              <a:t>Whom are you seeking?</a:t>
            </a:r>
          </a:p>
        </p:txBody>
      </p:sp>
    </p:spTree>
    <p:extLst>
      <p:ext uri="{BB962C8B-B14F-4D97-AF65-F5344CB8AC3E}">
        <p14:creationId xmlns:p14="http://schemas.microsoft.com/office/powerpoint/2010/main" val="776947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508807" y="668421"/>
            <a:ext cx="4126386" cy="6189579"/>
          </a:xfrm>
          <a:prstGeom prst="rect">
            <a:avLst/>
          </a:prstGeom>
        </p:spPr>
      </p:pic>
      <p:sp>
        <p:nvSpPr>
          <p:cNvPr id="2" name="Title 1"/>
          <p:cNvSpPr>
            <a:spLocks noGrp="1"/>
          </p:cNvSpPr>
          <p:nvPr>
            <p:ph type="ctrTitle"/>
          </p:nvPr>
        </p:nvSpPr>
        <p:spPr>
          <a:xfrm>
            <a:off x="775370" y="1197742"/>
            <a:ext cx="7620000" cy="1470025"/>
          </a:xfrm>
        </p:spPr>
        <p:txBody>
          <a:bodyPr>
            <a:noAutofit/>
          </a:bodyPr>
          <a:lstStyle/>
          <a:p>
            <a:pPr>
              <a:lnSpc>
                <a:spcPct val="150000"/>
              </a:lnSpc>
            </a:pPr>
            <a:r>
              <a:rPr lang="en-US" sz="3800" dirty="0"/>
              <a:t>Verses 1-10</a:t>
            </a:r>
            <a:br>
              <a:rPr lang="en-US" sz="4800" dirty="0"/>
            </a:br>
            <a:r>
              <a:rPr lang="en-US" sz="4800" dirty="0"/>
              <a:t>The Darkness of Unbelief</a:t>
            </a:r>
          </a:p>
        </p:txBody>
      </p:sp>
      <p:cxnSp>
        <p:nvCxnSpPr>
          <p:cNvPr id="4" name="Straight Connector 3"/>
          <p:cNvCxnSpPr>
            <a:cxnSpLocks/>
          </p:cNvCxnSpPr>
          <p:nvPr/>
        </p:nvCxnSpPr>
        <p:spPr>
          <a:xfrm>
            <a:off x="1764632" y="2112210"/>
            <a:ext cx="5663302"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91215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2179" y="430298"/>
            <a:ext cx="6939642" cy="5643930"/>
          </a:xfrm>
        </p:spPr>
        <p:txBody>
          <a:bodyPr anchor="t">
            <a:noAutofit/>
          </a:bodyPr>
          <a:lstStyle/>
          <a:p>
            <a:r>
              <a:rPr lang="en-US" sz="3800" dirty="0"/>
              <a:t>John 1:1-5</a:t>
            </a:r>
            <a:br>
              <a:rPr lang="en-US" sz="3800" dirty="0"/>
            </a:br>
            <a:br>
              <a:rPr lang="en-US" sz="3200" dirty="0"/>
            </a:br>
            <a:r>
              <a:rPr lang="en-US" sz="3200" b="1" baseline="30000" dirty="0"/>
              <a:t>1 </a:t>
            </a:r>
            <a:r>
              <a:rPr lang="en-US" sz="3200" dirty="0"/>
              <a:t>In the beginning was the Word, and the Word was with God, and the Word was God. </a:t>
            </a:r>
            <a:r>
              <a:rPr lang="en-US" sz="3200" b="1" baseline="30000" dirty="0"/>
              <a:t>2 </a:t>
            </a:r>
            <a:r>
              <a:rPr lang="en-US" sz="3200" dirty="0"/>
              <a:t>He was in the beginning with God.</a:t>
            </a:r>
            <a:r>
              <a:rPr lang="en-US" sz="3200" b="1" baseline="30000" dirty="0"/>
              <a:t>3 </a:t>
            </a:r>
            <a:r>
              <a:rPr lang="en-US" sz="3200" dirty="0"/>
              <a:t>All things were made through him, and without him was not any thing made that was made. </a:t>
            </a:r>
            <a:r>
              <a:rPr lang="en-US" sz="3200" b="1" baseline="30000" dirty="0"/>
              <a:t>4 </a:t>
            </a:r>
            <a:r>
              <a:rPr lang="en-US" sz="3200" dirty="0"/>
              <a:t>In him was life,</a:t>
            </a:r>
            <a:r>
              <a:rPr lang="en-US" sz="3200" baseline="30000" dirty="0"/>
              <a:t> </a:t>
            </a:r>
            <a:r>
              <a:rPr lang="en-US" sz="3200" dirty="0"/>
              <a:t>and the life was the light of men. </a:t>
            </a:r>
            <a:r>
              <a:rPr lang="en-US" sz="3200" b="1" baseline="30000" dirty="0"/>
              <a:t>5 </a:t>
            </a:r>
            <a:r>
              <a:rPr lang="en-US" sz="3200" dirty="0"/>
              <a:t>The light shines in the </a:t>
            </a:r>
            <a:r>
              <a:rPr lang="en-US" sz="3200" b="1" dirty="0">
                <a:solidFill>
                  <a:srgbClr val="FFFF00"/>
                </a:solidFill>
              </a:rPr>
              <a:t>darkness</a:t>
            </a:r>
            <a:r>
              <a:rPr lang="en-US" sz="3200" dirty="0"/>
              <a:t>, and the </a:t>
            </a:r>
            <a:r>
              <a:rPr lang="en-US" sz="3200" b="1" dirty="0">
                <a:solidFill>
                  <a:srgbClr val="FFFF00"/>
                </a:solidFill>
              </a:rPr>
              <a:t>darkness</a:t>
            </a:r>
            <a:r>
              <a:rPr lang="en-US" sz="3200" dirty="0"/>
              <a:t> has not overcome it.</a:t>
            </a:r>
          </a:p>
        </p:txBody>
      </p:sp>
      <p:cxnSp>
        <p:nvCxnSpPr>
          <p:cNvPr id="4" name="Straight Connector 3"/>
          <p:cNvCxnSpPr>
            <a:cxnSpLocks/>
          </p:cNvCxnSpPr>
          <p:nvPr/>
        </p:nvCxnSpPr>
        <p:spPr>
          <a:xfrm>
            <a:off x="1740349" y="1246956"/>
            <a:ext cx="5663302"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04762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2179" y="430298"/>
            <a:ext cx="6939642" cy="5643930"/>
          </a:xfrm>
        </p:spPr>
        <p:txBody>
          <a:bodyPr anchor="t">
            <a:noAutofit/>
          </a:bodyPr>
          <a:lstStyle/>
          <a:p>
            <a:r>
              <a:rPr lang="en-US" sz="3800" dirty="0"/>
              <a:t>John 3:1-2</a:t>
            </a:r>
            <a:br>
              <a:rPr lang="en-US" sz="3800" dirty="0"/>
            </a:br>
            <a:br>
              <a:rPr lang="en-US" sz="3200" dirty="0"/>
            </a:br>
            <a:r>
              <a:rPr lang="en-US" sz="3200" b="1" baseline="30000" dirty="0"/>
              <a:t>1 </a:t>
            </a:r>
            <a:r>
              <a:rPr lang="en-US" sz="3200" dirty="0"/>
              <a:t>Now there was a man of the Pharisees named Nicodemus, a ruler of the Jews. </a:t>
            </a:r>
            <a:r>
              <a:rPr lang="en-US" sz="3200" b="1" baseline="30000" dirty="0"/>
              <a:t>2 </a:t>
            </a:r>
            <a:r>
              <a:rPr lang="en-US" sz="3200" dirty="0"/>
              <a:t>This man </a:t>
            </a:r>
            <a:r>
              <a:rPr lang="en-US" sz="3200" b="1" dirty="0">
                <a:solidFill>
                  <a:srgbClr val="FFFF00"/>
                </a:solidFill>
              </a:rPr>
              <a:t>came to Jesus by night </a:t>
            </a:r>
            <a:r>
              <a:rPr lang="en-US" sz="3200" dirty="0"/>
              <a:t>and said to him, “Rabbi, we know that you are a teacher come from God, for no one can do these signs that you do unless God is with him.”</a:t>
            </a:r>
          </a:p>
        </p:txBody>
      </p:sp>
      <p:cxnSp>
        <p:nvCxnSpPr>
          <p:cNvPr id="4" name="Straight Connector 3"/>
          <p:cNvCxnSpPr>
            <a:cxnSpLocks/>
          </p:cNvCxnSpPr>
          <p:nvPr/>
        </p:nvCxnSpPr>
        <p:spPr>
          <a:xfrm>
            <a:off x="1740349" y="1246956"/>
            <a:ext cx="5663302"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61460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2179" y="430298"/>
            <a:ext cx="6939642" cy="5643930"/>
          </a:xfrm>
        </p:spPr>
        <p:txBody>
          <a:bodyPr anchor="t">
            <a:noAutofit/>
          </a:bodyPr>
          <a:lstStyle/>
          <a:p>
            <a:r>
              <a:rPr lang="en-US" sz="3800" dirty="0"/>
              <a:t>John 3:19-21</a:t>
            </a:r>
            <a:br>
              <a:rPr lang="en-US" sz="3800" dirty="0"/>
            </a:br>
            <a:br>
              <a:rPr lang="en-US" sz="3200" dirty="0"/>
            </a:br>
            <a:r>
              <a:rPr lang="en-US" sz="2800" b="1" baseline="30000" dirty="0"/>
              <a:t>19 </a:t>
            </a:r>
            <a:r>
              <a:rPr lang="en-US" sz="2800" dirty="0"/>
              <a:t>And this is the judgment: the light has come into the world, and people </a:t>
            </a:r>
            <a:r>
              <a:rPr lang="en-US" sz="2800" b="1" dirty="0">
                <a:solidFill>
                  <a:srgbClr val="FFFF00"/>
                </a:solidFill>
              </a:rPr>
              <a:t>loved the darkness</a:t>
            </a:r>
            <a:r>
              <a:rPr lang="en-US" sz="2800" dirty="0"/>
              <a:t> </a:t>
            </a:r>
            <a:r>
              <a:rPr lang="en-US" sz="2800" b="1" dirty="0">
                <a:solidFill>
                  <a:srgbClr val="FFFF00"/>
                </a:solidFill>
              </a:rPr>
              <a:t>rather than the light because their works were evil</a:t>
            </a:r>
            <a:r>
              <a:rPr lang="en-US" sz="2800" dirty="0"/>
              <a:t>. </a:t>
            </a:r>
            <a:r>
              <a:rPr lang="en-US" sz="2800" b="1" baseline="30000" dirty="0"/>
              <a:t>20 </a:t>
            </a:r>
            <a:r>
              <a:rPr lang="en-US" sz="2800" dirty="0"/>
              <a:t>For everyone who does wicked things hates the light and does not come to the light, lest his works should be exposed. </a:t>
            </a:r>
            <a:r>
              <a:rPr lang="en-US" sz="2800" b="1" baseline="30000" dirty="0"/>
              <a:t>21 </a:t>
            </a:r>
            <a:r>
              <a:rPr lang="en-US" sz="2800" dirty="0"/>
              <a:t>But whoever does what is true comes to the light, so that it may be clearly seen that his works have been carried out in God.”</a:t>
            </a:r>
          </a:p>
        </p:txBody>
      </p:sp>
      <p:cxnSp>
        <p:nvCxnSpPr>
          <p:cNvPr id="4" name="Straight Connector 3"/>
          <p:cNvCxnSpPr>
            <a:cxnSpLocks/>
          </p:cNvCxnSpPr>
          <p:nvPr/>
        </p:nvCxnSpPr>
        <p:spPr>
          <a:xfrm>
            <a:off x="1740349" y="1246956"/>
            <a:ext cx="5663302"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72299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2179" y="430298"/>
            <a:ext cx="6939642" cy="5643930"/>
          </a:xfrm>
        </p:spPr>
        <p:txBody>
          <a:bodyPr anchor="t">
            <a:noAutofit/>
          </a:bodyPr>
          <a:lstStyle/>
          <a:p>
            <a:r>
              <a:rPr lang="en-US" sz="3800" dirty="0"/>
              <a:t>John 6:16-20</a:t>
            </a:r>
            <a:br>
              <a:rPr lang="en-US" sz="3800" dirty="0"/>
            </a:br>
            <a:br>
              <a:rPr lang="en-US" sz="3200" dirty="0"/>
            </a:br>
            <a:r>
              <a:rPr lang="en-US" sz="2900" b="1" baseline="30000" dirty="0"/>
              <a:t>16 </a:t>
            </a:r>
            <a:r>
              <a:rPr lang="en-US" sz="2900" dirty="0"/>
              <a:t>When evening came, his disciples went down to the sea,</a:t>
            </a:r>
            <a:r>
              <a:rPr lang="en-US" sz="2900" b="1" baseline="30000" dirty="0"/>
              <a:t>17 </a:t>
            </a:r>
            <a:r>
              <a:rPr lang="en-US" sz="2900" dirty="0"/>
              <a:t>got into a boat, and started across the sea to Capernaum. </a:t>
            </a:r>
            <a:r>
              <a:rPr lang="en-US" sz="2900" b="1" dirty="0">
                <a:solidFill>
                  <a:srgbClr val="FFFF00"/>
                </a:solidFill>
              </a:rPr>
              <a:t>It was now dark</a:t>
            </a:r>
            <a:r>
              <a:rPr lang="en-US" sz="2900" dirty="0"/>
              <a:t>, and Jesus had not yet come to them. </a:t>
            </a:r>
            <a:r>
              <a:rPr lang="en-US" sz="2900" b="1" baseline="30000" dirty="0"/>
              <a:t>18 </a:t>
            </a:r>
            <a:r>
              <a:rPr lang="en-US" sz="2900" dirty="0"/>
              <a:t>The sea became rough because a strong wind was blowing.</a:t>
            </a:r>
            <a:r>
              <a:rPr lang="en-US" sz="2900" b="1" baseline="30000" dirty="0"/>
              <a:t>19 </a:t>
            </a:r>
            <a:r>
              <a:rPr lang="en-US" sz="2900" dirty="0"/>
              <a:t>When they had rowed about three or four miles, they saw Jesus walking on the sea and coming near the boat, and they were frightened. </a:t>
            </a:r>
            <a:r>
              <a:rPr lang="en-US" sz="2900" b="1" baseline="30000" dirty="0"/>
              <a:t>20 </a:t>
            </a:r>
            <a:r>
              <a:rPr lang="en-US" sz="2900" dirty="0"/>
              <a:t>But he said to them, “It is I; do not be afraid.”</a:t>
            </a:r>
          </a:p>
        </p:txBody>
      </p:sp>
      <p:cxnSp>
        <p:nvCxnSpPr>
          <p:cNvPr id="4" name="Straight Connector 3"/>
          <p:cNvCxnSpPr>
            <a:cxnSpLocks/>
          </p:cNvCxnSpPr>
          <p:nvPr/>
        </p:nvCxnSpPr>
        <p:spPr>
          <a:xfrm>
            <a:off x="1740349" y="1246956"/>
            <a:ext cx="5663302"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99537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2179" y="430298"/>
            <a:ext cx="6939642" cy="5643930"/>
          </a:xfrm>
        </p:spPr>
        <p:txBody>
          <a:bodyPr anchor="t">
            <a:noAutofit/>
          </a:bodyPr>
          <a:lstStyle/>
          <a:p>
            <a:r>
              <a:rPr lang="en-US" sz="3800" dirty="0"/>
              <a:t>John 8:12</a:t>
            </a:r>
            <a:br>
              <a:rPr lang="en-US" sz="3800" dirty="0"/>
            </a:br>
            <a:br>
              <a:rPr lang="en-US" sz="3200" dirty="0"/>
            </a:br>
            <a:r>
              <a:rPr lang="en-US" sz="3500" dirty="0"/>
              <a:t>Again Jesus spoke to them, saying, </a:t>
            </a:r>
            <a:br>
              <a:rPr lang="en-US" sz="3500" dirty="0"/>
            </a:br>
            <a:r>
              <a:rPr lang="en-US" sz="3500" dirty="0"/>
              <a:t>“I am the light of the world. Whoever follows me will not </a:t>
            </a:r>
            <a:r>
              <a:rPr lang="en-US" sz="3500" b="1" dirty="0">
                <a:solidFill>
                  <a:srgbClr val="FFFF00"/>
                </a:solidFill>
              </a:rPr>
              <a:t>walk in darkness</a:t>
            </a:r>
            <a:r>
              <a:rPr lang="en-US" sz="3500" dirty="0"/>
              <a:t>, but will have the light of life.” </a:t>
            </a:r>
          </a:p>
        </p:txBody>
      </p:sp>
      <p:cxnSp>
        <p:nvCxnSpPr>
          <p:cNvPr id="4" name="Straight Connector 3"/>
          <p:cNvCxnSpPr>
            <a:cxnSpLocks/>
          </p:cNvCxnSpPr>
          <p:nvPr/>
        </p:nvCxnSpPr>
        <p:spPr>
          <a:xfrm>
            <a:off x="1740349" y="1246956"/>
            <a:ext cx="5663302"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47743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2179" y="430298"/>
            <a:ext cx="6939642" cy="5643930"/>
          </a:xfrm>
        </p:spPr>
        <p:txBody>
          <a:bodyPr anchor="t">
            <a:noAutofit/>
          </a:bodyPr>
          <a:lstStyle/>
          <a:p>
            <a:r>
              <a:rPr lang="en-US" sz="3800" dirty="0"/>
              <a:t>John 9:4-5</a:t>
            </a:r>
            <a:br>
              <a:rPr lang="en-US" sz="3800" dirty="0"/>
            </a:br>
            <a:br>
              <a:rPr lang="en-US" sz="3200" dirty="0"/>
            </a:br>
            <a:r>
              <a:rPr lang="en-US" sz="3600" b="1" baseline="30000" dirty="0"/>
              <a:t>4 </a:t>
            </a:r>
            <a:r>
              <a:rPr lang="en-US" sz="3600" dirty="0"/>
              <a:t>We must work the works of him who sent me while it is day; </a:t>
            </a:r>
            <a:r>
              <a:rPr lang="en-US" sz="3600" b="1" dirty="0">
                <a:solidFill>
                  <a:srgbClr val="FFFF00"/>
                </a:solidFill>
              </a:rPr>
              <a:t>night is coming</a:t>
            </a:r>
            <a:r>
              <a:rPr lang="en-US" sz="3600" dirty="0"/>
              <a:t>, when no one can work. </a:t>
            </a:r>
            <a:r>
              <a:rPr lang="en-US" sz="3600" b="1" baseline="30000" dirty="0"/>
              <a:t>5 </a:t>
            </a:r>
            <a:r>
              <a:rPr lang="en-US" sz="3600" dirty="0"/>
              <a:t>As long as I am in the world, I am the light of the world.”</a:t>
            </a:r>
          </a:p>
        </p:txBody>
      </p:sp>
      <p:cxnSp>
        <p:nvCxnSpPr>
          <p:cNvPr id="4" name="Straight Connector 3"/>
          <p:cNvCxnSpPr>
            <a:cxnSpLocks/>
          </p:cNvCxnSpPr>
          <p:nvPr/>
        </p:nvCxnSpPr>
        <p:spPr>
          <a:xfrm>
            <a:off x="1740349" y="1246956"/>
            <a:ext cx="5663302"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02225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2179" y="430298"/>
            <a:ext cx="6939642" cy="5643930"/>
          </a:xfrm>
        </p:spPr>
        <p:txBody>
          <a:bodyPr anchor="t">
            <a:noAutofit/>
          </a:bodyPr>
          <a:lstStyle/>
          <a:p>
            <a:r>
              <a:rPr lang="en-US" sz="3800" dirty="0"/>
              <a:t>John 12:35-36</a:t>
            </a:r>
            <a:br>
              <a:rPr lang="en-US" sz="3800" dirty="0"/>
            </a:br>
            <a:br>
              <a:rPr lang="en-US" sz="3200" dirty="0"/>
            </a:br>
            <a:r>
              <a:rPr lang="en-US" sz="3200" b="1" baseline="30000" dirty="0"/>
              <a:t>35 </a:t>
            </a:r>
            <a:r>
              <a:rPr lang="en-US" sz="3200" dirty="0"/>
              <a:t>So Jesus said to them, “The light is among you for a little while longer. Walk while you have the light, lest </a:t>
            </a:r>
            <a:r>
              <a:rPr lang="en-US" sz="3200" b="1" dirty="0">
                <a:solidFill>
                  <a:srgbClr val="FFFF00"/>
                </a:solidFill>
              </a:rPr>
              <a:t>darkness</a:t>
            </a:r>
            <a:r>
              <a:rPr lang="en-US" sz="3200" dirty="0"/>
              <a:t> overtake you. The one who walks in the </a:t>
            </a:r>
            <a:r>
              <a:rPr lang="en-US" sz="3200" b="1" dirty="0">
                <a:solidFill>
                  <a:srgbClr val="FFFF00"/>
                </a:solidFill>
              </a:rPr>
              <a:t>darkness</a:t>
            </a:r>
            <a:r>
              <a:rPr lang="en-US" sz="3200" dirty="0"/>
              <a:t> does not know where he is going.</a:t>
            </a:r>
            <a:r>
              <a:rPr lang="en-US" sz="3200" b="1" baseline="30000" dirty="0"/>
              <a:t>36 </a:t>
            </a:r>
            <a:r>
              <a:rPr lang="en-US" sz="3200" dirty="0"/>
              <a:t>While you have the light, believe in the light, that you may become sons of light.”</a:t>
            </a:r>
          </a:p>
        </p:txBody>
      </p:sp>
      <p:cxnSp>
        <p:nvCxnSpPr>
          <p:cNvPr id="4" name="Straight Connector 3"/>
          <p:cNvCxnSpPr>
            <a:cxnSpLocks/>
          </p:cNvCxnSpPr>
          <p:nvPr/>
        </p:nvCxnSpPr>
        <p:spPr>
          <a:xfrm>
            <a:off x="1740349" y="1246956"/>
            <a:ext cx="5663302"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15136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4918</TotalTime>
  <Words>751</Words>
  <Application>Microsoft Macintosh PowerPoint</Application>
  <PresentationFormat>On-screen Show (4:3)</PresentationFormat>
  <Paragraphs>17</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Black</vt:lpstr>
      <vt:lpstr>Light in the Darkness</vt:lpstr>
      <vt:lpstr>Verses 1-10 The Darkness of Unbelief</vt:lpstr>
      <vt:lpstr>John 1:1-5  1 In the beginning was the Word, and the Word was with God, and the Word was God. 2 He was in the beginning with God.3 All things were made through him, and without him was not any thing made that was made. 4 In him was life, and the life was the light of men. 5 The light shines in the darkness, and the darkness has not overcome it.</vt:lpstr>
      <vt:lpstr>John 3:1-2  1 Now there was a man of the Pharisees named Nicodemus, a ruler of the Jews. 2 This man came to Jesus by night and said to him, “Rabbi, we know that you are a teacher come from God, for no one can do these signs that you do unless God is with him.”</vt:lpstr>
      <vt:lpstr>John 3:19-21  19 And this is the judgment: the light has come into the world, and people loved the darkness rather than the light because their works were evil. 20 For everyone who does wicked things hates the light and does not come to the light, lest his works should be exposed. 21 But whoever does what is true comes to the light, so that it may be clearly seen that his works have been carried out in God.”</vt:lpstr>
      <vt:lpstr>John 6:16-20  16 When evening came, his disciples went down to the sea,17 got into a boat, and started across the sea to Capernaum. It was now dark, and Jesus had not yet come to them. 18 The sea became rough because a strong wind was blowing.19 When they had rowed about three or four miles, they saw Jesus walking on the sea and coming near the boat, and they were frightened. 20 But he said to them, “It is I; do not be afraid.”</vt:lpstr>
      <vt:lpstr>John 8:12  Again Jesus spoke to them, saying,  “I am the light of the world. Whoever follows me will not walk in darkness, but will have the light of life.” </vt:lpstr>
      <vt:lpstr>John 9:4-5  4 We must work the works of him who sent me while it is day; night is coming, when no one can work. 5 As long as I am in the world, I am the light of the world.”</vt:lpstr>
      <vt:lpstr>John 12:35-36  35 So Jesus said to them, “The light is among you for a little while longer. Walk while you have the light, lest darkness overtake you. The one who walks in the darkness does not know where he is going.36 While you have the light, believe in the light, that you may become sons of light.”</vt:lpstr>
      <vt:lpstr>John 12:46  “I have come into the world as light, so that whoever believes in me may not remain in darkness.”</vt:lpstr>
      <vt:lpstr>John 13:27-30  27 Then after he had taken the morsel, Satan entered into him. Jesus said to him, “What you are going to do, do quickly.” 28 Now no one at the table knew why he said this to him. 29 Some thought that, because Judas had the moneybag, Jesus was telling him, “Buy what we need for the feast,” or that he should give something to the poor. 30 So, after receiving the morsel of bread, he immediately went out. And it was night.</vt:lpstr>
      <vt:lpstr>Verses 11-18 Mary’s Darkness</vt:lpstr>
      <vt:lpstr>John 20:15  Jesus said to her, “Woman, why are you weeping? Whom are you seeking?” </vt:lpstr>
      <vt:lpstr>John 1:35-37  The next day again John was standing with two of his disciples, and he looked at Jesus as he walked by and said, “Behold, the Lamb of God!” The two disciples heard him say this, and they followed Jesus. </vt:lpstr>
      <vt:lpstr>John 1:38  Jesus turned and saw them following and said to them, “What are you seeking?” </vt:lpstr>
      <vt:lpstr>Why are you weeping?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Light in the Darkness</dc:title>
  <dc:creator>David Maxson</dc:creator>
  <cp:lastModifiedBy>David Maxson</cp:lastModifiedBy>
  <cp:revision>6</cp:revision>
  <dcterms:created xsi:type="dcterms:W3CDTF">2021-04-03T17:18:31Z</dcterms:created>
  <dcterms:modified xsi:type="dcterms:W3CDTF">2022-04-17T03:17:30Z</dcterms:modified>
</cp:coreProperties>
</file>