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0" r:id="rId3"/>
    <p:sldId id="270" r:id="rId4"/>
    <p:sldId id="271" r:id="rId5"/>
    <p:sldId id="272" r:id="rId6"/>
    <p:sldId id="273" r:id="rId7"/>
    <p:sldId id="262" r:id="rId8"/>
    <p:sldId id="261" r:id="rId9"/>
    <p:sldId id="274" r:id="rId10"/>
    <p:sldId id="279" r:id="rId11"/>
    <p:sldId id="278" r:id="rId12"/>
    <p:sldId id="277" r:id="rId1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24" autoAdjust="0"/>
  </p:normalViewPr>
  <p:slideViewPr>
    <p:cSldViewPr snapToGrid="0">
      <p:cViewPr varScale="1">
        <p:scale>
          <a:sx n="83" d="100"/>
          <a:sy n="83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9B56F-0610-4FB5-BA0B-B8F41CE620A0}" type="datetimeFigureOut">
              <a:rPr lang="es-GT" smtClean="0"/>
              <a:t>10/04/2022</a:t>
            </a:fld>
            <a:endParaRPr lang="es-G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FC362-ABB0-475F-8C63-0C34A8A45212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988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758D-4EC2-404F-812A-8AB2BB7416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54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758D-4EC2-404F-812A-8AB2BB7416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20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758D-4EC2-404F-812A-8AB2BB7416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05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758D-4EC2-404F-812A-8AB2BB7416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01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758D-4EC2-404F-812A-8AB2BB7416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2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758D-4EC2-404F-812A-8AB2BB7416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66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758D-4EC2-404F-812A-8AB2BB7416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12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758D-4EC2-404F-812A-8AB2BB7416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3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04E11AA-60D3-4282-8C0B-D45343730663}" type="datetimeFigureOut">
              <a:rPr lang="es-GT" smtClean="0"/>
              <a:t>10/04/2022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4E976F4-D8F4-4F60-9CE0-EA90F7D50D03}" type="slidenum">
              <a:rPr lang="es-GT" smtClean="0"/>
              <a:t>‹#›</a:t>
            </a:fld>
            <a:endParaRPr lang="es-GT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674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11AA-60D3-4282-8C0B-D45343730663}" type="datetimeFigureOut">
              <a:rPr lang="es-GT" smtClean="0"/>
              <a:t>10/04/2022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76F4-D8F4-4F60-9CE0-EA90F7D50D03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1063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11AA-60D3-4282-8C0B-D45343730663}" type="datetimeFigureOut">
              <a:rPr lang="es-GT" smtClean="0"/>
              <a:t>10/04/2022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76F4-D8F4-4F60-9CE0-EA90F7D50D03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0319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11AA-60D3-4282-8C0B-D45343730663}" type="datetimeFigureOut">
              <a:rPr lang="es-GT" smtClean="0"/>
              <a:t>10/04/2022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76F4-D8F4-4F60-9CE0-EA90F7D50D03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3654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4E11AA-60D3-4282-8C0B-D45343730663}" type="datetimeFigureOut">
              <a:rPr lang="es-GT" smtClean="0"/>
              <a:t>10/04/2022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E976F4-D8F4-4F60-9CE0-EA90F7D50D03}" type="slidenum">
              <a:rPr lang="es-GT" smtClean="0"/>
              <a:t>‹#›</a:t>
            </a:fld>
            <a:endParaRPr lang="es-GT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19097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11AA-60D3-4282-8C0B-D45343730663}" type="datetimeFigureOut">
              <a:rPr lang="es-GT" smtClean="0"/>
              <a:t>10/04/2022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76F4-D8F4-4F60-9CE0-EA90F7D50D03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1814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11AA-60D3-4282-8C0B-D45343730663}" type="datetimeFigureOut">
              <a:rPr lang="es-GT" smtClean="0"/>
              <a:t>10/04/2022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76F4-D8F4-4F60-9CE0-EA90F7D50D03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9824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11AA-60D3-4282-8C0B-D45343730663}" type="datetimeFigureOut">
              <a:rPr lang="es-GT" smtClean="0"/>
              <a:t>10/04/2022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76F4-D8F4-4F60-9CE0-EA90F7D50D03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4414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11AA-60D3-4282-8C0B-D45343730663}" type="datetimeFigureOut">
              <a:rPr lang="es-GT" smtClean="0"/>
              <a:t>10/04/2022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76F4-D8F4-4F60-9CE0-EA90F7D50D03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0847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4E11AA-60D3-4282-8C0B-D45343730663}" type="datetimeFigureOut">
              <a:rPr lang="es-GT" smtClean="0"/>
              <a:t>10/04/2022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E976F4-D8F4-4F60-9CE0-EA90F7D50D03}" type="slidenum">
              <a:rPr lang="es-GT" smtClean="0"/>
              <a:t>‹#›</a:t>
            </a:fld>
            <a:endParaRPr lang="es-GT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758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4E11AA-60D3-4282-8C0B-D45343730663}" type="datetimeFigureOut">
              <a:rPr lang="es-GT" smtClean="0"/>
              <a:t>10/04/2022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E976F4-D8F4-4F60-9CE0-EA90F7D50D03}" type="slidenum">
              <a:rPr lang="es-GT" smtClean="0"/>
              <a:t>‹#›</a:t>
            </a:fld>
            <a:endParaRPr lang="es-GT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193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204E11AA-60D3-4282-8C0B-D45343730663}" type="datetimeFigureOut">
              <a:rPr lang="es-GT" smtClean="0"/>
              <a:t>10/04/2022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44E976F4-D8F4-4F60-9CE0-EA90F7D50D03}" type="slidenum">
              <a:rPr lang="es-GT" smtClean="0"/>
              <a:t>‹#›</a:t>
            </a:fld>
            <a:endParaRPr lang="es-GT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882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2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8" name="Picture 4" descr="What is Love? – Crossroad">
            <a:extLst>
              <a:ext uri="{FF2B5EF4-FFF2-40B4-BE49-F238E27FC236}">
                <a16:creationId xmlns:a16="http://schemas.microsoft.com/office/drawing/2014/main" id="{6F8E50FD-410D-4246-B40D-6EC421FDF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57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15" y="1"/>
            <a:ext cx="8475783" cy="864524"/>
          </a:xfrm>
        </p:spPr>
        <p:txBody>
          <a:bodyPr>
            <a:noAutofit/>
          </a:bodyPr>
          <a:lstStyle/>
          <a:p>
            <a:pPr algn="ctr"/>
            <a:r>
              <a:rPr lang="en-US" sz="4700" b="1" dirty="0"/>
              <a:t>Love Does Not Act Unbecomingly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idx="1"/>
          </p:nvPr>
        </p:nvSpPr>
        <p:spPr>
          <a:xfrm>
            <a:off x="532263" y="962666"/>
            <a:ext cx="8611737" cy="5779328"/>
          </a:xfrm>
        </p:spPr>
        <p:txBody>
          <a:bodyPr>
            <a:noAutofit/>
          </a:bodyPr>
          <a:lstStyle/>
          <a:p>
            <a:r>
              <a:rPr lang="en-US" sz="4000" dirty="0"/>
              <a:t>Love’s </a:t>
            </a:r>
            <a:r>
              <a:rPr lang="en-US" sz="4000" u="sng" dirty="0"/>
              <a:t>symmetry</a:t>
            </a:r>
          </a:p>
          <a:p>
            <a:pPr lvl="1"/>
            <a:r>
              <a:rPr lang="en-US" sz="2400" b="1" i="0" dirty="0"/>
              <a:t>1 Cor 14:33, 40; Eph 4:29</a:t>
            </a:r>
          </a:p>
          <a:p>
            <a:pPr lvl="1"/>
            <a:endParaRPr lang="en-US" sz="2400" b="1" i="0" dirty="0"/>
          </a:p>
          <a:p>
            <a:pPr lvl="1"/>
            <a:endParaRPr lang="en-US" sz="2400" b="1" i="0" dirty="0"/>
          </a:p>
          <a:p>
            <a:pPr lvl="1"/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163695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15" y="1"/>
            <a:ext cx="8475783" cy="864524"/>
          </a:xfrm>
        </p:spPr>
        <p:txBody>
          <a:bodyPr>
            <a:noAutofit/>
          </a:bodyPr>
          <a:lstStyle/>
          <a:p>
            <a:pPr algn="ctr"/>
            <a:r>
              <a:rPr lang="en-US" sz="4700" b="1" dirty="0"/>
              <a:t>Love Does Not Act Unbecomingly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idx="1"/>
          </p:nvPr>
        </p:nvSpPr>
        <p:spPr>
          <a:xfrm>
            <a:off x="532263" y="962666"/>
            <a:ext cx="8611737" cy="5779328"/>
          </a:xfrm>
        </p:spPr>
        <p:txBody>
          <a:bodyPr>
            <a:noAutofit/>
          </a:bodyPr>
          <a:lstStyle/>
          <a:p>
            <a:r>
              <a:rPr lang="en-US" sz="4000" dirty="0"/>
              <a:t>Love’s </a:t>
            </a:r>
            <a:r>
              <a:rPr lang="en-US" sz="4000" u="sng" dirty="0"/>
              <a:t>symmetry</a:t>
            </a:r>
          </a:p>
          <a:p>
            <a:pPr lvl="1"/>
            <a:r>
              <a:rPr lang="en-US" sz="2400" b="1" i="0" dirty="0"/>
              <a:t>1 Cor 14:33, 40; Eph 4:29</a:t>
            </a:r>
          </a:p>
          <a:p>
            <a:pPr lvl="1"/>
            <a:endParaRPr lang="en-US" sz="2400" b="1" i="0" dirty="0"/>
          </a:p>
          <a:p>
            <a:pPr lvl="1"/>
            <a:endParaRPr lang="en-US" sz="2400" b="1" i="0" dirty="0"/>
          </a:p>
          <a:p>
            <a:r>
              <a:rPr lang="en-US" sz="4000" dirty="0"/>
              <a:t>Love’s </a:t>
            </a:r>
            <a:r>
              <a:rPr lang="en-US" sz="4000" u="sng" dirty="0"/>
              <a:t>simplicity</a:t>
            </a:r>
          </a:p>
          <a:p>
            <a:pPr lvl="1"/>
            <a:r>
              <a:rPr lang="en-US" sz="2400" b="1" i="0" dirty="0"/>
              <a:t>1 Cor 13:1-3 </a:t>
            </a:r>
            <a:r>
              <a:rPr lang="en-US" sz="2400" i="0" dirty="0"/>
              <a:t>vs.</a:t>
            </a:r>
            <a:r>
              <a:rPr lang="en-US" sz="2400" b="1" i="0" dirty="0"/>
              <a:t> Acts 9:36-39</a:t>
            </a:r>
          </a:p>
          <a:p>
            <a:pPr lvl="1"/>
            <a:endParaRPr lang="en-US" sz="2400" b="1" i="0" dirty="0"/>
          </a:p>
          <a:p>
            <a:pPr lvl="1"/>
            <a:endParaRPr lang="en-US" sz="2400" b="1" i="0" dirty="0"/>
          </a:p>
          <a:p>
            <a:pPr lvl="1"/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19118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15" y="1"/>
            <a:ext cx="8475783" cy="864524"/>
          </a:xfrm>
        </p:spPr>
        <p:txBody>
          <a:bodyPr>
            <a:noAutofit/>
          </a:bodyPr>
          <a:lstStyle/>
          <a:p>
            <a:pPr algn="ctr"/>
            <a:r>
              <a:rPr lang="en-US" sz="4700" b="1" dirty="0"/>
              <a:t>Love Does Not Act Unbecomingly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idx="1"/>
          </p:nvPr>
        </p:nvSpPr>
        <p:spPr>
          <a:xfrm>
            <a:off x="532263" y="962666"/>
            <a:ext cx="8611737" cy="5779328"/>
          </a:xfrm>
        </p:spPr>
        <p:txBody>
          <a:bodyPr>
            <a:noAutofit/>
          </a:bodyPr>
          <a:lstStyle/>
          <a:p>
            <a:r>
              <a:rPr lang="en-US" sz="4000" dirty="0"/>
              <a:t>Love’s </a:t>
            </a:r>
            <a:r>
              <a:rPr lang="en-US" sz="4000" u="sng" dirty="0"/>
              <a:t>symmetry</a:t>
            </a:r>
          </a:p>
          <a:p>
            <a:pPr lvl="1"/>
            <a:r>
              <a:rPr lang="en-US" sz="2400" b="1" i="0" dirty="0"/>
              <a:t>1 Cor 14:33, 40; Eph 4:29</a:t>
            </a:r>
          </a:p>
          <a:p>
            <a:pPr lvl="1"/>
            <a:endParaRPr lang="en-US" sz="2400" b="1" i="0" dirty="0"/>
          </a:p>
          <a:p>
            <a:pPr lvl="1"/>
            <a:endParaRPr lang="en-US" sz="2400" b="1" i="0" dirty="0"/>
          </a:p>
          <a:p>
            <a:r>
              <a:rPr lang="en-US" sz="4000" dirty="0"/>
              <a:t>Love’s </a:t>
            </a:r>
            <a:r>
              <a:rPr lang="en-US" sz="4000" u="sng" dirty="0"/>
              <a:t>simplicity</a:t>
            </a:r>
          </a:p>
          <a:p>
            <a:pPr lvl="1"/>
            <a:r>
              <a:rPr lang="en-US" sz="2400" b="1" i="0" dirty="0"/>
              <a:t>1 Cor 13:1-3 </a:t>
            </a:r>
            <a:r>
              <a:rPr lang="en-US" sz="2400" i="0" dirty="0"/>
              <a:t>vs.</a:t>
            </a:r>
            <a:r>
              <a:rPr lang="en-US" sz="2400" b="1" i="0" dirty="0"/>
              <a:t> Acts 9:36-39</a:t>
            </a:r>
          </a:p>
          <a:p>
            <a:pPr lvl="1"/>
            <a:endParaRPr lang="en-US" sz="2400" b="1" i="0" dirty="0"/>
          </a:p>
          <a:p>
            <a:pPr lvl="1"/>
            <a:endParaRPr lang="en-US" sz="2400" b="1" i="0" dirty="0"/>
          </a:p>
          <a:p>
            <a:r>
              <a:rPr lang="en-US" sz="4000" dirty="0"/>
              <a:t>Love’s </a:t>
            </a:r>
            <a:r>
              <a:rPr lang="en-US" sz="4000" u="sng" dirty="0"/>
              <a:t>sensitivity</a:t>
            </a:r>
          </a:p>
          <a:p>
            <a:pPr lvl="1"/>
            <a:r>
              <a:rPr lang="en-US" sz="2400" b="1" i="0" dirty="0"/>
              <a:t>Matt 11:29</a:t>
            </a:r>
          </a:p>
          <a:p>
            <a:pPr lvl="1"/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214701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15" y="1"/>
            <a:ext cx="8475783" cy="864524"/>
          </a:xfrm>
        </p:spPr>
        <p:txBody>
          <a:bodyPr>
            <a:noAutofit/>
          </a:bodyPr>
          <a:lstStyle/>
          <a:p>
            <a:pPr algn="ctr"/>
            <a:r>
              <a:rPr lang="en-US" sz="6100" b="1" dirty="0"/>
              <a:t>What Is “Unbecomingly”?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idx="1"/>
          </p:nvPr>
        </p:nvSpPr>
        <p:spPr>
          <a:xfrm>
            <a:off x="600075" y="876941"/>
            <a:ext cx="5699125" cy="183239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300" dirty="0"/>
              <a:t>Greek =</a:t>
            </a:r>
            <a:r>
              <a:rPr lang="en-US" sz="2300" dirty="0">
                <a:solidFill>
                  <a:schemeClr val="tx1"/>
                </a:solidFill>
              </a:rPr>
              <a:t>“</a:t>
            </a:r>
            <a:r>
              <a:rPr lang="es-GT" sz="2300" dirty="0" err="1"/>
              <a:t>aschémoneó</a:t>
            </a:r>
            <a:r>
              <a:rPr lang="en-US" sz="2300" dirty="0">
                <a:solidFill>
                  <a:schemeClr val="tx1"/>
                </a:solidFill>
              </a:rPr>
              <a:t>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i="0" dirty="0"/>
              <a:t>“shapeless, unfitting, deformed, unpresentable, uncomely, lacking respect, indecent”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300" dirty="0"/>
              <a:t>Latin = “</a:t>
            </a:r>
            <a:r>
              <a:rPr lang="en-US" sz="2300" dirty="0" err="1"/>
              <a:t>rudis</a:t>
            </a:r>
            <a:r>
              <a:rPr lang="en-US" sz="2300" dirty="0"/>
              <a:t>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i="0" dirty="0"/>
              <a:t>“rough, raw, wild, untilled”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2"/>
          <a:stretch/>
        </p:blipFill>
        <p:spPr bwMode="auto">
          <a:xfrm flipH="1">
            <a:off x="6389511" y="871540"/>
            <a:ext cx="2631652" cy="183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06C1787-1A52-4F27-A789-81A5364E3944}"/>
              </a:ext>
            </a:extLst>
          </p:cNvPr>
          <p:cNvSpPr/>
          <p:nvPr/>
        </p:nvSpPr>
        <p:spPr>
          <a:xfrm>
            <a:off x="2268756" y="914400"/>
            <a:ext cx="914711" cy="3951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712799-A4DB-4632-B2D3-E767EBC541CF}"/>
              </a:ext>
            </a:extLst>
          </p:cNvPr>
          <p:cNvSpPr txBox="1"/>
          <p:nvPr/>
        </p:nvSpPr>
        <p:spPr>
          <a:xfrm>
            <a:off x="600074" y="2774178"/>
            <a:ext cx="8429626" cy="40010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Franklin Gothic Book (Body)"/>
                <a:ea typeface="Calibri" panose="020F0502020204030204" pitchFamily="34" charset="0"/>
              </a:rPr>
              <a:t>1 Cor 12:23</a:t>
            </a:r>
            <a:r>
              <a:rPr lang="en-US" sz="1800" dirty="0">
                <a:effectLst/>
                <a:latin typeface="Franklin Gothic Book (Body)"/>
                <a:ea typeface="Calibri" panose="020F0502020204030204" pitchFamily="34" charset="0"/>
              </a:rPr>
              <a:t> – “</a:t>
            </a:r>
            <a:r>
              <a:rPr lang="en-US" sz="1800" dirty="0">
                <a:solidFill>
                  <a:srgbClr val="000000"/>
                </a:solidFill>
                <a:effectLst/>
                <a:latin typeface="Franklin Gothic Book (Body)"/>
                <a:ea typeface="Calibri" panose="020F0502020204030204" pitchFamily="34" charset="0"/>
              </a:rPr>
              <a:t>and those members of the body which we deem less honorable, on these we bestow more abundant honor, and our 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Franklin Gothic Book (Body)"/>
                <a:ea typeface="Calibri" panose="020F0502020204030204" pitchFamily="34" charset="0"/>
              </a:rPr>
              <a:t>less presentable members</a:t>
            </a:r>
            <a:r>
              <a:rPr lang="en-US" sz="1800" dirty="0">
                <a:solidFill>
                  <a:srgbClr val="000000"/>
                </a:solidFill>
                <a:effectLst/>
                <a:latin typeface="Franklin Gothic Book (Body)"/>
                <a:ea typeface="Calibri" panose="020F0502020204030204" pitchFamily="34" charset="0"/>
              </a:rPr>
              <a:t> become much more presentable</a:t>
            </a:r>
            <a:r>
              <a:rPr lang="en-US" sz="1800" dirty="0">
                <a:effectLst/>
                <a:latin typeface="Franklin Gothic Book (Body)"/>
                <a:ea typeface="Calibri" panose="020F0502020204030204" pitchFamily="34" charset="0"/>
              </a:rPr>
              <a:t>”</a:t>
            </a:r>
          </a:p>
          <a:p>
            <a:endParaRPr lang="en-US" dirty="0">
              <a:effectLst/>
              <a:latin typeface="Franklin Gothic Book (Body)"/>
              <a:ea typeface="Calibri" panose="020F0502020204030204" pitchFamily="34" charset="0"/>
            </a:endParaRPr>
          </a:p>
          <a:p>
            <a:r>
              <a:rPr lang="en-US" sz="1800" b="1" dirty="0">
                <a:effectLst/>
                <a:latin typeface="Franklin Gothic Book (Body)"/>
                <a:ea typeface="Calibri" panose="020F0502020204030204" pitchFamily="34" charset="0"/>
              </a:rPr>
              <a:t>Rom 1:27</a:t>
            </a:r>
            <a:r>
              <a:rPr lang="en-US" sz="1800" dirty="0">
                <a:effectLst/>
                <a:latin typeface="Franklin Gothic Book (Body)"/>
                <a:ea typeface="Calibri" panose="020F0502020204030204" pitchFamily="34" charset="0"/>
              </a:rPr>
              <a:t> – “</a:t>
            </a:r>
            <a:r>
              <a:rPr lang="en-US" sz="1800" dirty="0">
                <a:solidFill>
                  <a:srgbClr val="000000"/>
                </a:solidFill>
                <a:effectLst/>
                <a:latin typeface="Franklin Gothic Book (Body)"/>
                <a:ea typeface="Calibri" panose="020F0502020204030204" pitchFamily="34" charset="0"/>
              </a:rPr>
              <a:t>and in the same way also the men abandoned the natural function of the woman and burned in their desire toward one another, men with men committing 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Franklin Gothic Book (Body)"/>
                <a:ea typeface="Calibri" panose="020F0502020204030204" pitchFamily="34" charset="0"/>
              </a:rPr>
              <a:t>indecent</a:t>
            </a:r>
            <a:r>
              <a:rPr lang="en-US" sz="1800" dirty="0">
                <a:solidFill>
                  <a:srgbClr val="000000"/>
                </a:solidFill>
                <a:effectLst/>
                <a:latin typeface="Franklin Gothic Book (Body)"/>
                <a:ea typeface="Calibri" panose="020F0502020204030204" pitchFamily="34" charset="0"/>
              </a:rPr>
              <a:t> acts and receiving in their own persons the due penalty of their error.</a:t>
            </a:r>
            <a:r>
              <a:rPr lang="en-US" sz="1800" dirty="0">
                <a:effectLst/>
                <a:latin typeface="Franklin Gothic Book (Body)"/>
                <a:ea typeface="Calibri" panose="020F0502020204030204" pitchFamily="34" charset="0"/>
              </a:rPr>
              <a:t>”</a:t>
            </a:r>
          </a:p>
          <a:p>
            <a:endParaRPr lang="en-US" dirty="0">
              <a:latin typeface="Franklin Gothic Book (Body)"/>
              <a:ea typeface="Calibri" panose="020F0502020204030204" pitchFamily="34" charset="0"/>
            </a:endParaRPr>
          </a:p>
          <a:p>
            <a:r>
              <a:rPr lang="en-US" sz="1800" b="1" dirty="0">
                <a:effectLst/>
                <a:latin typeface="Franklin Gothic Book (Body)"/>
                <a:ea typeface="Calibri" panose="020F0502020204030204" pitchFamily="34" charset="0"/>
              </a:rPr>
              <a:t>Rev 16:15</a:t>
            </a:r>
            <a:r>
              <a:rPr lang="en-US" sz="1800" dirty="0">
                <a:effectLst/>
                <a:latin typeface="Franklin Gothic Book (Body)"/>
                <a:ea typeface="Calibri" panose="020F0502020204030204" pitchFamily="34" charset="0"/>
              </a:rPr>
              <a:t> – “</a:t>
            </a:r>
            <a:r>
              <a:rPr lang="en-US" sz="1800" dirty="0">
                <a:solidFill>
                  <a:srgbClr val="000000"/>
                </a:solidFill>
                <a:effectLst/>
                <a:latin typeface="Franklin Gothic Book (Body)"/>
                <a:ea typeface="Calibri" panose="020F0502020204030204" pitchFamily="34" charset="0"/>
              </a:rPr>
              <a:t>Behold, I am coming like a thief. Blessed is the one who stays awake and keeps his clothes, so that he will not walk about naked and men will not see his 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Franklin Gothic Book (Body)"/>
                <a:ea typeface="Calibri" panose="020F0502020204030204" pitchFamily="34" charset="0"/>
              </a:rPr>
              <a:t>shame</a:t>
            </a:r>
            <a:r>
              <a:rPr lang="en-US" sz="1800" dirty="0">
                <a:effectLst/>
                <a:latin typeface="Franklin Gothic Book (Body)"/>
                <a:ea typeface="Calibri" panose="020F0502020204030204" pitchFamily="34" charset="0"/>
              </a:rPr>
              <a:t>”</a:t>
            </a:r>
          </a:p>
          <a:p>
            <a:endParaRPr lang="en-US" sz="1600" dirty="0">
              <a:effectLst/>
              <a:latin typeface="Franklin Gothic Book (Body)"/>
              <a:ea typeface="Calibri" panose="020F0502020204030204" pitchFamily="34" charset="0"/>
            </a:endParaRPr>
          </a:p>
          <a:p>
            <a:r>
              <a:rPr lang="en-US" b="1" dirty="0">
                <a:latin typeface="Franklin Gothic Book (Body)"/>
              </a:rPr>
              <a:t>Jude 13</a:t>
            </a:r>
            <a:r>
              <a:rPr lang="en-US" dirty="0">
                <a:latin typeface="Franklin Gothic Book (Body)"/>
              </a:rPr>
              <a:t> – “</a:t>
            </a:r>
            <a:r>
              <a:rPr lang="en-US" b="0" i="0" dirty="0">
                <a:solidFill>
                  <a:srgbClr val="000000"/>
                </a:solidFill>
                <a:effectLst/>
                <a:latin typeface="Franklin Gothic Book (Body)"/>
              </a:rPr>
              <a:t>wild waves of the sea, casting up their own 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Franklin Gothic Book (Body)"/>
              </a:rPr>
              <a:t>shame</a:t>
            </a:r>
            <a:r>
              <a:rPr lang="en-US" b="0" i="0" dirty="0">
                <a:solidFill>
                  <a:srgbClr val="000000"/>
                </a:solidFill>
                <a:effectLst/>
                <a:latin typeface="Franklin Gothic Book (Body)"/>
              </a:rPr>
              <a:t> like foam; wandering stars, for whom the black darkness has been reserved forever.</a:t>
            </a:r>
            <a:r>
              <a:rPr lang="en-US" dirty="0">
                <a:latin typeface="Franklin Gothic Book (Body)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420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 animBg="1"/>
      <p:bldP spid="3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Woman at Jesus' Feet in Luke 7:36-50 – Broken Oracles">
            <a:extLst>
              <a:ext uri="{FF2B5EF4-FFF2-40B4-BE49-F238E27FC236}">
                <a16:creationId xmlns:a16="http://schemas.microsoft.com/office/drawing/2014/main" id="{9DE85F49-B283-4DF7-A2A3-7EA1DDCEF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2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re You Letting Your Light Shine on Social Media?">
            <a:extLst>
              <a:ext uri="{FF2B5EF4-FFF2-40B4-BE49-F238E27FC236}">
                <a16:creationId xmlns:a16="http://schemas.microsoft.com/office/drawing/2014/main" id="{AA149172-B923-4CE2-877E-F15412BEC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22124" cy="350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ew Rules for Politics at Work? | The FruitGuys">
            <a:extLst>
              <a:ext uri="{FF2B5EF4-FFF2-40B4-BE49-F238E27FC236}">
                <a16:creationId xmlns:a16="http://schemas.microsoft.com/office/drawing/2014/main" id="{745D0F07-1A9A-4C9C-A428-E95B5854D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64" y="0"/>
            <a:ext cx="4616335" cy="350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ncel Culture: A Variety of Perspectives - Ethics Sage">
            <a:extLst>
              <a:ext uri="{FF2B5EF4-FFF2-40B4-BE49-F238E27FC236}">
                <a16:creationId xmlns:a16="http://schemas.microsoft.com/office/drawing/2014/main" id="{3049D11E-5EFB-4A5B-9F0F-22F28CC23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7971"/>
            <a:ext cx="4522124" cy="335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CEFCD09A-37D5-4249-8220-9A550FBE1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48" y="3500160"/>
            <a:ext cx="4605252" cy="335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89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eelings of Inadequacy – This Teenage Life – Podcast – Podtail">
            <a:extLst>
              <a:ext uri="{FF2B5EF4-FFF2-40B4-BE49-F238E27FC236}">
                <a16:creationId xmlns:a16="http://schemas.microsoft.com/office/drawing/2014/main" id="{BE9FECB9-96DD-47CD-8084-3A4CEC73EC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4" b="16159"/>
          <a:stretch/>
        </p:blipFill>
        <p:spPr bwMode="auto">
          <a:xfrm>
            <a:off x="278474" y="216131"/>
            <a:ext cx="3549535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nifestations of Insecurity - Reputation Today">
            <a:extLst>
              <a:ext uri="{FF2B5EF4-FFF2-40B4-BE49-F238E27FC236}">
                <a16:creationId xmlns:a16="http://schemas.microsoft.com/office/drawing/2014/main" id="{4F7CB221-1BD4-4B39-9F9B-829BBE5D3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741" y="1080655"/>
            <a:ext cx="4721629" cy="458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his is How a Lack of Self-esteem Affects the Qual">
            <a:extLst>
              <a:ext uri="{FF2B5EF4-FFF2-40B4-BE49-F238E27FC236}">
                <a16:creationId xmlns:a16="http://schemas.microsoft.com/office/drawing/2014/main" id="{657DAF8C-175B-4EFB-8636-1CBD41D10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2" y="3217459"/>
            <a:ext cx="3449609" cy="364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84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salm 116:16 – Daily Bible Alerts">
            <a:extLst>
              <a:ext uri="{FF2B5EF4-FFF2-40B4-BE49-F238E27FC236}">
                <a16:creationId xmlns:a16="http://schemas.microsoft.com/office/drawing/2014/main" id="{AC279377-1ED0-4204-9833-B5598F9A1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9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15" y="1"/>
            <a:ext cx="8475783" cy="864524"/>
          </a:xfrm>
        </p:spPr>
        <p:txBody>
          <a:bodyPr>
            <a:noAutofit/>
          </a:bodyPr>
          <a:lstStyle/>
          <a:p>
            <a:pPr algn="ctr"/>
            <a:r>
              <a:rPr lang="en-US" sz="4700" b="1" u="sng" dirty="0"/>
              <a:t>Love Does Not Act Unbecomingly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idx="1"/>
          </p:nvPr>
        </p:nvSpPr>
        <p:spPr>
          <a:xfrm>
            <a:off x="532263" y="962666"/>
            <a:ext cx="8611737" cy="5779328"/>
          </a:xfrm>
        </p:spPr>
        <p:txBody>
          <a:bodyPr>
            <a:noAutofit/>
          </a:bodyPr>
          <a:lstStyle/>
          <a:p>
            <a:r>
              <a:rPr lang="en-US" sz="3500" dirty="0"/>
              <a:t>Love’s symmetry</a:t>
            </a:r>
          </a:p>
          <a:p>
            <a:pPr lvl="1"/>
            <a:r>
              <a:rPr lang="en-US" sz="2400" b="1" i="0" dirty="0"/>
              <a:t>1 Cor 14:33, 40</a:t>
            </a:r>
          </a:p>
          <a:p>
            <a:pPr lvl="1"/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61096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1" t="5446" r="10491" b="1638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8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r="4030"/>
          <a:stretch/>
        </p:blipFill>
        <p:spPr>
          <a:xfrm>
            <a:off x="2177934" y="0"/>
            <a:ext cx="4588625" cy="36908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9089"/>
            <a:ext cx="4206240" cy="30989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23" y="3759089"/>
            <a:ext cx="4760477" cy="309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6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17125</TotalTime>
  <Words>280</Words>
  <Application>Microsoft Office PowerPoint</Application>
  <PresentationFormat>On-screen Show (4:3)</PresentationFormat>
  <Paragraphs>46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Book</vt:lpstr>
      <vt:lpstr>Franklin Gothic Book (Body)</vt:lpstr>
      <vt:lpstr>Wingdings</vt:lpstr>
      <vt:lpstr>Crop</vt:lpstr>
      <vt:lpstr>PowerPoint Presentation</vt:lpstr>
      <vt:lpstr>What Is “Unbecomingly”?</vt:lpstr>
      <vt:lpstr>PowerPoint Presentation</vt:lpstr>
      <vt:lpstr>PowerPoint Presentation</vt:lpstr>
      <vt:lpstr>PowerPoint Presentation</vt:lpstr>
      <vt:lpstr>PowerPoint Presentation</vt:lpstr>
      <vt:lpstr>Love Does Not Act Unbecomingly</vt:lpstr>
      <vt:lpstr>PowerPoint Presentation</vt:lpstr>
      <vt:lpstr>PowerPoint Presentation</vt:lpstr>
      <vt:lpstr>Love Does Not Act Unbecomingly</vt:lpstr>
      <vt:lpstr>Love Does Not Act Unbecomingly</vt:lpstr>
      <vt:lpstr>Love Does Not Act Unbecomingly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ryan.h.hasty@gmail.com</dc:creator>
  <cp:lastModifiedBy>R H</cp:lastModifiedBy>
  <cp:revision>292</cp:revision>
  <cp:lastPrinted>2019-02-16T18:38:58Z</cp:lastPrinted>
  <dcterms:created xsi:type="dcterms:W3CDTF">2019-01-06T23:04:10Z</dcterms:created>
  <dcterms:modified xsi:type="dcterms:W3CDTF">2022-04-10T13:29:13Z</dcterms:modified>
</cp:coreProperties>
</file>