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85" r:id="rId2"/>
    <p:sldId id="315" r:id="rId3"/>
    <p:sldId id="273" r:id="rId4"/>
    <p:sldId id="316" r:id="rId5"/>
    <p:sldId id="317" r:id="rId6"/>
    <p:sldId id="318" r:id="rId7"/>
    <p:sldId id="319" r:id="rId8"/>
    <p:sldId id="323" r:id="rId9"/>
    <p:sldId id="320" r:id="rId10"/>
    <p:sldId id="328" r:id="rId11"/>
    <p:sldId id="322" r:id="rId12"/>
    <p:sldId id="324" r:id="rId13"/>
    <p:sldId id="325" r:id="rId14"/>
    <p:sldId id="326" r:id="rId15"/>
    <p:sldId id="327" r:id="rId16"/>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1" autoAdjust="0"/>
    <p:restoredTop sz="54510" autoAdjust="0"/>
  </p:normalViewPr>
  <p:slideViewPr>
    <p:cSldViewPr snapToGrid="0">
      <p:cViewPr varScale="1">
        <p:scale>
          <a:sx n="56" d="100"/>
          <a:sy n="56" d="100"/>
        </p:scale>
        <p:origin x="924" y="108"/>
      </p:cViewPr>
      <p:guideLst/>
    </p:cSldViewPr>
  </p:slideViewPr>
  <p:notesTextViewPr>
    <p:cViewPr>
      <p:scale>
        <a:sx n="1" d="1"/>
        <a:sy n="1" d="1"/>
      </p:scale>
      <p:origin x="0" y="0"/>
    </p:cViewPr>
  </p:notesTextViewPr>
  <p:notesViewPr>
    <p:cSldViewPr snapToGrid="0">
      <p:cViewPr varScale="1">
        <p:scale>
          <a:sx n="107" d="100"/>
          <a:sy n="107" d="100"/>
        </p:scale>
        <p:origin x="265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98526" y="0"/>
            <a:ext cx="1327898" cy="995924"/>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0" y="1041305"/>
            <a:ext cx="9144000" cy="542224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90C33BB-8C23-46C3-B098-F646DF39A2AE}" type="slidenum">
              <a:rPr lang="en-US" smtClean="0"/>
              <a:t>‹#›</a:t>
            </a:fld>
            <a:endParaRPr lang="en-US"/>
          </a:p>
        </p:txBody>
      </p:sp>
    </p:spTree>
    <p:extLst>
      <p:ext uri="{BB962C8B-B14F-4D97-AF65-F5344CB8AC3E}">
        <p14:creationId xmlns:p14="http://schemas.microsoft.com/office/powerpoint/2010/main" val="3117894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98900" y="0"/>
            <a:ext cx="1327150" cy="9953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0C33BB-8C23-46C3-B098-F646DF39A2AE}" type="slidenum">
              <a:rPr lang="en-US" smtClean="0"/>
              <a:t>1</a:t>
            </a:fld>
            <a:endParaRPr lang="en-US"/>
          </a:p>
        </p:txBody>
      </p:sp>
    </p:spTree>
    <p:extLst>
      <p:ext uri="{BB962C8B-B14F-4D97-AF65-F5344CB8AC3E}">
        <p14:creationId xmlns:p14="http://schemas.microsoft.com/office/powerpoint/2010/main" val="1892620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98900" y="0"/>
            <a:ext cx="1327150" cy="995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1000"/>
              </a:spcAft>
              <a:buFont typeface="+mj-lt"/>
              <a:buNone/>
            </a:pPr>
            <a:r>
              <a:rPr lang="en-US" sz="1200" dirty="0">
                <a:effectLst/>
                <a:latin typeface="+mn-lt"/>
                <a:ea typeface="Calibri" panose="020F0502020204030204" pitchFamily="34" charset="0"/>
                <a:cs typeface="Times New Roman" panose="02020603050405020304" pitchFamily="18" charset="0"/>
              </a:rPr>
              <a:t>Around that same time, another church in Tennessee decided they wanted to handle the work of evangelism in Japan (CLICK), and they followed the same pattern as the church in Texas. </a:t>
            </a:r>
            <a:r>
              <a:rPr lang="en-US" sz="1200" dirty="0">
                <a:effectLst/>
                <a:latin typeface="+mn-lt"/>
                <a:ea typeface="Calibri" panose="020F0502020204030204" pitchFamily="34" charset="0"/>
              </a:rPr>
              <a:t>They sent out letters saying, “Send us your money, and the elders here will take on the oversight of evangelizing Japan” And so that’s what happened. </a:t>
            </a:r>
          </a:p>
          <a:p>
            <a:pPr marL="0" marR="0" lvl="0" indent="0">
              <a:lnSpc>
                <a:spcPct val="115000"/>
              </a:lnSpc>
              <a:spcBef>
                <a:spcPts val="0"/>
              </a:spcBef>
              <a:spcAft>
                <a:spcPts val="1000"/>
              </a:spcAft>
              <a:buFont typeface="+mj-lt"/>
              <a:buNone/>
            </a:pPr>
            <a:endParaRPr lang="en-US" sz="1200" dirty="0">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1000"/>
              </a:spcAft>
              <a:buFont typeface="+mj-lt"/>
              <a:buNone/>
            </a:pPr>
            <a:r>
              <a:rPr lang="en-US" sz="1200" dirty="0">
                <a:effectLst/>
                <a:latin typeface="+mn-lt"/>
                <a:ea typeface="Calibri" panose="020F0502020204030204" pitchFamily="34" charset="0"/>
                <a:cs typeface="Times New Roman" panose="02020603050405020304" pitchFamily="18" charset="0"/>
              </a:rPr>
              <a:t>What’s the issue? The issue in both of these cases is that you had one local eldership overseeing the work of many churches. There’s no authority in scripture for that, no precedence in scripture for that, and it goes against the independent autonomy God designed for local churches. The elders overseeing one local congregation became the “sponsor” of an area of evangelistic effort abroad as other congregations agreed to help provide financial support for these endeavors by sending the money to them so they could distribute it as they saw fit. </a:t>
            </a:r>
          </a:p>
          <a:p>
            <a:pPr marL="0" marR="0" lvl="0" indent="0">
              <a:lnSpc>
                <a:spcPct val="115000"/>
              </a:lnSpc>
              <a:spcBef>
                <a:spcPts val="0"/>
              </a:spcBef>
              <a:spcAft>
                <a:spcPts val="1000"/>
              </a:spcAft>
              <a:buFont typeface="+mj-lt"/>
              <a:buNone/>
            </a:pPr>
            <a:endParaRPr lang="en-US" sz="1200" dirty="0">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1000"/>
              </a:spcAft>
              <a:buFont typeface="+mj-lt"/>
              <a:buNone/>
            </a:pPr>
            <a:r>
              <a:rPr lang="en-US" sz="1200" dirty="0">
                <a:effectLst/>
                <a:latin typeface="+mn-lt"/>
                <a:ea typeface="Calibri" panose="020F0502020204030204" pitchFamily="34" charset="0"/>
                <a:cs typeface="Times New Roman" panose="02020603050405020304" pitchFamily="18" charset="0"/>
              </a:rPr>
              <a:t>Now an eldership of a local church has every right to encourage and promote evangelistic endeavors in their local areas and to provide sufficient funding for them; they also have the right to directly support evangelists working in other areas. But if a local church gives money to another church to do those things, they have given up all control over the resources, acceded their autonomy to a degree, and therefore have abrogated their responsibilities before God in so doing. God has not commanded local churches to give to other local churches to fund their evangelistic work, but for them to do the work and the support of the work themselves. This places the decision-making and judgment calls for the work in the hands of the elders of our local church. </a:t>
            </a:r>
          </a:p>
          <a:p>
            <a:pPr marL="0" marR="0" lvl="0" indent="0">
              <a:lnSpc>
                <a:spcPct val="115000"/>
              </a:lnSpc>
              <a:spcBef>
                <a:spcPts val="0"/>
              </a:spcBef>
              <a:spcAft>
                <a:spcPts val="0"/>
              </a:spcAft>
              <a:buFont typeface="+mj-lt"/>
              <a:buNone/>
            </a:pP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10</a:t>
            </a:fld>
            <a:endParaRPr lang="en-US"/>
          </a:p>
        </p:txBody>
      </p:sp>
    </p:spTree>
    <p:extLst>
      <p:ext uri="{BB962C8B-B14F-4D97-AF65-F5344CB8AC3E}">
        <p14:creationId xmlns:p14="http://schemas.microsoft.com/office/powerpoint/2010/main" val="1434015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98900" y="0"/>
            <a:ext cx="1327150" cy="995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dirty="0">
                <a:effectLst/>
                <a:latin typeface="+mn-lt"/>
                <a:ea typeface="Calibri" panose="020F0502020204030204" pitchFamily="34" charset="0"/>
                <a:cs typeface="Times New Roman" panose="02020603050405020304" pitchFamily="18" charset="0"/>
              </a:rPr>
              <a:t>And so, this is the pattern we see in scripture: local churches sending directly to the need and not through a middleman organization. </a:t>
            </a:r>
            <a:r>
              <a:rPr lang="en-US" sz="1200" dirty="0">
                <a:effectLst/>
                <a:latin typeface="+mn-lt"/>
                <a:ea typeface="Calibri" panose="020F0502020204030204" pitchFamily="34" charset="0"/>
              </a:rPr>
              <a:t>By sending money to a sponsoring church, we are activating the universal church, undermining local church autonomy, and taking the first step toward denominationalizing the church of Christ.</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11</a:t>
            </a:fld>
            <a:endParaRPr lang="en-US"/>
          </a:p>
        </p:txBody>
      </p:sp>
    </p:spTree>
    <p:extLst>
      <p:ext uri="{BB962C8B-B14F-4D97-AF65-F5344CB8AC3E}">
        <p14:creationId xmlns:p14="http://schemas.microsoft.com/office/powerpoint/2010/main" val="396997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98900" y="0"/>
            <a:ext cx="1327150" cy="995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rPr>
              <a:t>But there’s another consequence that comes out of this, what we call the issue of “centralized influence”. </a:t>
            </a:r>
            <a:r>
              <a:rPr lang="en-US" sz="1200" dirty="0">
                <a:effectLst/>
                <a:latin typeface="+mn-lt"/>
                <a:ea typeface="Calibri" panose="020F0502020204030204" pitchFamily="34" charset="0"/>
                <a:cs typeface="Times New Roman" panose="02020603050405020304" pitchFamily="18" charset="0"/>
              </a:rPr>
              <a:t>Another church out in Texas got the idea to take oversight of a radio/TV program. There is nothing against a local church using its resources for a TV/radio program to preach the gospel, as this would fall under general authority to “teach”. But this church didn’t want to use its own resources, but also the resources of other churches. </a:t>
            </a:r>
            <a:r>
              <a:rPr lang="en-US" sz="1200" dirty="0">
                <a:effectLst/>
                <a:latin typeface="+mn-lt"/>
                <a:ea typeface="Calibri" panose="020F0502020204030204" pitchFamily="34" charset="0"/>
              </a:rPr>
              <a:t>And so, a bunch of churches did indeed start sending money so they could broadcast gospel teaching all over the country, bringing us right around to the same problem we discussed previously – a sponsoring church arrangement.</a:t>
            </a:r>
          </a:p>
          <a:p>
            <a:pPr marL="0" marR="0" lvl="0" indent="0">
              <a:lnSpc>
                <a:spcPct val="115000"/>
              </a:lnSpc>
              <a:spcBef>
                <a:spcPts val="0"/>
              </a:spcBef>
              <a:spcAft>
                <a:spcPts val="0"/>
              </a:spcAft>
              <a:buFont typeface="+mj-lt"/>
              <a:buNone/>
            </a:pPr>
            <a:endParaRPr lang="en-US" sz="1200" dirty="0">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cs typeface="Times New Roman" panose="02020603050405020304" pitchFamily="18" charset="0"/>
              </a:rPr>
              <a:t>But another issue was introduced. For a while, the Herald of Truth was preaching sound teaching – restoring NT Christianity, the plan of salvation, good first principles lessons that the denominational world really needed to hear. And brethren all over the place were tuning in and being influenced by it. But over time, the teaching started to become watered-down, shifting into how to develop a strong self-image, how find inner peace, etc. It got to be that you’d rarely hear any good doctrinal preaching. There were a lot of preachers who tuned into this program and were influenced by it and so they started altering their message in the pulpits the Herald of Truth’s teaching. And so, the Herald of Truth became an “entity” of “centralized influence” that had a leavening affect in a lot of local churches, so that when it softened its teaching, a lot of churches connected to it began following suit. </a:t>
            </a:r>
          </a:p>
          <a:p>
            <a:pPr marL="0" marR="0" lvl="0" indent="0">
              <a:lnSpc>
                <a:spcPct val="115000"/>
              </a:lnSpc>
              <a:spcBef>
                <a:spcPts val="0"/>
              </a:spcBef>
              <a:spcAft>
                <a:spcPts val="0"/>
              </a:spcAft>
              <a:buFont typeface="+mj-lt"/>
              <a:buNone/>
            </a:pPr>
            <a:endParaRPr lang="en-US" sz="1200" dirty="0">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cs typeface="Times New Roman" panose="02020603050405020304" pitchFamily="18" charset="0"/>
              </a:rPr>
              <a:t>W</a:t>
            </a:r>
            <a:r>
              <a:rPr lang="en-US" sz="1200" dirty="0">
                <a:effectLst/>
                <a:latin typeface="+mn-lt"/>
                <a:ea typeface="Calibri" panose="020F0502020204030204" pitchFamily="34" charset="0"/>
              </a:rPr>
              <a:t>henever a secular entity is created w/spiritual precepts in mind, and local churches become connected to that entity, the same problem can occur. Not just radio or TV programs, but magazines, bible colleges, camps, etc. – all doing good things, but once they explode in popularity and influence and many churches/churches become connected, will inevitably follow the same path as what happened w/the Herald of Truth. Part of God’s teaching on the organization of the local church was to prevent the spread of apostasy. </a:t>
            </a:r>
            <a:r>
              <a:rPr lang="en-US" sz="1200" u="sng" dirty="0">
                <a:effectLst/>
                <a:latin typeface="+mn-lt"/>
                <a:ea typeface="Calibri" panose="020F0502020204030204" pitchFamily="34" charset="0"/>
              </a:rPr>
              <a:t>By introducing outside nonchurch entities and becoming too connected to them, we are increasing the odds of apostasy</a:t>
            </a:r>
            <a:r>
              <a:rPr lang="en-US" sz="1200" dirty="0">
                <a:effectLst/>
                <a:latin typeface="+mn-lt"/>
                <a:ea typeface="Calibri" panose="020F0502020204030204" pitchFamily="34" charset="0"/>
              </a:rPr>
              <a:t>. </a:t>
            </a:r>
            <a:endParaRPr lang="en-US" sz="1200" dirty="0">
              <a:latin typeface="+mn-lt"/>
            </a:endParaRPr>
          </a:p>
        </p:txBody>
      </p:sp>
      <p:sp>
        <p:nvSpPr>
          <p:cNvPr id="4" name="Slide Number Placeholder 3"/>
          <p:cNvSpPr>
            <a:spLocks noGrp="1"/>
          </p:cNvSpPr>
          <p:nvPr>
            <p:ph type="sldNum" sz="quarter" idx="5"/>
          </p:nvPr>
        </p:nvSpPr>
        <p:spPr/>
        <p:txBody>
          <a:bodyPr/>
          <a:lstStyle/>
          <a:p>
            <a:fld id="{990C33BB-8C23-46C3-B098-F646DF39A2AE}" type="slidenum">
              <a:rPr lang="en-US" smtClean="0"/>
              <a:t>12</a:t>
            </a:fld>
            <a:endParaRPr lang="en-US"/>
          </a:p>
        </p:txBody>
      </p:sp>
    </p:spTree>
    <p:extLst>
      <p:ext uri="{BB962C8B-B14F-4D97-AF65-F5344CB8AC3E}">
        <p14:creationId xmlns:p14="http://schemas.microsoft.com/office/powerpoint/2010/main" val="4115986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98900" y="0"/>
            <a:ext cx="1327150" cy="995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200" dirty="0">
                <a:latin typeface="+mn-lt"/>
              </a:rPr>
              <a:t>And then there is the Social Gospel. </a:t>
            </a:r>
            <a:r>
              <a:rPr lang="en-US" sz="1200" dirty="0">
                <a:effectLst/>
                <a:latin typeface="+mn-lt"/>
                <a:ea typeface="Calibri" panose="020F0502020204030204" pitchFamily="34" charset="0"/>
                <a:cs typeface="Times New Roman" panose="02020603050405020304" pitchFamily="18" charset="0"/>
              </a:rPr>
              <a:t>The Social Gospel comes from the mentality that people just won’t listen to the gospel unless you appease their social, physical, and recreational needs first. It is the philosophy that </a:t>
            </a:r>
            <a:r>
              <a:rPr lang="en-US" sz="1200" dirty="0">
                <a:effectLst/>
                <a:latin typeface="+mn-lt"/>
                <a:ea typeface="Calibri" panose="020F0502020204030204" pitchFamily="34" charset="0"/>
              </a:rPr>
              <a:t>people simply won’t listen to the gospel unless we appeal to their carnal needs. And so, to get the numbers to sustain ourselves, we must attract them in other ways by building </a:t>
            </a:r>
            <a:r>
              <a:rPr lang="en-US" sz="1200" dirty="0">
                <a:effectLst/>
                <a:latin typeface="+mn-lt"/>
                <a:ea typeface="Calibri" panose="020F0502020204030204" pitchFamily="34" charset="0"/>
                <a:cs typeface="Times New Roman" panose="02020603050405020304" pitchFamily="18" charset="0"/>
              </a:rPr>
              <a:t>basketball gymnasiums, massive eating halls, entertainment facilities, and provide things like exercise classes, day cares, etc. </a:t>
            </a:r>
          </a:p>
          <a:p>
            <a:pPr marL="0" marR="0" lvl="0" indent="0">
              <a:lnSpc>
                <a:spcPct val="115000"/>
              </a:lnSpc>
              <a:spcBef>
                <a:spcPts val="0"/>
              </a:spcBef>
              <a:spcAft>
                <a:spcPts val="0"/>
              </a:spcAft>
              <a:buFont typeface="+mj-lt"/>
              <a:buNone/>
            </a:pPr>
            <a:endParaRPr lang="en-US" sz="1200" dirty="0">
              <a:effectLst/>
              <a:latin typeface="+mn-lt"/>
              <a:cs typeface="Times New Roman" panose="02020603050405020304" pitchFamily="18" charset="0"/>
            </a:endParaRPr>
          </a:p>
          <a:p>
            <a:pPr marL="0" marR="0" lvl="0" indent="0">
              <a:lnSpc>
                <a:spcPct val="115000"/>
              </a:lnSpc>
              <a:spcBef>
                <a:spcPts val="0"/>
              </a:spcBef>
              <a:spcAft>
                <a:spcPts val="0"/>
              </a:spcAft>
              <a:buFont typeface="+mj-lt"/>
              <a:buNone/>
            </a:pPr>
            <a:r>
              <a:rPr lang="en-US" sz="1200" dirty="0">
                <a:effectLst/>
                <a:latin typeface="+mn-lt"/>
                <a:cs typeface="Times New Roman" panose="02020603050405020304" pitchFamily="18" charset="0"/>
              </a:rPr>
              <a:t>“What’s wrong w/that?” (CLICK) – </a:t>
            </a:r>
            <a:r>
              <a:rPr lang="en-US" sz="1200" b="1" dirty="0">
                <a:effectLst/>
                <a:latin typeface="+mn-lt"/>
                <a:cs typeface="Times New Roman" panose="02020603050405020304" pitchFamily="18" charset="0"/>
              </a:rPr>
              <a:t>1 Cor 1:22-23</a:t>
            </a:r>
            <a:r>
              <a:rPr lang="en-US" sz="1200" dirty="0">
                <a:effectLst/>
                <a:latin typeface="+mn-lt"/>
                <a:cs typeface="Times New Roman" panose="02020603050405020304" pitchFamily="18" charset="0"/>
              </a:rPr>
              <a:t> – </a:t>
            </a:r>
            <a:r>
              <a:rPr lang="en-US" sz="1200" dirty="0">
                <a:effectLst/>
                <a:latin typeface="+mn-lt"/>
                <a:ea typeface="Calibri" panose="020F0502020204030204" pitchFamily="34" charset="0"/>
                <a:cs typeface="Times New Roman" panose="02020603050405020304" pitchFamily="18" charset="0"/>
              </a:rPr>
              <a:t>In other words, many in the 1</a:t>
            </a:r>
            <a:r>
              <a:rPr lang="en-US" sz="1200" baseline="30000" dirty="0">
                <a:effectLst/>
                <a:latin typeface="+mn-lt"/>
                <a:ea typeface="Calibri" panose="020F0502020204030204" pitchFamily="34" charset="0"/>
                <a:cs typeface="Times New Roman" panose="02020603050405020304" pitchFamily="18" charset="0"/>
              </a:rPr>
              <a:t>st</a:t>
            </a:r>
            <a:r>
              <a:rPr lang="en-US" sz="1200" dirty="0">
                <a:effectLst/>
                <a:latin typeface="+mn-lt"/>
                <a:ea typeface="Calibri" panose="020F0502020204030204" pitchFamily="34" charset="0"/>
                <a:cs typeface="Times New Roman" panose="02020603050405020304" pitchFamily="18" charset="0"/>
              </a:rPr>
              <a:t> century who wanted nothing to do with the cross. The Jews wanted more than a crucified Savior to save them from their sins and the Greeks were so addicted to the sophistication of their own thinking – the idea of a crucified king to them was a bunch of baloney. </a:t>
            </a:r>
            <a:r>
              <a:rPr lang="en-US" sz="1200" dirty="0">
                <a:effectLst/>
                <a:latin typeface="+mn-lt"/>
                <a:ea typeface="Calibri" panose="020F0502020204030204" pitchFamily="34" charset="0"/>
              </a:rPr>
              <a:t>So what did Paul do about this? What did he do to make the message of the cross more interesting for those to whom it didn’t appeal?</a:t>
            </a:r>
          </a:p>
          <a:p>
            <a:pPr marL="0" marR="0" lvl="0" indent="0">
              <a:lnSpc>
                <a:spcPct val="115000"/>
              </a:lnSpc>
              <a:spcBef>
                <a:spcPts val="0"/>
              </a:spcBef>
              <a:spcAft>
                <a:spcPts val="0"/>
              </a:spcAft>
              <a:buFont typeface="+mj-lt"/>
              <a:buNone/>
            </a:pPr>
            <a:endParaRPr lang="en-US" sz="1200" b="1" dirty="0">
              <a:effectLst/>
              <a:latin typeface="+mn-lt"/>
            </a:endParaRPr>
          </a:p>
          <a:p>
            <a:pPr marL="0" marR="0" lvl="0" indent="0">
              <a:lnSpc>
                <a:spcPct val="115000"/>
              </a:lnSpc>
              <a:spcBef>
                <a:spcPts val="0"/>
              </a:spcBef>
              <a:spcAft>
                <a:spcPts val="0"/>
              </a:spcAft>
              <a:buFont typeface="+mj-lt"/>
              <a:buNone/>
            </a:pPr>
            <a:r>
              <a:rPr lang="en-US" sz="1200" b="1" dirty="0">
                <a:effectLst/>
                <a:latin typeface="+mn-lt"/>
              </a:rPr>
              <a:t>1 Cor 2:1-2</a:t>
            </a:r>
            <a:r>
              <a:rPr lang="en-US" sz="1200" dirty="0">
                <a:effectLst/>
                <a:latin typeface="+mn-lt"/>
              </a:rPr>
              <a:t> (CLICK) – </a:t>
            </a:r>
            <a:r>
              <a:rPr lang="en-US" sz="1200" dirty="0">
                <a:effectLst/>
                <a:latin typeface="+mn-lt"/>
                <a:ea typeface="Calibri" panose="020F0502020204030204" pitchFamily="34" charset="0"/>
                <a:cs typeface="Times New Roman" panose="02020603050405020304" pitchFamily="18" charset="0"/>
              </a:rPr>
              <a:t>What did he do to make the cross more attractive? He did nothing. He preached Christ crucified, and he let that message be its own drawing power, because God designed the gospel message, in its purity/simplicity, to be the natural divider between those who want the truth and those who do not. </a:t>
            </a:r>
            <a:r>
              <a:rPr lang="en-US" sz="1200" dirty="0">
                <a:effectLst/>
                <a:latin typeface="+mn-lt"/>
                <a:ea typeface="Calibri" panose="020F0502020204030204" pitchFamily="34" charset="0"/>
              </a:rPr>
              <a:t>And </a:t>
            </a:r>
            <a:r>
              <a:rPr lang="en-US" sz="1200" u="sng" dirty="0">
                <a:effectLst/>
                <a:latin typeface="+mn-lt"/>
                <a:ea typeface="Calibri" panose="020F0502020204030204" pitchFamily="34" charset="0"/>
              </a:rPr>
              <a:t>anything</a:t>
            </a:r>
            <a:r>
              <a:rPr lang="en-US" sz="1200" dirty="0">
                <a:effectLst/>
                <a:latin typeface="+mn-lt"/>
                <a:ea typeface="Calibri" panose="020F0502020204030204" pitchFamily="34" charset="0"/>
              </a:rPr>
              <a:t> that I do that may obscure that is going to hinder the plans and purposes of the gospel.</a:t>
            </a:r>
            <a:endParaRPr lang="en-US" sz="1200" dirty="0">
              <a:latin typeface="+mn-lt"/>
            </a:endParaRPr>
          </a:p>
        </p:txBody>
      </p:sp>
      <p:sp>
        <p:nvSpPr>
          <p:cNvPr id="4" name="Slide Number Placeholder 3"/>
          <p:cNvSpPr>
            <a:spLocks noGrp="1"/>
          </p:cNvSpPr>
          <p:nvPr>
            <p:ph type="sldNum" sz="quarter" idx="5"/>
          </p:nvPr>
        </p:nvSpPr>
        <p:spPr/>
        <p:txBody>
          <a:bodyPr/>
          <a:lstStyle/>
          <a:p>
            <a:fld id="{990C33BB-8C23-46C3-B098-F646DF39A2AE}" type="slidenum">
              <a:rPr lang="en-US" smtClean="0"/>
              <a:t>13</a:t>
            </a:fld>
            <a:endParaRPr lang="en-US"/>
          </a:p>
        </p:txBody>
      </p:sp>
    </p:spTree>
    <p:extLst>
      <p:ext uri="{BB962C8B-B14F-4D97-AF65-F5344CB8AC3E}">
        <p14:creationId xmlns:p14="http://schemas.microsoft.com/office/powerpoint/2010/main" val="63191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98900" y="0"/>
            <a:ext cx="1327150" cy="995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200" dirty="0">
                <a:latin typeface="+mn-lt"/>
              </a:rPr>
              <a:t>How far did he take this? – </a:t>
            </a:r>
            <a:r>
              <a:rPr lang="en-US" sz="1200" b="1" dirty="0">
                <a:latin typeface="+mn-lt"/>
              </a:rPr>
              <a:t>1 Cor 1:4-17</a:t>
            </a:r>
            <a:r>
              <a:rPr lang="en-US" sz="1200" dirty="0">
                <a:latin typeface="+mn-lt"/>
              </a:rPr>
              <a:t> – </a:t>
            </a:r>
            <a:r>
              <a:rPr lang="en-US" sz="1200" dirty="0">
                <a:effectLst/>
                <a:latin typeface="+mn-lt"/>
                <a:ea typeface="Calibri" panose="020F0502020204030204" pitchFamily="34" charset="0"/>
                <a:cs typeface="Times New Roman" panose="02020603050405020304" pitchFamily="18" charset="0"/>
              </a:rPr>
              <a:t>Paul was so intent on making sure nothing in his preaching distracted from the cross, we learn in 1 Cor 1 that he stopped baptizing people. He didn’t stop baptizing people because he didn’t believe it was necessary for salvation, but because the Corinthian church had developed a case of “</a:t>
            </a:r>
            <a:r>
              <a:rPr lang="en-US" sz="1200" dirty="0" err="1">
                <a:effectLst/>
                <a:latin typeface="+mn-lt"/>
                <a:ea typeface="Calibri" panose="020F0502020204030204" pitchFamily="34" charset="0"/>
                <a:cs typeface="Times New Roman" panose="02020603050405020304" pitchFamily="18" charset="0"/>
              </a:rPr>
              <a:t>preacheritus</a:t>
            </a:r>
            <a:r>
              <a:rPr lang="en-US" sz="1200" dirty="0">
                <a:effectLst/>
                <a:latin typeface="+mn-lt"/>
                <a:ea typeface="Calibri" panose="020F0502020204030204" pitchFamily="34" charset="0"/>
                <a:cs typeface="Times New Roman" panose="02020603050405020304" pitchFamily="18" charset="0"/>
              </a:rPr>
              <a:t>”. And so, he reasoned, “If by me personally baptizing somebody is going to distract them from total loyalty to Christ, someone else can do the baptizing.” </a:t>
            </a:r>
            <a:r>
              <a:rPr lang="en-US" sz="1200" dirty="0">
                <a:effectLst/>
                <a:latin typeface="+mn-lt"/>
                <a:ea typeface="Calibri" panose="020F0502020204030204" pitchFamily="34" charset="0"/>
              </a:rPr>
              <a:t>It’s not an issue of whether baptism is necessary – it is. What Paul was doing was trying to be careful that </a:t>
            </a:r>
            <a:r>
              <a:rPr lang="en-US" sz="1200" u="sng" dirty="0">
                <a:effectLst/>
                <a:latin typeface="+mn-lt"/>
                <a:ea typeface="Calibri" panose="020F0502020204030204" pitchFamily="34" charset="0"/>
              </a:rPr>
              <a:t>nothing at all</a:t>
            </a:r>
            <a:r>
              <a:rPr lang="en-US" sz="1200" dirty="0">
                <a:effectLst/>
                <a:latin typeface="+mn-lt"/>
                <a:ea typeface="Calibri" panose="020F0502020204030204" pitchFamily="34" charset="0"/>
              </a:rPr>
              <a:t> infringed on the truth about </a:t>
            </a:r>
            <a:r>
              <a:rPr lang="en-US" sz="1200" u="sng" dirty="0">
                <a:effectLst/>
                <a:latin typeface="+mn-lt"/>
                <a:ea typeface="Calibri" panose="020F0502020204030204" pitchFamily="34" charset="0"/>
              </a:rPr>
              <a:t>Jesus Christ</a:t>
            </a:r>
            <a:r>
              <a:rPr lang="en-US" sz="1200" dirty="0">
                <a:effectLst/>
                <a:latin typeface="+mn-lt"/>
                <a:ea typeface="Calibri" panose="020F0502020204030204" pitchFamily="34" charset="0"/>
              </a:rPr>
              <a:t> and the role that He played in the salvation of mankind through the </a:t>
            </a:r>
            <a:r>
              <a:rPr lang="en-US" sz="1200" u="sng" dirty="0">
                <a:effectLst/>
                <a:latin typeface="+mn-lt"/>
                <a:ea typeface="Calibri" panose="020F0502020204030204" pitchFamily="34" charset="0"/>
              </a:rPr>
              <a:t>cross,</a:t>
            </a:r>
            <a:r>
              <a:rPr lang="en-US" sz="1200" dirty="0">
                <a:effectLst/>
                <a:latin typeface="+mn-lt"/>
                <a:ea typeface="Calibri" panose="020F0502020204030204" pitchFamily="34" charset="0"/>
              </a:rPr>
              <a:t> because that is what mankind needs the most.</a:t>
            </a:r>
          </a:p>
          <a:p>
            <a:pPr marL="0" marR="0" lvl="0" indent="0">
              <a:lnSpc>
                <a:spcPct val="115000"/>
              </a:lnSpc>
              <a:spcBef>
                <a:spcPts val="0"/>
              </a:spcBef>
              <a:spcAft>
                <a:spcPts val="0"/>
              </a:spcAft>
              <a:buFont typeface="+mj-lt"/>
              <a:buNone/>
            </a:pPr>
            <a:endParaRPr lang="en-US" sz="1200" dirty="0">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cs typeface="Times New Roman" panose="02020603050405020304" pitchFamily="18" charset="0"/>
              </a:rPr>
              <a:t>There is no biblical precedence for the social gospel, and there are also practical consequences to it. If a person simply will not obey the gospel because they want forgiveness of their sins, eternal life in the God’s presence, and seek the moral values that identify us with Jesus in a family of likeminded people desiring the same thing, imagine the kind of people will be drawn by Wednesday night spaghetti dinners and church movie nights? It won’t be spiritually-inclined people who want to make the sacrifices incumbent of the cause of Christ that drives the work of this local church. </a:t>
            </a:r>
            <a:r>
              <a:rPr lang="en-US" sz="1200" dirty="0">
                <a:effectLst/>
                <a:latin typeface="+mn-lt"/>
                <a:ea typeface="Calibri" panose="020F0502020204030204" pitchFamily="34" charset="0"/>
              </a:rPr>
              <a:t>It will be people who are self-indulgent w/an attitude not of “what I can contribute to the cause of Christ”, rather “what will you give </a:t>
            </a:r>
            <a:r>
              <a:rPr lang="en-US" sz="1200" u="sng" dirty="0">
                <a:effectLst/>
                <a:latin typeface="+mn-lt"/>
                <a:ea typeface="Calibri" panose="020F0502020204030204" pitchFamily="34" charset="0"/>
              </a:rPr>
              <a:t>me</a:t>
            </a:r>
            <a:r>
              <a:rPr lang="en-US" sz="1200" dirty="0">
                <a:effectLst/>
                <a:latin typeface="+mn-lt"/>
                <a:ea typeface="Calibri" panose="020F0502020204030204" pitchFamily="34" charset="0"/>
              </a:rPr>
              <a:t>?”</a:t>
            </a:r>
            <a:endParaRPr lang="en-US" sz="1200" dirty="0">
              <a:latin typeface="+mn-lt"/>
            </a:endParaRPr>
          </a:p>
        </p:txBody>
      </p:sp>
      <p:sp>
        <p:nvSpPr>
          <p:cNvPr id="4" name="Slide Number Placeholder 3"/>
          <p:cNvSpPr>
            <a:spLocks noGrp="1"/>
          </p:cNvSpPr>
          <p:nvPr>
            <p:ph type="sldNum" sz="quarter" idx="5"/>
          </p:nvPr>
        </p:nvSpPr>
        <p:spPr/>
        <p:txBody>
          <a:bodyPr/>
          <a:lstStyle/>
          <a:p>
            <a:fld id="{990C33BB-8C23-46C3-B098-F646DF39A2AE}" type="slidenum">
              <a:rPr lang="en-US" smtClean="0"/>
              <a:t>14</a:t>
            </a:fld>
            <a:endParaRPr lang="en-US"/>
          </a:p>
        </p:txBody>
      </p:sp>
    </p:spTree>
    <p:extLst>
      <p:ext uri="{BB962C8B-B14F-4D97-AF65-F5344CB8AC3E}">
        <p14:creationId xmlns:p14="http://schemas.microsoft.com/office/powerpoint/2010/main" val="748031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98900" y="0"/>
            <a:ext cx="1327150" cy="995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Let’s maintain our evangelistic passion. Let’s be united in our motivations</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But let’s be careful to stay within the boundaries that scripture provides for us, because within these boundaries we find God’s wisdom for how to best achieve evangelism within the local church</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And though we may not always be able to see in the present time why a particular innovation is problematic, if we’ll simply trust in the pattern that God has provided and determine to stay within that pattern, not deviating to the left or the right, we’ll never have to worry about the consequences that often come about as a result of these “innovations”</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Times New Roman" panose="02020603050405020304" pitchFamily="18" charset="0"/>
                <a:ea typeface="Calibri" panose="020F0502020204030204" pitchFamily="34" charset="0"/>
              </a:rPr>
              <a:t>And it will also show that our trust and faith is in God and His plan, as simple as that plan may seem to be.</a:t>
            </a:r>
            <a:endParaRPr lang="en-US" dirty="0">
              <a:latin typeface="+mn-lt"/>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15</a:t>
            </a:fld>
            <a:endParaRPr lang="en-US"/>
          </a:p>
        </p:txBody>
      </p:sp>
    </p:spTree>
    <p:extLst>
      <p:ext uri="{BB962C8B-B14F-4D97-AF65-F5344CB8AC3E}">
        <p14:creationId xmlns:p14="http://schemas.microsoft.com/office/powerpoint/2010/main" val="2218929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98900" y="0"/>
            <a:ext cx="1327150" cy="995363"/>
          </a:xfrm>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457200" algn="l"/>
              </a:tabLst>
            </a:pPr>
            <a:r>
              <a:rPr lang="en-US" dirty="0">
                <a:latin typeface="+mn-lt"/>
              </a:rPr>
              <a:t>As we study the local church’s work of evangelism, we’re going to observe how God would have this work to be accomplished. We will then spend the 2</a:t>
            </a:r>
            <a:r>
              <a:rPr lang="en-US" baseline="30000" dirty="0">
                <a:latin typeface="+mn-lt"/>
              </a:rPr>
              <a:t>nd</a:t>
            </a:r>
            <a:r>
              <a:rPr lang="en-US" dirty="0">
                <a:latin typeface="+mn-lt"/>
              </a:rPr>
              <a:t> half of the class looking at things churches have done wrong in the past. As we do so, let’s keep in mind </a:t>
            </a:r>
            <a:r>
              <a:rPr lang="en-US" b="1" dirty="0">
                <a:latin typeface="+mn-lt"/>
              </a:rPr>
              <a:t>Eph 4:1-3</a:t>
            </a:r>
            <a:r>
              <a:rPr lang="en-US" dirty="0">
                <a:latin typeface="+mn-lt"/>
              </a:rPr>
              <a:t> – “</a:t>
            </a:r>
            <a:r>
              <a:rPr lang="en-US" b="0" i="0" dirty="0">
                <a:solidFill>
                  <a:srgbClr val="000000"/>
                </a:solidFill>
                <a:effectLst/>
                <a:latin typeface="system-ui"/>
              </a:rPr>
              <a:t>Therefore I, the prisoner of the Lord, implore you to walk in a manner worthy of the calling with which you have been called, with all humility and gentleness, with patience, showing tolerance for one another in love, being diligent to preserve the unity of the Spirit in the bond of peace.</a:t>
            </a:r>
            <a:r>
              <a:rPr lang="en-US" dirty="0">
                <a:latin typeface="+mn-lt"/>
              </a:rPr>
              <a:t>”</a:t>
            </a:r>
          </a:p>
          <a:p>
            <a:pPr marL="0" marR="0" lvl="0" indent="0">
              <a:spcBef>
                <a:spcPts val="0"/>
              </a:spcBef>
              <a:spcAft>
                <a:spcPts val="0"/>
              </a:spcAft>
              <a:buFont typeface="+mj-lt"/>
              <a:buNone/>
              <a:tabLst>
                <a:tab pos="457200" algn="l"/>
              </a:tabLst>
            </a:pPr>
            <a:endParaRPr lang="en-US" dirty="0">
              <a:latin typeface="+mn-lt"/>
            </a:endParaRPr>
          </a:p>
          <a:p>
            <a:pPr marL="0" marR="0" lvl="0" indent="0">
              <a:spcBef>
                <a:spcPts val="0"/>
              </a:spcBef>
              <a:spcAft>
                <a:spcPts val="0"/>
              </a:spcAft>
              <a:buFont typeface="+mj-lt"/>
              <a:buNone/>
              <a:tabLst>
                <a:tab pos="457200" algn="l"/>
              </a:tabLst>
            </a:pPr>
            <a:r>
              <a:rPr lang="en-US" dirty="0">
                <a:latin typeface="+mn-lt"/>
              </a:rPr>
              <a:t>There will likely be some differences of opinion on some of the topics discussed. If you disagree doctrinally w/any of the points made and there needs to be further study, do not hesitate to let me know.</a:t>
            </a:r>
          </a:p>
        </p:txBody>
      </p:sp>
      <p:sp>
        <p:nvSpPr>
          <p:cNvPr id="4" name="Slide Number Placeholder 3"/>
          <p:cNvSpPr>
            <a:spLocks noGrp="1"/>
          </p:cNvSpPr>
          <p:nvPr>
            <p:ph type="sldNum" sz="quarter" idx="5"/>
          </p:nvPr>
        </p:nvSpPr>
        <p:spPr/>
        <p:txBody>
          <a:bodyPr/>
          <a:lstStyle/>
          <a:p>
            <a:fld id="{620F5979-CB5B-4320-AD8B-2FA72BFBA367}" type="slidenum">
              <a:rPr lang="en-US" smtClean="0"/>
              <a:t>2</a:t>
            </a:fld>
            <a:endParaRPr lang="en-US"/>
          </a:p>
        </p:txBody>
      </p:sp>
    </p:spTree>
    <p:extLst>
      <p:ext uri="{BB962C8B-B14F-4D97-AF65-F5344CB8AC3E}">
        <p14:creationId xmlns:p14="http://schemas.microsoft.com/office/powerpoint/2010/main" val="2736154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98900" y="0"/>
            <a:ext cx="1327150" cy="995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b="0" dirty="0">
                <a:effectLst/>
                <a:latin typeface="+mn-lt"/>
                <a:ea typeface="Calibri" panose="020F0502020204030204" pitchFamily="34" charset="0"/>
                <a:cs typeface="Times New Roman" panose="02020603050405020304" pitchFamily="18" charset="0"/>
              </a:rPr>
              <a:t>Evangelism can be done individually (CLICK) – </a:t>
            </a:r>
            <a:r>
              <a:rPr lang="en-US" sz="1200" b="1" dirty="0">
                <a:effectLst/>
                <a:latin typeface="+mn-lt"/>
                <a:ea typeface="Calibri" panose="020F0502020204030204" pitchFamily="34" charset="0"/>
                <a:cs typeface="Times New Roman" panose="02020603050405020304" pitchFamily="18" charset="0"/>
              </a:rPr>
              <a:t>1 Pet 2:9</a:t>
            </a:r>
            <a:r>
              <a:rPr lang="en-US" sz="1200" dirty="0">
                <a:effectLst/>
                <a:latin typeface="+mn-lt"/>
                <a:ea typeface="Calibri" panose="020F0502020204030204" pitchFamily="34" charset="0"/>
                <a:cs typeface="Times New Roman" panose="02020603050405020304" pitchFamily="18" charset="0"/>
              </a:rPr>
              <a:t> – </a:t>
            </a:r>
            <a:r>
              <a:rPr lang="en-US" sz="1200" dirty="0">
                <a:effectLst/>
                <a:latin typeface="+mn-lt"/>
                <a:ea typeface="Calibri" panose="020F0502020204030204" pitchFamily="34" charset="0"/>
              </a:rPr>
              <a:t>Any person who is of the “called out”, that is the universal body of believers, has an obligation to proclaim the excellencies of Jesus Christ. </a:t>
            </a: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200" b="1" dirty="0">
                <a:effectLst/>
                <a:latin typeface="+mn-lt"/>
                <a:ea typeface="Calibri" panose="020F0502020204030204" pitchFamily="34" charset="0"/>
                <a:cs typeface="Times New Roman" panose="02020603050405020304" pitchFamily="18" charset="0"/>
              </a:rPr>
              <a:t>2 Cor 2:14</a:t>
            </a:r>
            <a:r>
              <a:rPr lang="en-US" sz="1200" dirty="0">
                <a:effectLst/>
                <a:latin typeface="+mn-lt"/>
                <a:ea typeface="Calibri" panose="020F0502020204030204" pitchFamily="34" charset="0"/>
                <a:cs typeface="Times New Roman" panose="02020603050405020304" pitchFamily="18" charset="0"/>
              </a:rPr>
              <a:t> – </a:t>
            </a:r>
            <a:r>
              <a:rPr lang="en-US" sz="1200" dirty="0">
                <a:effectLst/>
                <a:latin typeface="+mn-lt"/>
                <a:ea typeface="Calibri" panose="020F0502020204030204" pitchFamily="34" charset="0"/>
              </a:rPr>
              <a:t>As individual Christians, we engage in the dissemination of truths of the gospel throughout our communities and beyond. And notice it is regardless of their response (CLICK) – </a:t>
            </a:r>
            <a:r>
              <a:rPr lang="en-US" sz="1200" b="1" dirty="0">
                <a:effectLst/>
                <a:latin typeface="+mn-lt"/>
                <a:ea typeface="Calibri" panose="020F0502020204030204" pitchFamily="34" charset="0"/>
              </a:rPr>
              <a:t>2 Cor 2:15-16</a:t>
            </a:r>
            <a:r>
              <a:rPr lang="en-US" sz="1200" dirty="0">
                <a:effectLst/>
                <a:latin typeface="+mn-lt"/>
                <a:ea typeface="Calibri" panose="020F0502020204030204" pitchFamily="34" charset="0"/>
              </a:rPr>
              <a:t> – </a:t>
            </a:r>
            <a:r>
              <a:rPr lang="en-US" sz="1200" dirty="0">
                <a:effectLst/>
                <a:latin typeface="+mn-lt"/>
                <a:ea typeface="Calibri" panose="020F0502020204030204" pitchFamily="34" charset="0"/>
                <a:cs typeface="Times New Roman" panose="02020603050405020304" pitchFamily="18" charset="0"/>
              </a:rPr>
              <a:t>What does this mean? It means that if someone responds to the gospel, fantastic! We’ll facilitate it, baptize them, and encourage them in their faithfulness to Christ for as long as we’re given opportunity and who gets the glory in this? God. If a person does not choose to obey the gospel, we’ll continue to encourage them to do so, but that’s not on us, it’s on them. And God has still received glory because we’ve manifested the knowledge of Him in every place. </a:t>
            </a:r>
            <a:r>
              <a:rPr lang="en-US" sz="1200" dirty="0">
                <a:effectLst/>
                <a:latin typeface="+mn-lt"/>
                <a:ea typeface="Calibri" panose="020F0502020204030204" pitchFamily="34" charset="0"/>
              </a:rPr>
              <a:t>In other words, our work in evangelism begins and ends simply with teaching people what they must do to be saved. </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3</a:t>
            </a:fld>
            <a:endParaRPr lang="en-US"/>
          </a:p>
        </p:txBody>
      </p:sp>
    </p:spTree>
    <p:extLst>
      <p:ext uri="{BB962C8B-B14F-4D97-AF65-F5344CB8AC3E}">
        <p14:creationId xmlns:p14="http://schemas.microsoft.com/office/powerpoint/2010/main" val="3293468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98900" y="0"/>
            <a:ext cx="1327150" cy="995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1000"/>
              </a:spcAft>
              <a:buFont typeface="+mj-lt"/>
              <a:buNone/>
            </a:pPr>
            <a:r>
              <a:rPr lang="en-US" sz="1200" dirty="0">
                <a:effectLst/>
                <a:latin typeface="+mn-lt"/>
                <a:ea typeface="Calibri" panose="020F0502020204030204" pitchFamily="34" charset="0"/>
                <a:cs typeface="Times New Roman" panose="02020603050405020304" pitchFamily="18" charset="0"/>
              </a:rPr>
              <a:t>But our primary concern this morning is the evangelistic work of the </a:t>
            </a:r>
            <a:r>
              <a:rPr lang="en-US" sz="1200" u="sng" dirty="0">
                <a:effectLst/>
                <a:latin typeface="+mn-lt"/>
                <a:ea typeface="Calibri" panose="020F0502020204030204" pitchFamily="34" charset="0"/>
                <a:cs typeface="Times New Roman" panose="02020603050405020304" pitchFamily="18" charset="0"/>
              </a:rPr>
              <a:t>local</a:t>
            </a:r>
            <a:r>
              <a:rPr lang="en-US" sz="1200" dirty="0">
                <a:effectLst/>
                <a:latin typeface="+mn-lt"/>
                <a:ea typeface="Calibri" panose="020F0502020204030204" pitchFamily="34" charset="0"/>
                <a:cs typeface="Times New Roman" panose="02020603050405020304" pitchFamily="18" charset="0"/>
              </a:rPr>
              <a:t> church, meaning that “collective” work which is unique for local churches. </a:t>
            </a:r>
            <a:r>
              <a:rPr lang="en-US" sz="1200" dirty="0">
                <a:effectLst/>
                <a:latin typeface="+mn-lt"/>
                <a:ea typeface="Calibri" panose="020F0502020204030204" pitchFamily="34" charset="0"/>
              </a:rPr>
              <a:t>In fact, Paul commended the local church of Thessalonica for this very thing, saying – </a:t>
            </a:r>
            <a:r>
              <a:rPr lang="en-US" sz="1200" b="1" dirty="0">
                <a:effectLst/>
                <a:latin typeface="+mn-lt"/>
                <a:ea typeface="Calibri" panose="020F0502020204030204" pitchFamily="34" charset="0"/>
                <a:cs typeface="Times New Roman" panose="02020603050405020304" pitchFamily="18" charset="0"/>
              </a:rPr>
              <a:t>1 Thes 1:8</a:t>
            </a:r>
            <a:r>
              <a:rPr lang="en-US" sz="1200" b="0" dirty="0">
                <a:effectLst/>
                <a:latin typeface="+mn-lt"/>
                <a:ea typeface="Calibri" panose="020F0502020204030204" pitchFamily="34" charset="0"/>
                <a:cs typeface="Times New Roman" panose="02020603050405020304" pitchFamily="18" charset="0"/>
              </a:rPr>
              <a:t>.</a:t>
            </a:r>
          </a:p>
          <a:p>
            <a:pPr marL="0" marR="0" lvl="0" indent="0">
              <a:lnSpc>
                <a:spcPct val="115000"/>
              </a:lnSpc>
              <a:spcBef>
                <a:spcPts val="0"/>
              </a:spcBef>
              <a:spcAft>
                <a:spcPts val="1000"/>
              </a:spcAft>
              <a:buFont typeface="+mj-lt"/>
              <a:buNone/>
            </a:pPr>
            <a:endParaRPr lang="en-US" sz="1200" b="0" dirty="0">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1000"/>
              </a:spcAft>
              <a:buFont typeface="+mj-lt"/>
              <a:buNone/>
            </a:pPr>
            <a:r>
              <a:rPr lang="en-US" sz="1200" dirty="0">
                <a:effectLst/>
                <a:latin typeface="+mn-lt"/>
                <a:ea typeface="Calibri" panose="020F0502020204030204" pitchFamily="34" charset="0"/>
              </a:rPr>
              <a:t>So, the work of teaching the gospel was not just done individually, but collectively. Let’s observe what the pattern of the NT reveals as to the ways in which local churches do this collectively.</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4</a:t>
            </a:fld>
            <a:endParaRPr lang="en-US"/>
          </a:p>
        </p:txBody>
      </p:sp>
    </p:spTree>
    <p:extLst>
      <p:ext uri="{BB962C8B-B14F-4D97-AF65-F5344CB8AC3E}">
        <p14:creationId xmlns:p14="http://schemas.microsoft.com/office/powerpoint/2010/main" val="3783552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98900" y="0"/>
            <a:ext cx="1327150" cy="995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dirty="0">
                <a:effectLst/>
                <a:latin typeface="+mn-lt"/>
                <a:ea typeface="Calibri" panose="020F0502020204030204" pitchFamily="34" charset="0"/>
                <a:cs typeface="Times New Roman" panose="02020603050405020304" pitchFamily="18" charset="0"/>
              </a:rPr>
              <a:t>Recall from a prior study that churches were given roles by which its work was to be accomplished (CLICK) – </a:t>
            </a:r>
            <a:r>
              <a:rPr lang="en-US" sz="1200" b="1" dirty="0">
                <a:effectLst/>
                <a:latin typeface="+mn-lt"/>
                <a:ea typeface="Calibri" panose="020F0502020204030204" pitchFamily="34" charset="0"/>
                <a:cs typeface="Times New Roman" panose="02020603050405020304" pitchFamily="18" charset="0"/>
              </a:rPr>
              <a:t>Eph 4:11-12</a:t>
            </a:r>
            <a:r>
              <a:rPr lang="en-US" sz="1200" dirty="0">
                <a:effectLst/>
                <a:latin typeface="+mn-lt"/>
                <a:ea typeface="Calibri" panose="020F0502020204030204" pitchFamily="34" charset="0"/>
                <a:cs typeface="Times New Roman" panose="02020603050405020304" pitchFamily="18" charset="0"/>
              </a:rPr>
              <a:t>. E</a:t>
            </a:r>
            <a:r>
              <a:rPr lang="en-US" sz="1200" dirty="0">
                <a:effectLst/>
                <a:latin typeface="+mn-lt"/>
                <a:ea typeface="Calibri" panose="020F0502020204030204" pitchFamily="34" charset="0"/>
              </a:rPr>
              <a:t>vangelists perform specific functions relative to equipping saints for service and to building up the body, in both teaching and training in evangelism.</a:t>
            </a: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b="0" dirty="0">
                <a:effectLst/>
                <a:latin typeface="+mn-lt"/>
                <a:ea typeface="Calibri" panose="020F0502020204030204" pitchFamily="34" charset="0"/>
                <a:cs typeface="Times New Roman" panose="02020603050405020304" pitchFamily="18" charset="0"/>
              </a:rPr>
              <a:t>(CLICK) </a:t>
            </a:r>
            <a:r>
              <a:rPr lang="en-US" sz="1200" b="1" dirty="0">
                <a:effectLst/>
                <a:latin typeface="+mn-lt"/>
                <a:ea typeface="Calibri" panose="020F0502020204030204" pitchFamily="34" charset="0"/>
                <a:cs typeface="Times New Roman" panose="02020603050405020304" pitchFamily="18" charset="0"/>
              </a:rPr>
              <a:t>1 Thes 3:2</a:t>
            </a:r>
            <a:r>
              <a:rPr lang="en-US" sz="1200" dirty="0">
                <a:effectLst/>
                <a:latin typeface="+mn-lt"/>
                <a:ea typeface="Calibri" panose="020F0502020204030204" pitchFamily="34" charset="0"/>
                <a:cs typeface="Times New Roman" panose="02020603050405020304" pitchFamily="18" charset="0"/>
              </a:rPr>
              <a:t> – This involves general edification of strengthening and building faith in one another, but it also includes training others to preach the gospel.</a:t>
            </a: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1000"/>
              </a:spcAft>
              <a:buFont typeface="+mj-lt"/>
              <a:buNone/>
            </a:pPr>
            <a:r>
              <a:rPr lang="en-US" sz="1200" b="0" dirty="0">
                <a:effectLst/>
                <a:latin typeface="+mn-lt"/>
                <a:ea typeface="Calibri" panose="020F0502020204030204" pitchFamily="34" charset="0"/>
                <a:cs typeface="Times New Roman" panose="02020603050405020304" pitchFamily="18" charset="0"/>
              </a:rPr>
              <a:t>(CLICK) </a:t>
            </a:r>
            <a:r>
              <a:rPr lang="en-US" sz="1200" b="1" dirty="0">
                <a:effectLst/>
                <a:latin typeface="+mn-lt"/>
                <a:ea typeface="Calibri" panose="020F0502020204030204" pitchFamily="34" charset="0"/>
                <a:cs typeface="Times New Roman" panose="02020603050405020304" pitchFamily="18" charset="0"/>
              </a:rPr>
              <a:t>1 Tim 1:3</a:t>
            </a:r>
            <a:r>
              <a:rPr lang="en-US" sz="1200" dirty="0">
                <a:effectLst/>
                <a:latin typeface="+mn-lt"/>
                <a:ea typeface="Calibri" panose="020F0502020204030204" pitchFamily="34" charset="0"/>
                <a:cs typeface="Times New Roman" panose="02020603050405020304" pitchFamily="18" charset="0"/>
              </a:rPr>
              <a:t> – The work Timothy was doing at the time of this letter appears to be confined to the area of Ephesus, working with the church in that location on how to make the proper distinction between sound and unsound doctrine as well as warning those who were crossing doctrinal lines. </a:t>
            </a:r>
            <a:r>
              <a:rPr lang="en-US" sz="1200" dirty="0">
                <a:effectLst/>
                <a:latin typeface="+mn-lt"/>
                <a:ea typeface="Calibri" panose="020F0502020204030204" pitchFamily="34" charset="0"/>
              </a:rPr>
              <a:t>And so, it is today that we have local preachers for the same reason, to help churches make distinctions between sound teaching and unsound teaching, and to help protect them from false teaching and its leavening affect, and even to identify when individuals are getting off course.</a:t>
            </a: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200" b="0" dirty="0">
                <a:effectLst/>
                <a:latin typeface="+mn-lt"/>
                <a:ea typeface="Calibri" panose="020F0502020204030204" pitchFamily="34" charset="0"/>
                <a:cs typeface="Times New Roman" panose="02020603050405020304" pitchFamily="18" charset="0"/>
              </a:rPr>
              <a:t>(CLICK) </a:t>
            </a:r>
            <a:r>
              <a:rPr lang="en-US" sz="1200" b="1" dirty="0">
                <a:effectLst/>
                <a:latin typeface="+mn-lt"/>
                <a:ea typeface="Calibri" panose="020F0502020204030204" pitchFamily="34" charset="0"/>
                <a:cs typeface="Times New Roman" panose="02020603050405020304" pitchFamily="18" charset="0"/>
              </a:rPr>
              <a:t>2 Tim 2:2</a:t>
            </a:r>
            <a:r>
              <a:rPr lang="en-US" sz="1200" dirty="0">
                <a:effectLst/>
                <a:latin typeface="+mn-lt"/>
                <a:ea typeface="Calibri" panose="020F0502020204030204" pitchFamily="34" charset="0"/>
                <a:cs typeface="Times New Roman" panose="02020603050405020304" pitchFamily="18" charset="0"/>
              </a:rPr>
              <a:t> – This is an important aspect of the work of local preachers because if all the work of evangelism is placed on the shoulders of the local preacher, evangelism simply won’t get done. Brethren in local churches have connections that the local preacher(s) do not. There are people who trust you but will put their guard up around us when they find out we are preachers. And if preachers are not busy training others to be evangelistic, what will happen to evangelism when we’re all gone? </a:t>
            </a:r>
            <a:r>
              <a:rPr lang="en-US" sz="1200" dirty="0">
                <a:effectLst/>
                <a:latin typeface="+mn-lt"/>
                <a:ea typeface="Calibri" panose="020F0502020204030204" pitchFamily="34" charset="0"/>
              </a:rPr>
              <a:t>Evangelists in local churches help to strengthen faith, build up, train in evangelism, and warn the brethren against unsound teaching.</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5</a:t>
            </a:fld>
            <a:endParaRPr lang="en-US"/>
          </a:p>
        </p:txBody>
      </p:sp>
    </p:spTree>
    <p:extLst>
      <p:ext uri="{BB962C8B-B14F-4D97-AF65-F5344CB8AC3E}">
        <p14:creationId xmlns:p14="http://schemas.microsoft.com/office/powerpoint/2010/main" val="2707534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98900" y="0"/>
            <a:ext cx="1327150" cy="995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dirty="0">
                <a:effectLst/>
                <a:latin typeface="+mn-lt"/>
                <a:ea typeface="Calibri" panose="020F0502020204030204" pitchFamily="34" charset="0"/>
              </a:rPr>
              <a:t>Churches sent out preachers to other places.</a:t>
            </a: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endParaRPr lang="en-US" sz="1200" b="1"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b="0" dirty="0">
                <a:effectLst/>
                <a:latin typeface="+mn-lt"/>
                <a:ea typeface="Calibri" panose="020F0502020204030204" pitchFamily="34" charset="0"/>
                <a:cs typeface="Times New Roman" panose="02020603050405020304" pitchFamily="18" charset="0"/>
              </a:rPr>
              <a:t>(CLICK) </a:t>
            </a:r>
            <a:r>
              <a:rPr lang="en-US" sz="1200" b="1" dirty="0">
                <a:effectLst/>
                <a:latin typeface="+mn-lt"/>
                <a:ea typeface="Calibri" panose="020F0502020204030204" pitchFamily="34" charset="0"/>
                <a:cs typeface="Times New Roman" panose="02020603050405020304" pitchFamily="18" charset="0"/>
              </a:rPr>
              <a:t>Acts 11:20-24</a:t>
            </a:r>
            <a:r>
              <a:rPr lang="en-US" sz="1200" dirty="0">
                <a:effectLst/>
                <a:latin typeface="+mn-lt"/>
                <a:ea typeface="Calibri" panose="020F0502020204030204" pitchFamily="34" charset="0"/>
                <a:cs typeface="Times New Roman" panose="02020603050405020304" pitchFamily="18" charset="0"/>
              </a:rPr>
              <a:t> – Noticed what happened: an open door was presented in a specific area, a local church in another area saw the open door, then they send someone there to teach and edify the brethren. The result? A considerable number were brought to the Lord. Every now and then, we might hear of areas either locally or internationally that need help and we might send men there. </a:t>
            </a:r>
            <a:r>
              <a:rPr lang="en-US" sz="1200" dirty="0">
                <a:effectLst/>
                <a:latin typeface="+mn-lt"/>
                <a:ea typeface="Calibri" panose="020F0502020204030204" pitchFamily="34" charset="0"/>
              </a:rPr>
              <a:t>And when the local church is developing and training able-minded men to preach the gospel and the desire is present to do it, we should be sending them to these areas to lend a hand.</a:t>
            </a: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endParaRPr lang="en-US" sz="1200" b="1"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b="0" dirty="0">
                <a:effectLst/>
                <a:latin typeface="+mn-lt"/>
                <a:ea typeface="Calibri" panose="020F0502020204030204" pitchFamily="34" charset="0"/>
                <a:cs typeface="Times New Roman" panose="02020603050405020304" pitchFamily="18" charset="0"/>
              </a:rPr>
              <a:t>(CLICK) </a:t>
            </a:r>
            <a:r>
              <a:rPr lang="en-US" sz="1200" b="1" dirty="0">
                <a:effectLst/>
                <a:latin typeface="+mn-lt"/>
                <a:ea typeface="Calibri" panose="020F0502020204030204" pitchFamily="34" charset="0"/>
                <a:cs typeface="Times New Roman" panose="02020603050405020304" pitchFamily="18" charset="0"/>
              </a:rPr>
              <a:t>Acts 13:2-3</a:t>
            </a:r>
            <a:r>
              <a:rPr lang="en-US" sz="1200" dirty="0">
                <a:effectLst/>
                <a:latin typeface="+mn-lt"/>
                <a:ea typeface="Calibri" panose="020F0502020204030204" pitchFamily="34" charset="0"/>
                <a:cs typeface="Times New Roman" panose="02020603050405020304" pitchFamily="18" charset="0"/>
              </a:rPr>
              <a:t> – Who is “they”? The church in Antioch. Local churches edify disciples (last week’s lesson), and then when a need shows itself and a desire amongst one or more disciples is present, local churches should send them wherever a need may exist. This might be a temporary need, say a gospel meeting, lectureship, mission trip, or it might be that a permanent opportunity opens up to start a church in another area, domestically or internationally, requiring a longer-term commitment. </a:t>
            </a:r>
            <a:r>
              <a:rPr lang="en-US" sz="1200" dirty="0">
                <a:effectLst/>
                <a:latin typeface="+mn-lt"/>
                <a:ea typeface="Calibri" panose="020F0502020204030204" pitchFamily="34" charset="0"/>
              </a:rPr>
              <a:t>The reasons are abundant, but we know from the NT pattern that local churches not only equipped the saints for the work of evangelism, but also sent them out to where the work needed to be done.</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6</a:t>
            </a:fld>
            <a:endParaRPr lang="en-US"/>
          </a:p>
        </p:txBody>
      </p:sp>
    </p:spTree>
    <p:extLst>
      <p:ext uri="{BB962C8B-B14F-4D97-AF65-F5344CB8AC3E}">
        <p14:creationId xmlns:p14="http://schemas.microsoft.com/office/powerpoint/2010/main" val="829922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98900" y="0"/>
            <a:ext cx="1327150" cy="995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1000"/>
              </a:spcAft>
              <a:buFont typeface="+mj-lt"/>
              <a:buNone/>
            </a:pPr>
            <a:r>
              <a:rPr lang="en-US" sz="1200" dirty="0">
                <a:effectLst/>
                <a:latin typeface="+mn-lt"/>
                <a:ea typeface="Calibri" panose="020F0502020204030204" pitchFamily="34" charset="0"/>
                <a:cs typeface="Times New Roman" panose="02020603050405020304" pitchFamily="18" charset="0"/>
              </a:rPr>
              <a:t>Which leads us to this: local churches also support those who preach the gospel.</a:t>
            </a: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b="0" dirty="0">
                <a:effectLst/>
                <a:latin typeface="+mn-lt"/>
                <a:ea typeface="Calibri" panose="020F0502020204030204" pitchFamily="34" charset="0"/>
                <a:cs typeface="Times New Roman" panose="02020603050405020304" pitchFamily="18" charset="0"/>
              </a:rPr>
              <a:t>(CLICK) </a:t>
            </a:r>
            <a:r>
              <a:rPr lang="en-US" sz="1200" b="1" dirty="0">
                <a:effectLst/>
                <a:latin typeface="+mn-lt"/>
                <a:ea typeface="Calibri" panose="020F0502020204030204" pitchFamily="34" charset="0"/>
                <a:cs typeface="Times New Roman" panose="02020603050405020304" pitchFamily="18" charset="0"/>
              </a:rPr>
              <a:t>2 Cor 11:8</a:t>
            </a:r>
            <a:r>
              <a:rPr lang="en-US" sz="1200" dirty="0">
                <a:effectLst/>
                <a:latin typeface="+mn-lt"/>
                <a:ea typeface="Calibri" panose="020F0502020204030204" pitchFamily="34" charset="0"/>
                <a:cs typeface="Times New Roman" panose="02020603050405020304" pitchFamily="18" charset="0"/>
              </a:rPr>
              <a:t> – </a:t>
            </a:r>
            <a:r>
              <a:rPr lang="en-US" sz="1200" dirty="0">
                <a:effectLst/>
                <a:latin typeface="+mn-lt"/>
                <a:ea typeface="Calibri" panose="020F0502020204030204" pitchFamily="34" charset="0"/>
              </a:rPr>
              <a:t>And what he meant by that was he didn’t want to burden the Corinthians with the needs he had, so other churches sent support to him.</a:t>
            </a: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endParaRPr lang="en-US" sz="1200" b="1"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b="0" dirty="0">
                <a:effectLst/>
                <a:latin typeface="+mn-lt"/>
                <a:ea typeface="Calibri" panose="020F0502020204030204" pitchFamily="34" charset="0"/>
                <a:cs typeface="Times New Roman" panose="02020603050405020304" pitchFamily="18" charset="0"/>
              </a:rPr>
              <a:t>(CLICK) </a:t>
            </a:r>
            <a:r>
              <a:rPr lang="en-US" sz="1200" b="1" dirty="0">
                <a:effectLst/>
                <a:latin typeface="+mn-lt"/>
                <a:ea typeface="Calibri" panose="020F0502020204030204" pitchFamily="34" charset="0"/>
                <a:cs typeface="Times New Roman" panose="02020603050405020304" pitchFamily="18" charset="0"/>
              </a:rPr>
              <a:t>Phil 4:15-16</a:t>
            </a:r>
            <a:r>
              <a:rPr lang="en-US" sz="1200" dirty="0">
                <a:effectLst/>
                <a:latin typeface="+mn-lt"/>
                <a:ea typeface="Calibri" panose="020F0502020204030204" pitchFamily="34" charset="0"/>
                <a:cs typeface="Times New Roman" panose="02020603050405020304" pitchFamily="18" charset="0"/>
              </a:rPr>
              <a:t> – The local church sent this. And we ought to do the same. And we do support gospel preachers, entering into that labor as we have fellowship with them. We support those who go on temporary missions, as the church here has done has done several time here. We support those who are indefinitely located in other areas of the country and the world. </a:t>
            </a:r>
            <a:r>
              <a:rPr lang="en-US" sz="1200" dirty="0">
                <a:effectLst/>
                <a:latin typeface="+mn-lt"/>
                <a:ea typeface="Calibri" panose="020F0502020204030204" pitchFamily="34" charset="0"/>
              </a:rPr>
              <a:t>And the local church here supports its own in this community.</a:t>
            </a: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dirty="0">
                <a:effectLst/>
                <a:latin typeface="+mn-lt"/>
                <a:ea typeface="Calibri" panose="020F0502020204030204" pitchFamily="34" charset="0"/>
                <a:cs typeface="Times New Roman" panose="02020603050405020304" pitchFamily="18" charset="0"/>
              </a:rPr>
              <a:t>This is a monetary support </a:t>
            </a:r>
            <a:r>
              <a:rPr lang="en-US" sz="1200" b="0" dirty="0">
                <a:effectLst/>
                <a:latin typeface="+mn-lt"/>
                <a:ea typeface="Calibri" panose="020F0502020204030204" pitchFamily="34" charset="0"/>
                <a:cs typeface="Times New Roman" panose="02020603050405020304" pitchFamily="18" charset="0"/>
              </a:rPr>
              <a:t>(CLICK)</a:t>
            </a:r>
            <a:r>
              <a:rPr lang="en-US" sz="1200" dirty="0">
                <a:effectLst/>
                <a:latin typeface="+mn-lt"/>
                <a:ea typeface="Calibri" panose="020F0502020204030204" pitchFamily="34" charset="0"/>
                <a:cs typeface="Times New Roman" panose="02020603050405020304" pitchFamily="18" charset="0"/>
              </a:rPr>
              <a:t> – </a:t>
            </a:r>
            <a:r>
              <a:rPr lang="en-US" sz="1200" b="1" dirty="0">
                <a:effectLst/>
                <a:latin typeface="+mn-lt"/>
                <a:ea typeface="Calibri" panose="020F0502020204030204" pitchFamily="34" charset="0"/>
                <a:cs typeface="Times New Roman" panose="02020603050405020304" pitchFamily="18" charset="0"/>
              </a:rPr>
              <a:t>1 Cor 9:14</a:t>
            </a:r>
            <a:r>
              <a:rPr lang="en-US" sz="1200" dirty="0">
                <a:effectLst/>
                <a:latin typeface="+mn-lt"/>
                <a:ea typeface="Calibri" panose="020F0502020204030204" pitchFamily="34" charset="0"/>
                <a:cs typeface="Times New Roman" panose="02020603050405020304" pitchFamily="18" charset="0"/>
              </a:rPr>
              <a:t>.</a:t>
            </a:r>
            <a:endParaRPr lang="en-US" sz="1200" b="1"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endParaRPr lang="en-US" sz="1200" b="1"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tab pos="685800" algn="l"/>
              </a:tabLst>
              <a:defRPr/>
            </a:pPr>
            <a:r>
              <a:rPr lang="en-US" sz="1200" dirty="0">
                <a:effectLst/>
                <a:latin typeface="+mn-lt"/>
                <a:ea typeface="Calibri" panose="020F0502020204030204" pitchFamily="34" charset="0"/>
                <a:cs typeface="Times New Roman" panose="02020603050405020304" pitchFamily="18" charset="0"/>
              </a:rPr>
              <a:t>But it is also a spiritual support </a:t>
            </a:r>
            <a:r>
              <a:rPr lang="en-US" sz="1200" b="0" dirty="0">
                <a:effectLst/>
                <a:latin typeface="+mn-lt"/>
                <a:ea typeface="Calibri" panose="020F0502020204030204" pitchFamily="34" charset="0"/>
                <a:cs typeface="Times New Roman" panose="02020603050405020304" pitchFamily="18" charset="0"/>
              </a:rPr>
              <a:t>(CLICK) </a:t>
            </a:r>
            <a:r>
              <a:rPr lang="en-US" sz="1200" dirty="0">
                <a:effectLst/>
                <a:latin typeface="+mn-lt"/>
                <a:ea typeface="Calibri" panose="020F0502020204030204" pitchFamily="34" charset="0"/>
                <a:cs typeface="Times New Roman" panose="02020603050405020304" pitchFamily="18" charset="0"/>
              </a:rPr>
              <a:t>– </a:t>
            </a:r>
            <a:r>
              <a:rPr lang="en-US" sz="1200" b="1" dirty="0">
                <a:effectLst/>
                <a:latin typeface="+mn-lt"/>
                <a:ea typeface="Calibri" panose="020F0502020204030204" pitchFamily="34" charset="0"/>
                <a:cs typeface="Times New Roman" panose="02020603050405020304" pitchFamily="18" charset="0"/>
              </a:rPr>
              <a:t>Gal 6:6</a:t>
            </a:r>
            <a:r>
              <a:rPr lang="en-US" sz="1200" dirty="0">
                <a:effectLst/>
                <a:latin typeface="+mn-lt"/>
                <a:ea typeface="Calibri" panose="020F0502020204030204" pitchFamily="34" charset="0"/>
                <a:cs typeface="Times New Roman" panose="02020603050405020304" pitchFamily="18" charset="0"/>
              </a:rPr>
              <a:t> – Certainly that involves monetary support, but “all good things” shouldn’t just be limited to that which is material. </a:t>
            </a:r>
            <a:r>
              <a:rPr lang="en-US" sz="1200" dirty="0">
                <a:effectLst/>
                <a:latin typeface="+mn-lt"/>
                <a:ea typeface="Calibri" panose="020F0502020204030204" pitchFamily="34" charset="0"/>
              </a:rPr>
              <a:t>Evangelists have a hard job. We teach and preach not just to those who want to hear, but those who don’t. Difficulty arises from this. </a:t>
            </a:r>
            <a:r>
              <a:rPr lang="en-US" sz="1200" dirty="0">
                <a:effectLst/>
                <a:latin typeface="+mn-lt"/>
                <a:ea typeface="Calibri" panose="020F0502020204030204" pitchFamily="34" charset="0"/>
                <a:cs typeface="Times New Roman" panose="02020603050405020304" pitchFamily="18" charset="0"/>
              </a:rPr>
              <a:t>Evangelists need spiritual support and encouragement from its members. We need friends. We need your prayers for our individual works, we need your forbearance and your patience in our personal faults and weaknesses as we try to grow to be the men that God desires us to be. We need your “amen” when we have to say hard things. And we need your patience when we say wrong things. Please continue to share all good things with us. Local churches who support and stand by their evangelists are local churches that grow.</a:t>
            </a:r>
          </a:p>
        </p:txBody>
      </p:sp>
      <p:sp>
        <p:nvSpPr>
          <p:cNvPr id="4" name="Slide Number Placeholder 3"/>
          <p:cNvSpPr>
            <a:spLocks noGrp="1"/>
          </p:cNvSpPr>
          <p:nvPr>
            <p:ph type="sldNum" sz="quarter" idx="5"/>
          </p:nvPr>
        </p:nvSpPr>
        <p:spPr/>
        <p:txBody>
          <a:bodyPr/>
          <a:lstStyle/>
          <a:p>
            <a:fld id="{620F5979-CB5B-4320-AD8B-2FA72BFBA367}" type="slidenum">
              <a:rPr lang="en-US" smtClean="0"/>
              <a:t>7</a:t>
            </a:fld>
            <a:endParaRPr lang="en-US"/>
          </a:p>
        </p:txBody>
      </p:sp>
    </p:spTree>
    <p:extLst>
      <p:ext uri="{BB962C8B-B14F-4D97-AF65-F5344CB8AC3E}">
        <p14:creationId xmlns:p14="http://schemas.microsoft.com/office/powerpoint/2010/main" val="4113244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98900" y="0"/>
            <a:ext cx="1327150" cy="9953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cs typeface="Times New Roman" panose="02020603050405020304" pitchFamily="18" charset="0"/>
              </a:rPr>
              <a:t>Evangelism is such an important work of the local church. In fact, what so often pushes a local church to want to be more evangelistic is understanding what it really means to be lost. And here are my friends, my family, my neighbors, my school mates, and if we can’t persuade them to become Christians, they will spend an eternity in torment. I read a statistic once that every minute, 156 people die without knowing Christ. Doesn’t that tug at your heart strings? It is a tragedy that people are lost. Doesn’t that make you </a:t>
            </a:r>
            <a:r>
              <a:rPr lang="en-US" sz="1200" u="sng" dirty="0">
                <a:effectLst/>
                <a:latin typeface="+mn-lt"/>
                <a:ea typeface="Calibri" panose="020F0502020204030204" pitchFamily="34" charset="0"/>
                <a:cs typeface="Times New Roman" panose="02020603050405020304" pitchFamily="18" charset="0"/>
              </a:rPr>
              <a:t>want</a:t>
            </a:r>
            <a:r>
              <a:rPr lang="en-US" sz="1200" dirty="0">
                <a:effectLst/>
                <a:latin typeface="+mn-lt"/>
                <a:ea typeface="Calibri" panose="020F0502020204030204" pitchFamily="34" charset="0"/>
                <a:cs typeface="Times New Roman" panose="02020603050405020304" pitchFamily="18" charset="0"/>
              </a:rPr>
              <a:t> to be more evangelistic?</a:t>
            </a:r>
          </a:p>
          <a:p>
            <a:pPr marL="0" marR="0" lvl="0" indent="0">
              <a:lnSpc>
                <a:spcPct val="115000"/>
              </a:lnSpc>
              <a:spcBef>
                <a:spcPts val="0"/>
              </a:spcBef>
              <a:spcAft>
                <a:spcPts val="0"/>
              </a:spcAft>
              <a:buFont typeface="+mj-lt"/>
              <a:buNone/>
            </a:pPr>
            <a:endParaRPr lang="en-US" sz="1200" dirty="0">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cs typeface="Times New Roman" panose="02020603050405020304" pitchFamily="18" charset="0"/>
              </a:rPr>
              <a:t>That emotional response can become so front and center in our mind, we can be </a:t>
            </a:r>
            <a:r>
              <a:rPr lang="en-US" sz="1200" u="sng" dirty="0">
                <a:effectLst/>
                <a:latin typeface="+mn-lt"/>
                <a:ea typeface="Calibri" panose="020F0502020204030204" pitchFamily="34" charset="0"/>
                <a:cs typeface="Times New Roman" panose="02020603050405020304" pitchFamily="18" charset="0"/>
              </a:rPr>
              <a:t>so</a:t>
            </a:r>
            <a:r>
              <a:rPr lang="en-US" sz="1200" dirty="0">
                <a:effectLst/>
                <a:latin typeface="+mn-lt"/>
                <a:ea typeface="Calibri" panose="020F0502020204030204" pitchFamily="34" charset="0"/>
                <a:cs typeface="Times New Roman" panose="02020603050405020304" pitchFamily="18" charset="0"/>
              </a:rPr>
              <a:t> moved by the tragedy of lost souls, that it is possible for us as a local church to step outside of biblical boundaries in regards to evangelism. We can be so moved by the tragedy of lost souls, that it overwhelm our emotions to the extent that we begin reasoning wrongly concerning the work of evangelism. And this has caused some local churches to veer outside of the pattern of scripture concerning this important work.</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As we get into these “innovations”, keep in mind study #8 from this series when we talked about “local organization apostasy”, that the first great apostasy of the local church began w/a small tweak in local church organization and how over several hundred years it led to the formation of the Roman Catholic Church. The point in addressing these innovations is not just a matter of respecting God’s authority (that is of foremost importance), but also to show the slippery-slope consequences of what happens when we step even a little bit outside the NT pattern</a:t>
            </a:r>
            <a:r>
              <a:rPr lang="en-US" sz="1200" dirty="0">
                <a:effectLst/>
                <a:latin typeface="+mn-lt"/>
                <a:ea typeface="Calibri" panose="020F0502020204030204" pitchFamily="34" charset="0"/>
              </a:rPr>
              <a:t>, which is very typical when we allow emotion to prevail over proper, biblical discernment.</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90C33BB-8C23-46C3-B098-F646DF39A2AE}" type="slidenum">
              <a:rPr lang="en-US" smtClean="0"/>
              <a:t>8</a:t>
            </a:fld>
            <a:endParaRPr lang="en-US"/>
          </a:p>
        </p:txBody>
      </p:sp>
    </p:spTree>
    <p:extLst>
      <p:ext uri="{BB962C8B-B14F-4D97-AF65-F5344CB8AC3E}">
        <p14:creationId xmlns:p14="http://schemas.microsoft.com/office/powerpoint/2010/main" val="2145155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98900" y="0"/>
            <a:ext cx="1327150" cy="995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800" dirty="0">
                <a:effectLst/>
                <a:latin typeface="Times New Roman" panose="02020603050405020304" pitchFamily="18" charset="0"/>
                <a:ea typeface="Calibri" panose="020F0502020204030204" pitchFamily="34" charset="0"/>
              </a:rPr>
              <a:t>Passion for evangelism has caused some local churches of the past to stray outside organizational boundaries.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 learn from the NT that local churches are independent, autonomous bodies of believers due to the fact we are to have elders who oversee the flock among them –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1 Pet 5:1-2a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rPr>
              <a:t>Shepherding what? “The flock of God among you.” Elders have no oversight whatsoever of those who make up another local church and the work of that church. They have no oversight of anything beyond their group. It's the oversight of the flock </a:t>
            </a:r>
            <a:r>
              <a:rPr lang="en-US" sz="1800" u="sng" dirty="0">
                <a:effectLst/>
                <a:latin typeface="Times New Roman" panose="02020603050405020304" pitchFamily="18" charset="0"/>
                <a:ea typeface="Calibri" panose="020F0502020204030204" pitchFamily="34" charset="0"/>
              </a:rPr>
              <a:t>among you. </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US" sz="1800"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But something interesting happened in the late 1940s, early 1950s. Right at the end of WWII, there was a lot of concentration expended towards preaching the gospel within the countries that were defeated in WWII, such as Germany and Japan (CLICK). And so, a local church in Texas came up w/the idea of evangelizing Germany (CLICK). But the way they wanted to do the work was by having other churches send them money so they could oversee the work. So, they sent out a bunch of letters to other local churches and that’s what happened (CLICK)</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Times New Roman" panose="02020603050405020304" pitchFamily="18" charset="0"/>
                <a:ea typeface="Calibri" panose="020F0502020204030204" pitchFamily="34" charset="0"/>
              </a:rPr>
              <a:t>The big church in Texas handled the work of evangelism, exercising oversight over it, making all the decisions of who went where, the financial decisions, and other churches simply sent them money so they could take care of the work. (CLICK)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endParaRPr lang="en-US" sz="1200" dirty="0">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9</a:t>
            </a:fld>
            <a:endParaRPr lang="en-US"/>
          </a:p>
        </p:txBody>
      </p:sp>
    </p:spTree>
    <p:extLst>
      <p:ext uri="{BB962C8B-B14F-4D97-AF65-F5344CB8AC3E}">
        <p14:creationId xmlns:p14="http://schemas.microsoft.com/office/powerpoint/2010/main" val="1512451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7C73B4-7D2A-4F6F-8359-38AA96BD1348}"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1665916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7C73B4-7D2A-4F6F-8359-38AA96BD1348}"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3918271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7C73B4-7D2A-4F6F-8359-38AA96BD1348}"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612139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7C73B4-7D2A-4F6F-8359-38AA96BD1348}"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2082036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7C73B4-7D2A-4F6F-8359-38AA96BD1348}" type="datetimeFigureOut">
              <a:rPr lang="en-US" smtClean="0"/>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2837395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7C73B4-7D2A-4F6F-8359-38AA96BD1348}" type="datetimeFigureOut">
              <a:rPr lang="en-US" smtClean="0"/>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146367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7C73B4-7D2A-4F6F-8359-38AA96BD1348}" type="datetimeFigureOut">
              <a:rPr lang="en-US" smtClean="0"/>
              <a:t>6/15/2022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501589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7C73B4-7D2A-4F6F-8359-38AA96BD1348}" type="datetimeFigureOut">
              <a:rPr lang="en-US" smtClean="0"/>
              <a:t>6/15/2022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4074926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C73B4-7D2A-4F6F-8359-38AA96BD1348}" type="datetimeFigureOut">
              <a:rPr lang="en-US" smtClean="0"/>
              <a:t>6/15/2022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3487063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7C73B4-7D2A-4F6F-8359-38AA96BD1348}" type="datetimeFigureOut">
              <a:rPr lang="en-US" smtClean="0"/>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248479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7C73B4-7D2A-4F6F-8359-38AA96BD1348}" type="datetimeFigureOut">
              <a:rPr lang="en-US" smtClean="0"/>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3364008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C73B4-7D2A-4F6F-8359-38AA96BD1348}" type="datetimeFigureOut">
              <a:rPr lang="en-US" smtClean="0"/>
              <a:t>6/15/2022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421EF-D302-47C2-B9F1-38E90B255E16}" type="slidenum">
              <a:rPr lang="en-US" smtClean="0"/>
              <a:t>‹#›</a:t>
            </a:fld>
            <a:endParaRPr lang="en-US"/>
          </a:p>
        </p:txBody>
      </p:sp>
    </p:spTree>
    <p:extLst>
      <p:ext uri="{BB962C8B-B14F-4D97-AF65-F5344CB8AC3E}">
        <p14:creationId xmlns:p14="http://schemas.microsoft.com/office/powerpoint/2010/main" val="2694469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FE9D1864-1204-48E5-B4AA-8CC9D637BD9B}"/>
              </a:ext>
            </a:extLst>
          </p:cNvPr>
          <p:cNvGraphicFramePr>
            <a:graphicFrameLocks noChangeAspect="1"/>
          </p:cNvGraphicFramePr>
          <p:nvPr>
            <p:extLst>
              <p:ext uri="{D42A27DB-BD31-4B8C-83A1-F6EECF244321}">
                <p14:modId xmlns:p14="http://schemas.microsoft.com/office/powerpoint/2010/main" val="1908990894"/>
              </p:ext>
            </p:extLst>
          </p:nvPr>
        </p:nvGraphicFramePr>
        <p:xfrm>
          <a:off x="4763" y="0"/>
          <a:ext cx="9134475" cy="6858000"/>
        </p:xfrm>
        <a:graphic>
          <a:graphicData uri="http://schemas.openxmlformats.org/presentationml/2006/ole">
            <mc:AlternateContent xmlns:mc="http://schemas.openxmlformats.org/markup-compatibility/2006">
              <mc:Choice xmlns:v="urn:schemas-microsoft-com:vml" Requires="v">
                <p:oleObj name="Bitmap Image" r:id="rId3" imgW="9134640" imgH="6858000" progId="Paint.Picture">
                  <p:embed/>
                </p:oleObj>
              </mc:Choice>
              <mc:Fallback>
                <p:oleObj name="Bitmap Image" r:id="rId3" imgW="9134640" imgH="6858000" progId="Paint.Picture">
                  <p:embed/>
                  <p:pic>
                    <p:nvPicPr>
                      <p:cNvPr id="2" name="Object 1">
                        <a:extLst>
                          <a:ext uri="{FF2B5EF4-FFF2-40B4-BE49-F238E27FC236}">
                            <a16:creationId xmlns:a16="http://schemas.microsoft.com/office/drawing/2014/main" id="{ABD89622-3AB5-47C1-A0E9-2D755B9DF29D}"/>
                          </a:ext>
                        </a:extLst>
                      </p:cNvPr>
                      <p:cNvPicPr/>
                      <p:nvPr/>
                    </p:nvPicPr>
                    <p:blipFill>
                      <a:blip r:embed="rId4"/>
                      <a:stretch>
                        <a:fillRect/>
                      </a:stretch>
                    </p:blipFill>
                    <p:spPr>
                      <a:xfrm>
                        <a:off x="4763" y="0"/>
                        <a:ext cx="9134475" cy="6858000"/>
                      </a:xfrm>
                      <a:prstGeom prst="rect">
                        <a:avLst/>
                      </a:prstGeom>
                    </p:spPr>
                  </p:pic>
                </p:oleObj>
              </mc:Fallback>
            </mc:AlternateContent>
          </a:graphicData>
        </a:graphic>
      </p:graphicFrame>
    </p:spTree>
    <p:extLst>
      <p:ext uri="{BB962C8B-B14F-4D97-AF65-F5344CB8AC3E}">
        <p14:creationId xmlns:p14="http://schemas.microsoft.com/office/powerpoint/2010/main" val="42117490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D6757EE-1C08-ABAC-1A6F-41043CCC90F6}"/>
              </a:ext>
            </a:extLst>
          </p:cNvPr>
          <p:cNvSpPr>
            <a:spLocks noGrp="1"/>
          </p:cNvSpPr>
          <p:nvPr>
            <p:ph type="title"/>
          </p:nvPr>
        </p:nvSpPr>
        <p:spPr>
          <a:xfrm>
            <a:off x="0" y="1"/>
            <a:ext cx="9144000" cy="876822"/>
          </a:xfrm>
        </p:spPr>
        <p:txBody>
          <a:bodyPr>
            <a:noAutofit/>
          </a:bodyPr>
          <a:lstStyle/>
          <a:p>
            <a:pPr algn="ctr"/>
            <a:r>
              <a:rPr lang="en-US" sz="5400" b="1" u="sng" dirty="0">
                <a:latin typeface="Bell MT" panose="02020503060305020303" pitchFamily="18" charset="0"/>
              </a:rPr>
              <a:t>“Innovations”</a:t>
            </a:r>
          </a:p>
        </p:txBody>
      </p:sp>
      <p:sp>
        <p:nvSpPr>
          <p:cNvPr id="7" name="Oval 6">
            <a:extLst>
              <a:ext uri="{FF2B5EF4-FFF2-40B4-BE49-F238E27FC236}">
                <a16:creationId xmlns:a16="http://schemas.microsoft.com/office/drawing/2014/main" id="{6F8EE4BC-4937-8D5F-8E1E-63200B4E762F}"/>
              </a:ext>
            </a:extLst>
          </p:cNvPr>
          <p:cNvSpPr/>
          <p:nvPr/>
        </p:nvSpPr>
        <p:spPr>
          <a:xfrm>
            <a:off x="3005069" y="3137616"/>
            <a:ext cx="2667000" cy="2514600"/>
          </a:xfrm>
          <a:prstGeom prst="ellips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E847C479-6B40-DA11-71ED-0EEC0AC5F1AF}"/>
              </a:ext>
            </a:extLst>
          </p:cNvPr>
          <p:cNvCxnSpPr/>
          <p:nvPr/>
        </p:nvCxnSpPr>
        <p:spPr>
          <a:xfrm>
            <a:off x="5672069" y="4394916"/>
            <a:ext cx="158702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C8A06FF-7488-580C-1524-42D07927E156}"/>
              </a:ext>
            </a:extLst>
          </p:cNvPr>
          <p:cNvSpPr/>
          <p:nvPr/>
        </p:nvSpPr>
        <p:spPr>
          <a:xfrm>
            <a:off x="490469" y="2261316"/>
            <a:ext cx="533400" cy="533400"/>
          </a:xfrm>
          <a:prstGeom prst="ellips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Oval 10">
            <a:extLst>
              <a:ext uri="{FF2B5EF4-FFF2-40B4-BE49-F238E27FC236}">
                <a16:creationId xmlns:a16="http://schemas.microsoft.com/office/drawing/2014/main" id="{EEC7FA7F-0DA2-4411-16A5-09BFD9BD2B13}"/>
              </a:ext>
            </a:extLst>
          </p:cNvPr>
          <p:cNvSpPr/>
          <p:nvPr/>
        </p:nvSpPr>
        <p:spPr>
          <a:xfrm>
            <a:off x="490469" y="3023316"/>
            <a:ext cx="533400" cy="533400"/>
          </a:xfrm>
          <a:prstGeom prst="ellips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Oval 11">
            <a:extLst>
              <a:ext uri="{FF2B5EF4-FFF2-40B4-BE49-F238E27FC236}">
                <a16:creationId xmlns:a16="http://schemas.microsoft.com/office/drawing/2014/main" id="{A64F178E-9E5B-74CD-B4CE-9AEF70A7CCF6}"/>
              </a:ext>
            </a:extLst>
          </p:cNvPr>
          <p:cNvSpPr/>
          <p:nvPr/>
        </p:nvSpPr>
        <p:spPr>
          <a:xfrm>
            <a:off x="497038" y="3784002"/>
            <a:ext cx="533400" cy="533400"/>
          </a:xfrm>
          <a:prstGeom prst="ellips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 name="Oval 12">
            <a:extLst>
              <a:ext uri="{FF2B5EF4-FFF2-40B4-BE49-F238E27FC236}">
                <a16:creationId xmlns:a16="http://schemas.microsoft.com/office/drawing/2014/main" id="{80BD872A-DE50-A305-9E97-126EEE25BC54}"/>
              </a:ext>
            </a:extLst>
          </p:cNvPr>
          <p:cNvSpPr/>
          <p:nvPr/>
        </p:nvSpPr>
        <p:spPr>
          <a:xfrm>
            <a:off x="490469" y="4542061"/>
            <a:ext cx="533400" cy="533400"/>
          </a:xfrm>
          <a:prstGeom prst="ellips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6" name="Oval 15">
            <a:extLst>
              <a:ext uri="{FF2B5EF4-FFF2-40B4-BE49-F238E27FC236}">
                <a16:creationId xmlns:a16="http://schemas.microsoft.com/office/drawing/2014/main" id="{B5372EF3-238D-510C-2110-D4DBFAFD03ED}"/>
              </a:ext>
            </a:extLst>
          </p:cNvPr>
          <p:cNvSpPr/>
          <p:nvPr/>
        </p:nvSpPr>
        <p:spPr>
          <a:xfrm>
            <a:off x="497038" y="5271216"/>
            <a:ext cx="533400" cy="533400"/>
          </a:xfrm>
          <a:prstGeom prst="ellips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7" name="Oval 16">
            <a:extLst>
              <a:ext uri="{FF2B5EF4-FFF2-40B4-BE49-F238E27FC236}">
                <a16:creationId xmlns:a16="http://schemas.microsoft.com/office/drawing/2014/main" id="{E237B3B9-E37F-4160-D2E5-B0E6FC547A6B}"/>
              </a:ext>
            </a:extLst>
          </p:cNvPr>
          <p:cNvSpPr/>
          <p:nvPr/>
        </p:nvSpPr>
        <p:spPr>
          <a:xfrm>
            <a:off x="497038" y="5995116"/>
            <a:ext cx="533400" cy="533400"/>
          </a:xfrm>
          <a:prstGeom prst="ellips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A933FECC-4E49-7EBB-9481-1826C521651A}"/>
              </a:ext>
            </a:extLst>
          </p:cNvPr>
          <p:cNvCxnSpPr>
            <a:endCxn id="7" idx="2"/>
          </p:cNvCxnSpPr>
          <p:nvPr/>
        </p:nvCxnSpPr>
        <p:spPr>
          <a:xfrm>
            <a:off x="1030438" y="2528016"/>
            <a:ext cx="1974631" cy="18669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283B647-ADD6-9E6F-F08D-F312FBF0154C}"/>
              </a:ext>
            </a:extLst>
          </p:cNvPr>
          <p:cNvCxnSpPr>
            <a:endCxn id="7" idx="2"/>
          </p:cNvCxnSpPr>
          <p:nvPr/>
        </p:nvCxnSpPr>
        <p:spPr>
          <a:xfrm>
            <a:off x="1023869" y="3290344"/>
            <a:ext cx="1981200" cy="11045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995C434-3D0C-9F9D-491D-B46EBD422770}"/>
              </a:ext>
            </a:extLst>
          </p:cNvPr>
          <p:cNvCxnSpPr>
            <a:endCxn id="7" idx="2"/>
          </p:cNvCxnSpPr>
          <p:nvPr/>
        </p:nvCxnSpPr>
        <p:spPr>
          <a:xfrm>
            <a:off x="1030438" y="4050702"/>
            <a:ext cx="1974631" cy="34421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C1278E0-510C-4CBA-337C-C83EEF7939DA}"/>
              </a:ext>
            </a:extLst>
          </p:cNvPr>
          <p:cNvCxnSpPr>
            <a:endCxn id="7" idx="2"/>
          </p:cNvCxnSpPr>
          <p:nvPr/>
        </p:nvCxnSpPr>
        <p:spPr>
          <a:xfrm flipV="1">
            <a:off x="1030438" y="4394916"/>
            <a:ext cx="1974631" cy="4138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DD4B920-60FA-A434-1566-7F7C3F7FD988}"/>
              </a:ext>
            </a:extLst>
          </p:cNvPr>
          <p:cNvCxnSpPr>
            <a:endCxn id="7" idx="2"/>
          </p:cNvCxnSpPr>
          <p:nvPr/>
        </p:nvCxnSpPr>
        <p:spPr>
          <a:xfrm flipV="1">
            <a:off x="1030438" y="4394916"/>
            <a:ext cx="1974631" cy="114300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BF4A620-8922-8F34-AF4D-181A1709BEF1}"/>
              </a:ext>
            </a:extLst>
          </p:cNvPr>
          <p:cNvCxnSpPr>
            <a:endCxn id="7" idx="2"/>
          </p:cNvCxnSpPr>
          <p:nvPr/>
        </p:nvCxnSpPr>
        <p:spPr>
          <a:xfrm flipV="1">
            <a:off x="1023869" y="4394916"/>
            <a:ext cx="1981200" cy="186690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448AB60A-9EB3-AB8D-E46E-22EA9E812B90}"/>
              </a:ext>
            </a:extLst>
          </p:cNvPr>
          <p:cNvSpPr/>
          <p:nvPr/>
        </p:nvSpPr>
        <p:spPr>
          <a:xfrm>
            <a:off x="38638" y="774420"/>
            <a:ext cx="9015210" cy="138923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3">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97F41EBF-5966-6CEF-C40B-D2FEEB15FD21}"/>
              </a:ext>
            </a:extLst>
          </p:cNvPr>
          <p:cNvSpPr txBox="1"/>
          <p:nvPr/>
        </p:nvSpPr>
        <p:spPr>
          <a:xfrm>
            <a:off x="90153" y="850006"/>
            <a:ext cx="8886421" cy="1200329"/>
          </a:xfrm>
          <a:prstGeom prst="rect">
            <a:avLst/>
          </a:prstGeom>
          <a:noFill/>
        </p:spPr>
        <p:txBody>
          <a:bodyPr wrap="square" rtlCol="0">
            <a:spAutoFit/>
          </a:bodyPr>
          <a:lstStyle/>
          <a:p>
            <a:r>
              <a:rPr lang="en-US" sz="1800" b="1" dirty="0">
                <a:solidFill>
                  <a:schemeClr val="bg1"/>
                </a:solidFill>
                <a:effectLst/>
                <a:latin typeface="Bell MT" panose="02020503060305020303" pitchFamily="18" charset="0"/>
                <a:ea typeface="Calibri" panose="020F0502020204030204" pitchFamily="34" charset="0"/>
                <a:cs typeface="Times New Roman" panose="02020603050405020304" pitchFamily="18" charset="0"/>
              </a:rPr>
              <a:t>1 Pet 5:1-2</a:t>
            </a:r>
            <a:r>
              <a:rPr lang="en-US" sz="1800" dirty="0">
                <a:solidFill>
                  <a:schemeClr val="bg1"/>
                </a:solidFill>
                <a:effectLst/>
                <a:latin typeface="Bell MT" panose="02020503060305020303" pitchFamily="18" charset="0"/>
                <a:ea typeface="Calibri" panose="020F0502020204030204" pitchFamily="34" charset="0"/>
                <a:cs typeface="Times New Roman" panose="02020603050405020304" pitchFamily="18" charset="0"/>
              </a:rPr>
              <a:t> – “</a:t>
            </a:r>
            <a:r>
              <a:rPr lang="en-US" sz="1800" baseline="30000" dirty="0">
                <a:solidFill>
                  <a:schemeClr val="bg1"/>
                </a:solidFill>
                <a:latin typeface="Bell MT" panose="02020503060305020303" pitchFamily="18" charset="0"/>
                <a:ea typeface="Calibri" panose="020F0502020204030204" pitchFamily="34" charset="0"/>
                <a:cs typeface="Times New Roman" panose="02020603050405020304" pitchFamily="18" charset="0"/>
              </a:rPr>
              <a:t>1</a:t>
            </a:r>
            <a:r>
              <a:rPr lang="en-US" b="0" dirty="0">
                <a:solidFill>
                  <a:schemeClr val="bg1"/>
                </a:solidFill>
                <a:effectLst/>
                <a:latin typeface="Bell MT" panose="02020503060305020303" pitchFamily="18" charset="0"/>
              </a:rPr>
              <a:t>Therefore, I exhort the elders among you, as your fellow elder and witness of the sufferings of Christ, and a partaker also of the glory that is to be revealed, </a:t>
            </a:r>
            <a:r>
              <a:rPr lang="en-US" b="1" u="sng" baseline="30000" dirty="0">
                <a:solidFill>
                  <a:schemeClr val="bg1"/>
                </a:solidFill>
                <a:effectLst/>
                <a:latin typeface="Bell MT" panose="02020503060305020303" pitchFamily="18" charset="0"/>
              </a:rPr>
              <a:t>2</a:t>
            </a:r>
            <a:r>
              <a:rPr lang="en-US" b="1" u="sng" dirty="0">
                <a:solidFill>
                  <a:schemeClr val="bg1"/>
                </a:solidFill>
                <a:effectLst/>
                <a:latin typeface="Bell MT" panose="02020503060305020303" pitchFamily="18" charset="0"/>
              </a:rPr>
              <a:t>shepherd the flock of God among you</a:t>
            </a:r>
            <a:r>
              <a:rPr lang="en-US" b="0" dirty="0">
                <a:solidFill>
                  <a:schemeClr val="bg1"/>
                </a:solidFill>
                <a:effectLst/>
                <a:latin typeface="Bell MT" panose="02020503060305020303" pitchFamily="18" charset="0"/>
              </a:rPr>
              <a:t>, exercising oversight not under compulsion, but voluntarily, according to the will of God; and not for sordid gain, but with eagerness;</a:t>
            </a:r>
            <a:r>
              <a:rPr lang="en-US" sz="1800" dirty="0">
                <a:solidFill>
                  <a:schemeClr val="bg1"/>
                </a:solidFill>
                <a:effectLst/>
                <a:latin typeface="Bell MT" panose="02020503060305020303" pitchFamily="18" charset="0"/>
                <a:ea typeface="Calibri" panose="020F0502020204030204" pitchFamily="34" charset="0"/>
                <a:cs typeface="Times New Roman" panose="02020603050405020304" pitchFamily="18" charset="0"/>
              </a:rPr>
              <a:t>”</a:t>
            </a:r>
            <a:endParaRPr lang="en-US" dirty="0">
              <a:solidFill>
                <a:schemeClr val="bg1"/>
              </a:solidFill>
              <a:latin typeface="Bell MT" panose="02020503060305020303" pitchFamily="18" charset="0"/>
            </a:endParaRPr>
          </a:p>
        </p:txBody>
      </p:sp>
      <p:grpSp>
        <p:nvGrpSpPr>
          <p:cNvPr id="25" name="Group 24">
            <a:extLst>
              <a:ext uri="{FF2B5EF4-FFF2-40B4-BE49-F238E27FC236}">
                <a16:creationId xmlns:a16="http://schemas.microsoft.com/office/drawing/2014/main" id="{1D402802-F754-E195-AF72-FC7862DD3A7A}"/>
              </a:ext>
            </a:extLst>
          </p:cNvPr>
          <p:cNvGrpSpPr/>
          <p:nvPr/>
        </p:nvGrpSpPr>
        <p:grpSpPr>
          <a:xfrm>
            <a:off x="7280693" y="3627759"/>
            <a:ext cx="1259251" cy="1880117"/>
            <a:chOff x="7315200" y="3581400"/>
            <a:chExt cx="1407449" cy="1880117"/>
          </a:xfrm>
        </p:grpSpPr>
        <p:pic>
          <p:nvPicPr>
            <p:cNvPr id="26" name="Picture 2">
              <a:extLst>
                <a:ext uri="{FF2B5EF4-FFF2-40B4-BE49-F238E27FC236}">
                  <a16:creationId xmlns:a16="http://schemas.microsoft.com/office/drawing/2014/main" id="{FE95866F-5096-1766-A67F-9B616DB66E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3581400"/>
              <a:ext cx="1407449"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a:extLst>
                <a:ext uri="{FF2B5EF4-FFF2-40B4-BE49-F238E27FC236}">
                  <a16:creationId xmlns:a16="http://schemas.microsoft.com/office/drawing/2014/main" id="{6DF73926-F82E-B692-3489-716926CFAD2D}"/>
                </a:ext>
              </a:extLst>
            </p:cNvPr>
            <p:cNvSpPr txBox="1"/>
            <p:nvPr/>
          </p:nvSpPr>
          <p:spPr>
            <a:xfrm>
              <a:off x="7772400" y="5092185"/>
              <a:ext cx="824008" cy="369332"/>
            </a:xfrm>
            <a:prstGeom prst="rect">
              <a:avLst/>
            </a:prstGeom>
            <a:noFill/>
          </p:spPr>
          <p:txBody>
            <a:bodyPr wrap="none" rtlCol="0">
              <a:spAutoFit/>
            </a:bodyPr>
            <a:lstStyle/>
            <a:p>
              <a:r>
                <a:rPr lang="en-US" b="1" dirty="0">
                  <a:latin typeface="Rockwell" panose="02060603020205020403" pitchFamily="18" charset="0"/>
                </a:rPr>
                <a:t>Japan</a:t>
              </a:r>
            </a:p>
          </p:txBody>
        </p:sp>
      </p:grpSp>
      <p:sp>
        <p:nvSpPr>
          <p:cNvPr id="28" name="TextBox 27">
            <a:extLst>
              <a:ext uri="{FF2B5EF4-FFF2-40B4-BE49-F238E27FC236}">
                <a16:creationId xmlns:a16="http://schemas.microsoft.com/office/drawing/2014/main" id="{1187B2AF-BD7B-F078-1588-DDB163F7E8FE}"/>
              </a:ext>
            </a:extLst>
          </p:cNvPr>
          <p:cNvSpPr txBox="1"/>
          <p:nvPr/>
        </p:nvSpPr>
        <p:spPr>
          <a:xfrm>
            <a:off x="3092278" y="3845839"/>
            <a:ext cx="2587568" cy="1200329"/>
          </a:xfrm>
          <a:prstGeom prst="rect">
            <a:avLst/>
          </a:prstGeom>
          <a:noFill/>
        </p:spPr>
        <p:txBody>
          <a:bodyPr wrap="none" rtlCol="0">
            <a:spAutoFit/>
          </a:bodyPr>
          <a:lstStyle/>
          <a:p>
            <a:pPr algn="ctr"/>
            <a:r>
              <a:rPr lang="en-US" sz="3600" b="1" dirty="0">
                <a:latin typeface="Bell MT" panose="02020503060305020303" pitchFamily="18" charset="0"/>
              </a:rPr>
              <a:t>Sponsoring </a:t>
            </a:r>
          </a:p>
          <a:p>
            <a:pPr algn="ctr"/>
            <a:r>
              <a:rPr lang="en-US" sz="3600" b="1" dirty="0">
                <a:latin typeface="Bell MT" panose="02020503060305020303" pitchFamily="18" charset="0"/>
              </a:rPr>
              <a:t>Church</a:t>
            </a:r>
          </a:p>
        </p:txBody>
      </p:sp>
    </p:spTree>
    <p:extLst>
      <p:ext uri="{BB962C8B-B14F-4D97-AF65-F5344CB8AC3E}">
        <p14:creationId xmlns:p14="http://schemas.microsoft.com/office/powerpoint/2010/main" val="8788418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D6757EE-1C08-ABAC-1A6F-41043CCC90F6}"/>
              </a:ext>
            </a:extLst>
          </p:cNvPr>
          <p:cNvSpPr>
            <a:spLocks noGrp="1"/>
          </p:cNvSpPr>
          <p:nvPr>
            <p:ph type="title"/>
          </p:nvPr>
        </p:nvSpPr>
        <p:spPr>
          <a:xfrm>
            <a:off x="0" y="1"/>
            <a:ext cx="9144000" cy="876822"/>
          </a:xfrm>
        </p:spPr>
        <p:txBody>
          <a:bodyPr>
            <a:noAutofit/>
          </a:bodyPr>
          <a:lstStyle/>
          <a:p>
            <a:pPr algn="ctr"/>
            <a:r>
              <a:rPr lang="en-US" sz="5400" b="1" u="sng" dirty="0">
                <a:latin typeface="Bell MT" panose="02020503060305020303" pitchFamily="18" charset="0"/>
              </a:rPr>
              <a:t>“Innovations”</a:t>
            </a:r>
          </a:p>
        </p:txBody>
      </p:sp>
      <p:sp>
        <p:nvSpPr>
          <p:cNvPr id="43" name="TextBox 42">
            <a:extLst>
              <a:ext uri="{FF2B5EF4-FFF2-40B4-BE49-F238E27FC236}">
                <a16:creationId xmlns:a16="http://schemas.microsoft.com/office/drawing/2014/main" id="{0252DE77-4670-7299-BC76-22E95FEC77EB}"/>
              </a:ext>
            </a:extLst>
          </p:cNvPr>
          <p:cNvSpPr txBox="1"/>
          <p:nvPr/>
        </p:nvSpPr>
        <p:spPr>
          <a:xfrm>
            <a:off x="90153" y="850006"/>
            <a:ext cx="8886421" cy="1200329"/>
          </a:xfrm>
          <a:prstGeom prst="rect">
            <a:avLst/>
          </a:prstGeom>
          <a:noFill/>
        </p:spPr>
        <p:txBody>
          <a:bodyPr wrap="square" rtlCol="0">
            <a:spAutoFit/>
          </a:bodyPr>
          <a:lstStyle/>
          <a:p>
            <a:r>
              <a:rPr lang="en-US" sz="1800" b="1" dirty="0">
                <a:solidFill>
                  <a:schemeClr val="bg1"/>
                </a:solidFill>
                <a:effectLst/>
                <a:latin typeface="Bell MT" panose="02020503060305020303" pitchFamily="18" charset="0"/>
                <a:ea typeface="Calibri" panose="020F0502020204030204" pitchFamily="34" charset="0"/>
                <a:cs typeface="Times New Roman" panose="02020603050405020304" pitchFamily="18" charset="0"/>
              </a:rPr>
              <a:t>1 Pet 5:1-2</a:t>
            </a:r>
            <a:r>
              <a:rPr lang="en-US" sz="1800" dirty="0">
                <a:solidFill>
                  <a:schemeClr val="bg1"/>
                </a:solidFill>
                <a:effectLst/>
                <a:latin typeface="Bell MT" panose="02020503060305020303" pitchFamily="18" charset="0"/>
                <a:ea typeface="Calibri" panose="020F0502020204030204" pitchFamily="34" charset="0"/>
                <a:cs typeface="Times New Roman" panose="02020603050405020304" pitchFamily="18" charset="0"/>
              </a:rPr>
              <a:t> – “</a:t>
            </a:r>
            <a:r>
              <a:rPr lang="en-US" b="0" dirty="0">
                <a:solidFill>
                  <a:schemeClr val="bg1"/>
                </a:solidFill>
                <a:effectLst/>
                <a:latin typeface="Bell MT" panose="02020503060305020303" pitchFamily="18" charset="0"/>
              </a:rPr>
              <a:t>Therefore, I exhort the elders among you, as your fellow elder and witness of the sufferings of Christ, and a partaker also of the glory that is to be revealed, </a:t>
            </a:r>
            <a:r>
              <a:rPr lang="en-US" b="1" u="sng" baseline="30000" dirty="0">
                <a:solidFill>
                  <a:schemeClr val="bg1"/>
                </a:solidFill>
                <a:effectLst/>
                <a:latin typeface="Bell MT" panose="02020503060305020303" pitchFamily="18" charset="0"/>
              </a:rPr>
              <a:t>2</a:t>
            </a:r>
            <a:r>
              <a:rPr lang="en-US" b="1" u="sng" dirty="0">
                <a:solidFill>
                  <a:schemeClr val="bg1"/>
                </a:solidFill>
                <a:effectLst/>
                <a:latin typeface="Bell MT" panose="02020503060305020303" pitchFamily="18" charset="0"/>
              </a:rPr>
              <a:t>shepherd the flock of God among you</a:t>
            </a:r>
            <a:r>
              <a:rPr lang="en-US" b="0" dirty="0">
                <a:solidFill>
                  <a:schemeClr val="bg1"/>
                </a:solidFill>
                <a:effectLst/>
                <a:latin typeface="Bell MT" panose="02020503060305020303" pitchFamily="18" charset="0"/>
              </a:rPr>
              <a:t>, exercising oversight not under compulsion, but voluntarily, according to the will of God; and not for sordid gain, but with eagerness;</a:t>
            </a:r>
            <a:r>
              <a:rPr lang="en-US" sz="1800" dirty="0">
                <a:solidFill>
                  <a:schemeClr val="bg1"/>
                </a:solidFill>
                <a:effectLst/>
                <a:latin typeface="Bell MT" panose="02020503060305020303" pitchFamily="18" charset="0"/>
                <a:ea typeface="Calibri" panose="020F0502020204030204" pitchFamily="34" charset="0"/>
                <a:cs typeface="Times New Roman" panose="02020603050405020304" pitchFamily="18" charset="0"/>
              </a:rPr>
              <a:t>”</a:t>
            </a:r>
            <a:endParaRPr lang="en-US" dirty="0">
              <a:solidFill>
                <a:schemeClr val="bg1"/>
              </a:solidFill>
              <a:latin typeface="Bell MT" panose="02020503060305020303" pitchFamily="18" charset="0"/>
            </a:endParaRPr>
          </a:p>
        </p:txBody>
      </p:sp>
      <p:grpSp>
        <p:nvGrpSpPr>
          <p:cNvPr id="23" name="Group 22">
            <a:extLst>
              <a:ext uri="{FF2B5EF4-FFF2-40B4-BE49-F238E27FC236}">
                <a16:creationId xmlns:a16="http://schemas.microsoft.com/office/drawing/2014/main" id="{4807077F-B080-8E28-9411-090397C6E88D}"/>
              </a:ext>
            </a:extLst>
          </p:cNvPr>
          <p:cNvGrpSpPr/>
          <p:nvPr/>
        </p:nvGrpSpPr>
        <p:grpSpPr>
          <a:xfrm>
            <a:off x="138936" y="1024943"/>
            <a:ext cx="4162424" cy="4135165"/>
            <a:chOff x="138936" y="1295399"/>
            <a:chExt cx="4162424" cy="4135165"/>
          </a:xfrm>
        </p:grpSpPr>
        <p:pic>
          <p:nvPicPr>
            <p:cNvPr id="44" name="Picture 3">
              <a:extLst>
                <a:ext uri="{FF2B5EF4-FFF2-40B4-BE49-F238E27FC236}">
                  <a16:creationId xmlns:a16="http://schemas.microsoft.com/office/drawing/2014/main" id="{526CF38E-3082-11E0-7F4A-DB85BC5C9E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936" y="2401614"/>
              <a:ext cx="4162424"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TextBox 44">
              <a:extLst>
                <a:ext uri="{FF2B5EF4-FFF2-40B4-BE49-F238E27FC236}">
                  <a16:creationId xmlns:a16="http://schemas.microsoft.com/office/drawing/2014/main" id="{344BB601-0EDA-8D96-306E-C9A94D82EE1F}"/>
                </a:ext>
              </a:extLst>
            </p:cNvPr>
            <p:cNvSpPr txBox="1"/>
            <p:nvPr/>
          </p:nvSpPr>
          <p:spPr>
            <a:xfrm>
              <a:off x="1525887" y="1295399"/>
              <a:ext cx="1388522" cy="954107"/>
            </a:xfrm>
            <a:prstGeom prst="rect">
              <a:avLst/>
            </a:prstGeom>
            <a:noFill/>
          </p:spPr>
          <p:txBody>
            <a:bodyPr wrap="none" rtlCol="0">
              <a:spAutoFit/>
            </a:bodyPr>
            <a:lstStyle/>
            <a:p>
              <a:r>
                <a:rPr lang="en-US" sz="5600" b="1" u="sng" dirty="0"/>
                <a:t>This</a:t>
              </a:r>
            </a:p>
          </p:txBody>
        </p:sp>
      </p:grpSp>
      <p:grpSp>
        <p:nvGrpSpPr>
          <p:cNvPr id="46" name="Group 45">
            <a:extLst>
              <a:ext uri="{FF2B5EF4-FFF2-40B4-BE49-F238E27FC236}">
                <a16:creationId xmlns:a16="http://schemas.microsoft.com/office/drawing/2014/main" id="{B86DCCF6-B6CF-0268-A0A4-8FC8E8E0855F}"/>
              </a:ext>
            </a:extLst>
          </p:cNvPr>
          <p:cNvGrpSpPr/>
          <p:nvPr/>
        </p:nvGrpSpPr>
        <p:grpSpPr>
          <a:xfrm>
            <a:off x="4572001" y="1024944"/>
            <a:ext cx="4457700" cy="5381625"/>
            <a:chOff x="4572001" y="1295400"/>
            <a:chExt cx="4457700" cy="5381625"/>
          </a:xfrm>
        </p:grpSpPr>
        <p:pic>
          <p:nvPicPr>
            <p:cNvPr id="47" name="Picture 4">
              <a:extLst>
                <a:ext uri="{FF2B5EF4-FFF2-40B4-BE49-F238E27FC236}">
                  <a16:creationId xmlns:a16="http://schemas.microsoft.com/office/drawing/2014/main" id="{F1D39B3E-3AA8-1C50-0B9C-3E61089204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1" y="2438400"/>
              <a:ext cx="4457700" cy="423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TextBox 47">
              <a:extLst>
                <a:ext uri="{FF2B5EF4-FFF2-40B4-BE49-F238E27FC236}">
                  <a16:creationId xmlns:a16="http://schemas.microsoft.com/office/drawing/2014/main" id="{52787D6E-4FF8-7504-0D2B-B2C73A5F00AB}"/>
                </a:ext>
              </a:extLst>
            </p:cNvPr>
            <p:cNvSpPr txBox="1"/>
            <p:nvPr/>
          </p:nvSpPr>
          <p:spPr>
            <a:xfrm>
              <a:off x="5471801" y="1295400"/>
              <a:ext cx="2658100" cy="954107"/>
            </a:xfrm>
            <a:prstGeom prst="rect">
              <a:avLst/>
            </a:prstGeom>
            <a:noFill/>
          </p:spPr>
          <p:txBody>
            <a:bodyPr wrap="none" rtlCol="0">
              <a:spAutoFit/>
            </a:bodyPr>
            <a:lstStyle/>
            <a:p>
              <a:r>
                <a:rPr lang="en-US" sz="5600" b="1" u="sng" dirty="0"/>
                <a:t>Not This</a:t>
              </a:r>
            </a:p>
          </p:txBody>
        </p:sp>
      </p:grpSp>
    </p:spTree>
    <p:extLst>
      <p:ext uri="{BB962C8B-B14F-4D97-AF65-F5344CB8AC3E}">
        <p14:creationId xmlns:p14="http://schemas.microsoft.com/office/powerpoint/2010/main" val="29354694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erald of Truth | Share the Story">
            <a:extLst>
              <a:ext uri="{FF2B5EF4-FFF2-40B4-BE49-F238E27FC236}">
                <a16:creationId xmlns:a16="http://schemas.microsoft.com/office/drawing/2014/main" id="{725C12C2-1602-6097-B815-566F7FC06A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334" y="1333501"/>
            <a:ext cx="6282266" cy="47117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533DD4C2-7157-DBA0-B28E-2AB44ABF4493}"/>
              </a:ext>
            </a:extLst>
          </p:cNvPr>
          <p:cNvSpPr>
            <a:spLocks noGrp="1"/>
          </p:cNvSpPr>
          <p:nvPr>
            <p:ph type="title"/>
          </p:nvPr>
        </p:nvSpPr>
        <p:spPr>
          <a:xfrm>
            <a:off x="0" y="1"/>
            <a:ext cx="9144000" cy="876822"/>
          </a:xfrm>
        </p:spPr>
        <p:txBody>
          <a:bodyPr>
            <a:noAutofit/>
          </a:bodyPr>
          <a:lstStyle/>
          <a:p>
            <a:pPr algn="ctr"/>
            <a:r>
              <a:rPr lang="en-US" sz="5400" b="1" u="sng" dirty="0">
                <a:latin typeface="Bell MT" panose="02020503060305020303" pitchFamily="18" charset="0"/>
              </a:rPr>
              <a:t>“Innovations”</a:t>
            </a:r>
          </a:p>
        </p:txBody>
      </p:sp>
    </p:spTree>
    <p:extLst>
      <p:ext uri="{BB962C8B-B14F-4D97-AF65-F5344CB8AC3E}">
        <p14:creationId xmlns:p14="http://schemas.microsoft.com/office/powerpoint/2010/main" val="27924930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33DD4C2-7157-DBA0-B28E-2AB44ABF4493}"/>
              </a:ext>
            </a:extLst>
          </p:cNvPr>
          <p:cNvSpPr>
            <a:spLocks noGrp="1"/>
          </p:cNvSpPr>
          <p:nvPr>
            <p:ph type="title"/>
          </p:nvPr>
        </p:nvSpPr>
        <p:spPr>
          <a:xfrm>
            <a:off x="0" y="1"/>
            <a:ext cx="9144000" cy="876822"/>
          </a:xfrm>
        </p:spPr>
        <p:txBody>
          <a:bodyPr>
            <a:noAutofit/>
          </a:bodyPr>
          <a:lstStyle/>
          <a:p>
            <a:pPr algn="ctr"/>
            <a:r>
              <a:rPr lang="en-US" sz="5400" b="1" u="sng" dirty="0">
                <a:latin typeface="Bell MT" panose="02020503060305020303" pitchFamily="18" charset="0"/>
              </a:rPr>
              <a:t>“Innovations”</a:t>
            </a:r>
          </a:p>
        </p:txBody>
      </p:sp>
      <p:pic>
        <p:nvPicPr>
          <p:cNvPr id="4" name="Picture 2" descr="Image result for church using carnal bait">
            <a:extLst>
              <a:ext uri="{FF2B5EF4-FFF2-40B4-BE49-F238E27FC236}">
                <a16:creationId xmlns:a16="http://schemas.microsoft.com/office/drawing/2014/main" id="{5CEE9725-6FDD-B296-7AAF-0D72D3EFF9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119" r="5639" b="4711"/>
          <a:stretch/>
        </p:blipFill>
        <p:spPr bwMode="auto">
          <a:xfrm>
            <a:off x="0" y="895350"/>
            <a:ext cx="4483510" cy="58446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7180B43A-6286-3986-0E43-430C2922EEB9}"/>
              </a:ext>
            </a:extLst>
          </p:cNvPr>
          <p:cNvSpPr/>
          <p:nvPr/>
        </p:nvSpPr>
        <p:spPr>
          <a:xfrm>
            <a:off x="4616245" y="855407"/>
            <a:ext cx="4414850" cy="588460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latin typeface="Bell MT" panose="02020503060305020303" pitchFamily="18" charset="0"/>
            </a:endParaRPr>
          </a:p>
        </p:txBody>
      </p:sp>
      <p:sp>
        <p:nvSpPr>
          <p:cNvPr id="7" name="TextBox 6">
            <a:extLst>
              <a:ext uri="{FF2B5EF4-FFF2-40B4-BE49-F238E27FC236}">
                <a16:creationId xmlns:a16="http://schemas.microsoft.com/office/drawing/2014/main" id="{DFFB93FE-595F-F83C-83F6-84857A00051D}"/>
              </a:ext>
            </a:extLst>
          </p:cNvPr>
          <p:cNvSpPr txBox="1"/>
          <p:nvPr/>
        </p:nvSpPr>
        <p:spPr>
          <a:xfrm>
            <a:off x="4866968" y="1004317"/>
            <a:ext cx="4073458" cy="5401479"/>
          </a:xfrm>
          <a:prstGeom prst="rect">
            <a:avLst/>
          </a:prstGeom>
          <a:noFill/>
        </p:spPr>
        <p:txBody>
          <a:bodyPr wrap="square" rtlCol="0">
            <a:spAutoFit/>
          </a:bodyPr>
          <a:lstStyle/>
          <a:p>
            <a:r>
              <a:rPr lang="en-US" sz="2300" b="1" dirty="0">
                <a:solidFill>
                  <a:schemeClr val="bg1"/>
                </a:solidFill>
                <a:effectLst/>
                <a:latin typeface="Bell MT" panose="02020503060305020303" pitchFamily="18" charset="0"/>
                <a:ea typeface="Calibri" panose="020F0502020204030204" pitchFamily="34" charset="0"/>
              </a:rPr>
              <a:t>1 Cor 1:22-23</a:t>
            </a:r>
            <a:r>
              <a:rPr lang="en-US" sz="2300" dirty="0">
                <a:solidFill>
                  <a:schemeClr val="bg1"/>
                </a:solidFill>
                <a:effectLst/>
                <a:latin typeface="Bell MT" panose="02020503060305020303" pitchFamily="18" charset="0"/>
                <a:ea typeface="Calibri" panose="020F0502020204030204" pitchFamily="34" charset="0"/>
              </a:rPr>
              <a:t> – “</a:t>
            </a:r>
            <a:r>
              <a:rPr lang="en-US" sz="2300" baseline="30000" dirty="0">
                <a:solidFill>
                  <a:schemeClr val="bg1"/>
                </a:solidFill>
                <a:latin typeface="Bell MT" panose="02020503060305020303" pitchFamily="18" charset="0"/>
                <a:ea typeface="Calibri" panose="020F0502020204030204" pitchFamily="34" charset="0"/>
                <a:cs typeface="Times New Roman" panose="02020603050405020304" pitchFamily="18" charset="0"/>
              </a:rPr>
              <a:t>22</a:t>
            </a:r>
            <a:r>
              <a:rPr lang="en-US" sz="2300" dirty="0">
                <a:solidFill>
                  <a:schemeClr val="bg1"/>
                </a:solidFill>
                <a:latin typeface="Bell MT" panose="02020503060305020303" pitchFamily="18" charset="0"/>
              </a:rPr>
              <a:t>For indeed Jews ask for signs and Greeks search for wisdom; </a:t>
            </a:r>
            <a:r>
              <a:rPr lang="en-US" sz="2300" baseline="30000" dirty="0">
                <a:solidFill>
                  <a:schemeClr val="bg1"/>
                </a:solidFill>
                <a:latin typeface="Bell MT" panose="02020503060305020303" pitchFamily="18" charset="0"/>
                <a:ea typeface="Calibri" panose="020F0502020204030204" pitchFamily="34" charset="0"/>
                <a:cs typeface="Times New Roman" panose="02020603050405020304" pitchFamily="18" charset="0"/>
              </a:rPr>
              <a:t>23</a:t>
            </a:r>
            <a:r>
              <a:rPr lang="en-US" sz="2300" dirty="0">
                <a:solidFill>
                  <a:schemeClr val="bg1"/>
                </a:solidFill>
                <a:latin typeface="Bell MT" panose="02020503060305020303" pitchFamily="18" charset="0"/>
              </a:rPr>
              <a:t>but we preach Christ crucified, to Jews a stumbling block and to Gentiles foolishness</a:t>
            </a:r>
            <a:r>
              <a:rPr lang="en-US" sz="2300" dirty="0">
                <a:solidFill>
                  <a:schemeClr val="bg1"/>
                </a:solidFill>
                <a:effectLst/>
                <a:latin typeface="Bell MT" panose="02020503060305020303" pitchFamily="18" charset="0"/>
                <a:ea typeface="Calibri" panose="020F0502020204030204" pitchFamily="34" charset="0"/>
              </a:rPr>
              <a:t>”</a:t>
            </a:r>
          </a:p>
          <a:p>
            <a:endParaRPr lang="en-US" sz="2300" dirty="0">
              <a:solidFill>
                <a:schemeClr val="bg1"/>
              </a:solidFill>
              <a:latin typeface="Bell MT" panose="02020503060305020303" pitchFamily="18" charset="0"/>
              <a:ea typeface="Calibri" panose="020F0502020204030204" pitchFamily="34" charset="0"/>
            </a:endParaRPr>
          </a:p>
          <a:p>
            <a:r>
              <a:rPr lang="en-US" sz="2300" b="1" dirty="0">
                <a:solidFill>
                  <a:schemeClr val="bg1"/>
                </a:solidFill>
                <a:latin typeface="Bell MT" panose="02020503060305020303" pitchFamily="18" charset="0"/>
              </a:rPr>
              <a:t>1 Cor 2:1-2</a:t>
            </a:r>
            <a:r>
              <a:rPr lang="en-US" sz="2300" dirty="0">
                <a:solidFill>
                  <a:schemeClr val="bg1"/>
                </a:solidFill>
                <a:latin typeface="Bell MT" panose="02020503060305020303" pitchFamily="18" charset="0"/>
              </a:rPr>
              <a:t> – “</a:t>
            </a:r>
            <a:r>
              <a:rPr lang="en-US" sz="2300" baseline="30000" dirty="0">
                <a:solidFill>
                  <a:schemeClr val="bg1"/>
                </a:solidFill>
                <a:latin typeface="Bell MT" panose="02020503060305020303" pitchFamily="18" charset="0"/>
                <a:cs typeface="Times New Roman" panose="02020603050405020304" pitchFamily="18" charset="0"/>
              </a:rPr>
              <a:t>1</a:t>
            </a:r>
            <a:r>
              <a:rPr lang="en-US" sz="2300" dirty="0">
                <a:solidFill>
                  <a:schemeClr val="bg1"/>
                </a:solidFill>
                <a:latin typeface="Bell MT" panose="02020503060305020303" pitchFamily="18" charset="0"/>
              </a:rPr>
              <a:t>And when I came to you, brethren, I did not come with superiority of speech or of wisdom, proclaiming to you the testimony of God. </a:t>
            </a:r>
            <a:r>
              <a:rPr lang="en-US" sz="2300" baseline="30000" dirty="0">
                <a:solidFill>
                  <a:schemeClr val="bg1"/>
                </a:solidFill>
                <a:latin typeface="Bell MT" panose="02020503060305020303" pitchFamily="18" charset="0"/>
                <a:cs typeface="Times New Roman" panose="02020603050405020304" pitchFamily="18" charset="0"/>
              </a:rPr>
              <a:t>2</a:t>
            </a:r>
            <a:r>
              <a:rPr lang="en-US" sz="2300" dirty="0">
                <a:solidFill>
                  <a:schemeClr val="bg1"/>
                </a:solidFill>
                <a:latin typeface="Bell MT" panose="02020503060305020303" pitchFamily="18" charset="0"/>
              </a:rPr>
              <a:t>For I determined to know nothing among you except Jesus Christ, and Him crucified.”</a:t>
            </a:r>
            <a:endParaRPr lang="en-US" sz="2300" dirty="0">
              <a:solidFill>
                <a:schemeClr val="bg1"/>
              </a:solidFill>
              <a:effectLst/>
              <a:latin typeface="Bell MT" panose="02020503060305020303" pitchFamily="18" charset="0"/>
              <a:ea typeface="Calibri" panose="020F0502020204030204" pitchFamily="34" charset="0"/>
            </a:endParaRPr>
          </a:p>
        </p:txBody>
      </p:sp>
    </p:spTree>
    <p:extLst>
      <p:ext uri="{BB962C8B-B14F-4D97-AF65-F5344CB8AC3E}">
        <p14:creationId xmlns:p14="http://schemas.microsoft.com/office/powerpoint/2010/main" val="4270919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33DD4C2-7157-DBA0-B28E-2AB44ABF4493}"/>
              </a:ext>
            </a:extLst>
          </p:cNvPr>
          <p:cNvSpPr>
            <a:spLocks noGrp="1"/>
          </p:cNvSpPr>
          <p:nvPr>
            <p:ph type="title"/>
          </p:nvPr>
        </p:nvSpPr>
        <p:spPr>
          <a:xfrm>
            <a:off x="0" y="1"/>
            <a:ext cx="9144000" cy="876822"/>
          </a:xfrm>
        </p:spPr>
        <p:txBody>
          <a:bodyPr>
            <a:noAutofit/>
          </a:bodyPr>
          <a:lstStyle/>
          <a:p>
            <a:pPr algn="ctr"/>
            <a:r>
              <a:rPr lang="en-US" sz="5400" b="1" u="sng" dirty="0">
                <a:latin typeface="Bell MT" panose="02020503060305020303" pitchFamily="18" charset="0"/>
              </a:rPr>
              <a:t>“Innovations”</a:t>
            </a:r>
          </a:p>
        </p:txBody>
      </p:sp>
      <p:pic>
        <p:nvPicPr>
          <p:cNvPr id="4" name="Picture 2" descr="Image result for church using carnal bait">
            <a:extLst>
              <a:ext uri="{FF2B5EF4-FFF2-40B4-BE49-F238E27FC236}">
                <a16:creationId xmlns:a16="http://schemas.microsoft.com/office/drawing/2014/main" id="{5CEE9725-6FDD-B296-7AAF-0D72D3EFF9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119" r="5639" b="4711"/>
          <a:stretch/>
        </p:blipFill>
        <p:spPr bwMode="auto">
          <a:xfrm>
            <a:off x="0" y="895350"/>
            <a:ext cx="4483510" cy="58446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7180B43A-6286-3986-0E43-430C2922EEB9}"/>
              </a:ext>
            </a:extLst>
          </p:cNvPr>
          <p:cNvSpPr/>
          <p:nvPr/>
        </p:nvSpPr>
        <p:spPr>
          <a:xfrm>
            <a:off x="4616245" y="855407"/>
            <a:ext cx="4414850" cy="588460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latin typeface="Bell MT" panose="02020503060305020303" pitchFamily="18" charset="0"/>
            </a:endParaRPr>
          </a:p>
        </p:txBody>
      </p:sp>
      <p:sp>
        <p:nvSpPr>
          <p:cNvPr id="7" name="TextBox 6">
            <a:extLst>
              <a:ext uri="{FF2B5EF4-FFF2-40B4-BE49-F238E27FC236}">
                <a16:creationId xmlns:a16="http://schemas.microsoft.com/office/drawing/2014/main" id="{DFFB93FE-595F-F83C-83F6-84857A00051D}"/>
              </a:ext>
            </a:extLst>
          </p:cNvPr>
          <p:cNvSpPr txBox="1"/>
          <p:nvPr/>
        </p:nvSpPr>
        <p:spPr>
          <a:xfrm>
            <a:off x="4866968" y="1004317"/>
            <a:ext cx="4073458" cy="5632311"/>
          </a:xfrm>
          <a:prstGeom prst="rect">
            <a:avLst/>
          </a:prstGeom>
          <a:noFill/>
        </p:spPr>
        <p:txBody>
          <a:bodyPr wrap="square" rtlCol="0">
            <a:spAutoFit/>
          </a:bodyPr>
          <a:lstStyle/>
          <a:p>
            <a:r>
              <a:rPr lang="en-US" sz="2400" b="1" dirty="0">
                <a:solidFill>
                  <a:schemeClr val="bg1"/>
                </a:solidFill>
                <a:effectLst/>
                <a:latin typeface="Bell MT" panose="02020503060305020303" pitchFamily="18" charset="0"/>
                <a:ea typeface="Calibri" panose="020F0502020204030204" pitchFamily="34" charset="0"/>
              </a:rPr>
              <a:t>1 Cor 1:14-17</a:t>
            </a:r>
            <a:r>
              <a:rPr lang="en-US" sz="2400" dirty="0">
                <a:solidFill>
                  <a:schemeClr val="bg1"/>
                </a:solidFill>
                <a:effectLst/>
                <a:latin typeface="Bell MT" panose="02020503060305020303" pitchFamily="18" charset="0"/>
                <a:ea typeface="Calibri" panose="020F0502020204030204" pitchFamily="34" charset="0"/>
              </a:rPr>
              <a:t> – “</a:t>
            </a:r>
            <a:r>
              <a:rPr lang="en-US" sz="2400" b="1" baseline="30000" dirty="0">
                <a:solidFill>
                  <a:schemeClr val="bg1"/>
                </a:solidFill>
                <a:latin typeface="Bell MT" panose="02020503060305020303" pitchFamily="18" charset="0"/>
              </a:rPr>
              <a:t>14</a:t>
            </a:r>
            <a:r>
              <a:rPr lang="en-US" sz="2400" dirty="0">
                <a:solidFill>
                  <a:schemeClr val="bg1"/>
                </a:solidFill>
                <a:latin typeface="Bell MT" panose="02020503060305020303" pitchFamily="18" charset="0"/>
              </a:rPr>
              <a:t>I thank God that I baptized none of you except Crispus and Gaius, </a:t>
            </a:r>
            <a:r>
              <a:rPr lang="en-US" sz="2400" b="1" baseline="30000" dirty="0">
                <a:solidFill>
                  <a:schemeClr val="bg1"/>
                </a:solidFill>
                <a:latin typeface="Bell MT" panose="02020503060305020303" pitchFamily="18" charset="0"/>
              </a:rPr>
              <a:t>15</a:t>
            </a:r>
            <a:r>
              <a:rPr lang="en-US" sz="2400" dirty="0">
                <a:solidFill>
                  <a:schemeClr val="bg1"/>
                </a:solidFill>
                <a:latin typeface="Bell MT" panose="02020503060305020303" pitchFamily="18" charset="0"/>
              </a:rPr>
              <a:t>so that no one would say you were baptized in my name. </a:t>
            </a:r>
            <a:r>
              <a:rPr lang="en-US" sz="2400" b="1" baseline="30000" dirty="0">
                <a:solidFill>
                  <a:schemeClr val="bg1"/>
                </a:solidFill>
                <a:latin typeface="Bell MT" panose="02020503060305020303" pitchFamily="18" charset="0"/>
              </a:rPr>
              <a:t>16</a:t>
            </a:r>
            <a:r>
              <a:rPr lang="en-US" sz="2400" dirty="0">
                <a:solidFill>
                  <a:schemeClr val="bg1"/>
                </a:solidFill>
                <a:latin typeface="Bell MT" panose="02020503060305020303" pitchFamily="18" charset="0"/>
              </a:rPr>
              <a:t>Now I did baptize also the household of Stephanas; beyond that, I do not know whether I baptized any other. </a:t>
            </a:r>
            <a:r>
              <a:rPr lang="en-US" sz="2400" b="1" baseline="30000" dirty="0">
                <a:solidFill>
                  <a:schemeClr val="bg1"/>
                </a:solidFill>
                <a:latin typeface="Bell MT" panose="02020503060305020303" pitchFamily="18" charset="0"/>
              </a:rPr>
              <a:t>17</a:t>
            </a:r>
            <a:r>
              <a:rPr lang="en-US" sz="2400" dirty="0">
                <a:solidFill>
                  <a:schemeClr val="bg1"/>
                </a:solidFill>
                <a:latin typeface="Bell MT" panose="02020503060305020303" pitchFamily="18" charset="0"/>
              </a:rPr>
              <a:t>For Christ did not send me to baptize, but to preach the gospel, not in cleverness of speech, so that the cross of Christ would not be made void.”</a:t>
            </a:r>
            <a:endParaRPr lang="en-US" sz="2400" dirty="0">
              <a:solidFill>
                <a:schemeClr val="bg1"/>
              </a:solidFill>
              <a:effectLst/>
              <a:latin typeface="Bell MT" panose="02020503060305020303" pitchFamily="18" charset="0"/>
              <a:ea typeface="Calibri" panose="020F0502020204030204" pitchFamily="34" charset="0"/>
            </a:endParaRPr>
          </a:p>
        </p:txBody>
      </p:sp>
    </p:spTree>
    <p:extLst>
      <p:ext uri="{BB962C8B-B14F-4D97-AF65-F5344CB8AC3E}">
        <p14:creationId xmlns:p14="http://schemas.microsoft.com/office/powerpoint/2010/main" val="39794505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401570-463D-4310-8EA0-B60CCBB68230}"/>
              </a:ext>
            </a:extLst>
          </p:cNvPr>
          <p:cNvSpPr>
            <a:spLocks noGrp="1"/>
          </p:cNvSpPr>
          <p:nvPr>
            <p:ph idx="1"/>
          </p:nvPr>
        </p:nvSpPr>
        <p:spPr>
          <a:xfrm>
            <a:off x="0" y="0"/>
            <a:ext cx="9144000" cy="6858000"/>
          </a:xfrm>
        </p:spPr>
        <p:txBody>
          <a:bodyPr>
            <a:normAutofit lnSpcReduction="10000"/>
          </a:bodyPr>
          <a:lstStyle/>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Apr 6 – </a:t>
            </a:r>
            <a:r>
              <a:rPr lang="en-US" sz="2700" b="1" dirty="0">
                <a:solidFill>
                  <a:srgbClr val="002060"/>
                </a:solidFill>
                <a:latin typeface="Bell MT" panose="02020503060305020303" pitchFamily="18" charset="0"/>
              </a:rPr>
              <a:t>Introduction</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Apr 13 – </a:t>
            </a:r>
            <a:r>
              <a:rPr lang="en-US" sz="2700" b="1" dirty="0">
                <a:solidFill>
                  <a:srgbClr val="002060"/>
                </a:solidFill>
                <a:latin typeface="Bell MT" panose="02020503060305020303" pitchFamily="18" charset="0"/>
              </a:rPr>
              <a:t>Its Nature</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Apr 20 – </a:t>
            </a:r>
            <a:r>
              <a:rPr lang="en-US" sz="2700" b="1" dirty="0">
                <a:solidFill>
                  <a:srgbClr val="002060"/>
                </a:solidFill>
                <a:latin typeface="Bell MT" panose="02020503060305020303" pitchFamily="18" charset="0"/>
              </a:rPr>
              <a:t>Its Standard of Authority</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Apr 27 – </a:t>
            </a:r>
            <a:r>
              <a:rPr lang="en-US" sz="2700" b="1" dirty="0">
                <a:solidFill>
                  <a:srgbClr val="002060"/>
                </a:solidFill>
                <a:latin typeface="Bell MT" panose="02020503060305020303" pitchFamily="18" charset="0"/>
              </a:rPr>
              <a:t>False Standards of Authority</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May 4 – </a:t>
            </a:r>
            <a:r>
              <a:rPr lang="en-US" sz="2700" b="1" dirty="0">
                <a:solidFill>
                  <a:srgbClr val="002060"/>
                </a:solidFill>
                <a:latin typeface="Bell MT" panose="02020503060305020303" pitchFamily="18" charset="0"/>
              </a:rPr>
              <a:t>Applying the Standard (1)</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May 11 – </a:t>
            </a:r>
            <a:r>
              <a:rPr lang="en-US" sz="2700" b="1" dirty="0">
                <a:solidFill>
                  <a:srgbClr val="002060"/>
                </a:solidFill>
                <a:latin typeface="Bell MT" panose="02020503060305020303" pitchFamily="18" charset="0"/>
              </a:rPr>
              <a:t>Applying the Standard (2)</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May 18 – </a:t>
            </a:r>
            <a:r>
              <a:rPr lang="en-US" sz="2700" b="1" dirty="0">
                <a:solidFill>
                  <a:srgbClr val="002060"/>
                </a:solidFill>
                <a:latin typeface="Bell MT" panose="02020503060305020303" pitchFamily="18" charset="0"/>
              </a:rPr>
              <a:t>Local Organization</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May 25 – </a:t>
            </a:r>
            <a:r>
              <a:rPr lang="en-US" sz="2700" b="1" dirty="0">
                <a:solidFill>
                  <a:srgbClr val="002060"/>
                </a:solidFill>
                <a:latin typeface="Bell MT" panose="02020503060305020303" pitchFamily="18" charset="0"/>
              </a:rPr>
              <a:t>Local Organization Apostasy</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Jun 1 – </a:t>
            </a:r>
            <a:r>
              <a:rPr lang="en-US" sz="2700" b="1" dirty="0">
                <a:solidFill>
                  <a:srgbClr val="002060"/>
                </a:solidFill>
                <a:latin typeface="Bell MT" panose="02020503060305020303" pitchFamily="18" charset="0"/>
              </a:rPr>
              <a:t>Nature of Worship</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Jun 8 – </a:t>
            </a:r>
            <a:r>
              <a:rPr lang="en-US" sz="2700" b="1" dirty="0">
                <a:solidFill>
                  <a:srgbClr val="002060"/>
                </a:solidFill>
                <a:latin typeface="Bell MT" panose="02020503060305020303" pitchFamily="18" charset="0"/>
              </a:rPr>
              <a:t>Elements of Worship</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Jun 15 – </a:t>
            </a:r>
            <a:r>
              <a:rPr lang="en-US" sz="2700" b="1" dirty="0">
                <a:solidFill>
                  <a:srgbClr val="002060"/>
                </a:solidFill>
                <a:latin typeface="Bell MT" panose="02020503060305020303" pitchFamily="18" charset="0"/>
              </a:rPr>
              <a:t>Its Work of Edification</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Jun 22 – </a:t>
            </a:r>
            <a:r>
              <a:rPr lang="en-US" sz="2700" b="1" dirty="0">
                <a:solidFill>
                  <a:srgbClr val="002060"/>
                </a:solidFill>
                <a:latin typeface="Bell MT" panose="02020503060305020303" pitchFamily="18" charset="0"/>
              </a:rPr>
              <a:t>Its Work of Evangelism</a:t>
            </a:r>
          </a:p>
          <a:p>
            <a:pPr>
              <a:lnSpc>
                <a:spcPct val="100000"/>
              </a:lnSpc>
              <a:buFont typeface="Wingdings" panose="05000000000000000000" pitchFamily="2" charset="2"/>
              <a:buChar char="q"/>
            </a:pPr>
            <a:r>
              <a:rPr lang="en-US" sz="2700" dirty="0">
                <a:solidFill>
                  <a:srgbClr val="FF0000"/>
                </a:solidFill>
                <a:latin typeface="Bell MT" panose="02020503060305020303" pitchFamily="18" charset="0"/>
              </a:rPr>
              <a:t>Jun 29 – </a:t>
            </a:r>
            <a:r>
              <a:rPr lang="en-US" sz="2700" b="1" dirty="0">
                <a:solidFill>
                  <a:srgbClr val="FF0000"/>
                </a:solidFill>
                <a:latin typeface="Bell MT" panose="02020503060305020303" pitchFamily="18" charset="0"/>
              </a:rPr>
              <a:t>Its Work of Benevolence</a:t>
            </a:r>
          </a:p>
        </p:txBody>
      </p:sp>
      <p:sp>
        <p:nvSpPr>
          <p:cNvPr id="5" name="Arrow: Down 4">
            <a:extLst>
              <a:ext uri="{FF2B5EF4-FFF2-40B4-BE49-F238E27FC236}">
                <a16:creationId xmlns:a16="http://schemas.microsoft.com/office/drawing/2014/main" id="{7FF8654F-E773-4C9E-870B-20A05B272BC2}"/>
              </a:ext>
            </a:extLst>
          </p:cNvPr>
          <p:cNvSpPr/>
          <p:nvPr/>
        </p:nvSpPr>
        <p:spPr>
          <a:xfrm>
            <a:off x="6185646" y="0"/>
            <a:ext cx="2958353" cy="6858000"/>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C9FCE9-CDCD-47F7-88DF-B334B3B24039}"/>
              </a:ext>
            </a:extLst>
          </p:cNvPr>
          <p:cNvSpPr>
            <a:spLocks noGrp="1"/>
          </p:cNvSpPr>
          <p:nvPr>
            <p:ph type="title"/>
          </p:nvPr>
        </p:nvSpPr>
        <p:spPr>
          <a:xfrm>
            <a:off x="6943165" y="-120127"/>
            <a:ext cx="1447800" cy="6690360"/>
          </a:xfrm>
        </p:spPr>
        <p:txBody>
          <a:bodyPr vert="wordArtVert" lIns="91440">
            <a:noAutofit/>
          </a:bodyPr>
          <a:lstStyle/>
          <a:p>
            <a:pPr algn="ctr"/>
            <a:r>
              <a:rPr lang="en-US" sz="3800" b="1" dirty="0">
                <a:solidFill>
                  <a:schemeClr val="bg1"/>
                </a:solidFill>
                <a:latin typeface="Bell MT" panose="02020503060305020303" pitchFamily="18" charset="0"/>
              </a:rPr>
              <a:t>CURRICULUM</a:t>
            </a:r>
            <a:endParaRPr lang="en-US" sz="3800" dirty="0">
              <a:solidFill>
                <a:schemeClr val="bg1"/>
              </a:solidFill>
            </a:endParaRPr>
          </a:p>
        </p:txBody>
      </p:sp>
    </p:spTree>
    <p:extLst>
      <p:ext uri="{BB962C8B-B14F-4D97-AF65-F5344CB8AC3E}">
        <p14:creationId xmlns:p14="http://schemas.microsoft.com/office/powerpoint/2010/main" val="28537864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401570-463D-4310-8EA0-B60CCBB68230}"/>
              </a:ext>
            </a:extLst>
          </p:cNvPr>
          <p:cNvSpPr>
            <a:spLocks noGrp="1"/>
          </p:cNvSpPr>
          <p:nvPr>
            <p:ph idx="1"/>
          </p:nvPr>
        </p:nvSpPr>
        <p:spPr>
          <a:xfrm>
            <a:off x="0" y="0"/>
            <a:ext cx="9144000" cy="6858000"/>
          </a:xfrm>
        </p:spPr>
        <p:txBody>
          <a:bodyPr>
            <a:normAutofit lnSpcReduction="10000"/>
          </a:bodyPr>
          <a:lstStyle/>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Apr 6 – </a:t>
            </a:r>
            <a:r>
              <a:rPr lang="en-US" sz="2700" b="1" dirty="0">
                <a:solidFill>
                  <a:srgbClr val="002060"/>
                </a:solidFill>
                <a:latin typeface="Bell MT" panose="02020503060305020303" pitchFamily="18" charset="0"/>
              </a:rPr>
              <a:t>Introduction</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Apr 13 – </a:t>
            </a:r>
            <a:r>
              <a:rPr lang="en-US" sz="2700" b="1" dirty="0">
                <a:solidFill>
                  <a:srgbClr val="002060"/>
                </a:solidFill>
                <a:latin typeface="Bell MT" panose="02020503060305020303" pitchFamily="18" charset="0"/>
              </a:rPr>
              <a:t>Its Nature</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Apr 20 – </a:t>
            </a:r>
            <a:r>
              <a:rPr lang="en-US" sz="2700" b="1" dirty="0">
                <a:solidFill>
                  <a:srgbClr val="002060"/>
                </a:solidFill>
                <a:latin typeface="Bell MT" panose="02020503060305020303" pitchFamily="18" charset="0"/>
              </a:rPr>
              <a:t>Its Standard of Authority</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Apr 27 – </a:t>
            </a:r>
            <a:r>
              <a:rPr lang="en-US" sz="2700" b="1" dirty="0">
                <a:solidFill>
                  <a:srgbClr val="002060"/>
                </a:solidFill>
                <a:latin typeface="Bell MT" panose="02020503060305020303" pitchFamily="18" charset="0"/>
              </a:rPr>
              <a:t>False Standards of Authority</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May 4 – </a:t>
            </a:r>
            <a:r>
              <a:rPr lang="en-US" sz="2700" b="1" dirty="0">
                <a:solidFill>
                  <a:srgbClr val="002060"/>
                </a:solidFill>
                <a:latin typeface="Bell MT" panose="02020503060305020303" pitchFamily="18" charset="0"/>
              </a:rPr>
              <a:t>Applying the Standard (1)</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May 11 – </a:t>
            </a:r>
            <a:r>
              <a:rPr lang="en-US" sz="2700" b="1" dirty="0">
                <a:solidFill>
                  <a:srgbClr val="002060"/>
                </a:solidFill>
                <a:latin typeface="Bell MT" panose="02020503060305020303" pitchFamily="18" charset="0"/>
              </a:rPr>
              <a:t>Applying the Standard (2)</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May 18 – </a:t>
            </a:r>
            <a:r>
              <a:rPr lang="en-US" sz="2700" b="1" dirty="0">
                <a:solidFill>
                  <a:srgbClr val="002060"/>
                </a:solidFill>
                <a:latin typeface="Bell MT" panose="02020503060305020303" pitchFamily="18" charset="0"/>
              </a:rPr>
              <a:t>Local Organization</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May 25 – </a:t>
            </a:r>
            <a:r>
              <a:rPr lang="en-US" sz="2700" b="1" dirty="0">
                <a:solidFill>
                  <a:srgbClr val="002060"/>
                </a:solidFill>
                <a:latin typeface="Bell MT" panose="02020503060305020303" pitchFamily="18" charset="0"/>
              </a:rPr>
              <a:t>Local Organization Apostasy</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Jun 1 – </a:t>
            </a:r>
            <a:r>
              <a:rPr lang="en-US" sz="2700" b="1" dirty="0">
                <a:solidFill>
                  <a:srgbClr val="002060"/>
                </a:solidFill>
                <a:latin typeface="Bell MT" panose="02020503060305020303" pitchFamily="18" charset="0"/>
              </a:rPr>
              <a:t>Nature of Worship</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Jun 8 – </a:t>
            </a:r>
            <a:r>
              <a:rPr lang="en-US" sz="2700" b="1" dirty="0">
                <a:solidFill>
                  <a:srgbClr val="002060"/>
                </a:solidFill>
                <a:latin typeface="Bell MT" panose="02020503060305020303" pitchFamily="18" charset="0"/>
              </a:rPr>
              <a:t>Elements of Worship</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Jun 15 – </a:t>
            </a:r>
            <a:r>
              <a:rPr lang="en-US" sz="2700" b="1" dirty="0">
                <a:solidFill>
                  <a:srgbClr val="002060"/>
                </a:solidFill>
                <a:latin typeface="Bell MT" panose="02020503060305020303" pitchFamily="18" charset="0"/>
              </a:rPr>
              <a:t>Its Work of Edification</a:t>
            </a:r>
          </a:p>
          <a:p>
            <a:pPr>
              <a:lnSpc>
                <a:spcPct val="100000"/>
              </a:lnSpc>
              <a:buFont typeface="Wingdings" panose="05000000000000000000" pitchFamily="2" charset="2"/>
              <a:buChar char="q"/>
            </a:pPr>
            <a:r>
              <a:rPr lang="en-US" sz="2700" dirty="0">
                <a:solidFill>
                  <a:srgbClr val="FF0000"/>
                </a:solidFill>
                <a:latin typeface="Bell MT" panose="02020503060305020303" pitchFamily="18" charset="0"/>
              </a:rPr>
              <a:t>Jun 22 – </a:t>
            </a:r>
            <a:r>
              <a:rPr lang="en-US" sz="2700" b="1" dirty="0">
                <a:solidFill>
                  <a:srgbClr val="FF0000"/>
                </a:solidFill>
                <a:latin typeface="Bell MT" panose="02020503060305020303" pitchFamily="18" charset="0"/>
              </a:rPr>
              <a:t>Its Work of Evangelism</a:t>
            </a:r>
          </a:p>
          <a:p>
            <a:pPr>
              <a:lnSpc>
                <a:spcPct val="100000"/>
              </a:lnSpc>
              <a:buFont typeface="Wingdings" panose="05000000000000000000" pitchFamily="2" charset="2"/>
              <a:buChar char="q"/>
            </a:pPr>
            <a:r>
              <a:rPr lang="en-US" sz="2700" dirty="0">
                <a:solidFill>
                  <a:srgbClr val="002060"/>
                </a:solidFill>
                <a:latin typeface="Bell MT" panose="02020503060305020303" pitchFamily="18" charset="0"/>
              </a:rPr>
              <a:t>Jun 29 – </a:t>
            </a:r>
            <a:r>
              <a:rPr lang="en-US" sz="2700" b="1" dirty="0">
                <a:solidFill>
                  <a:srgbClr val="002060"/>
                </a:solidFill>
                <a:latin typeface="Bell MT" panose="02020503060305020303" pitchFamily="18" charset="0"/>
              </a:rPr>
              <a:t>Its Work of Benevolence</a:t>
            </a:r>
          </a:p>
        </p:txBody>
      </p:sp>
      <p:sp>
        <p:nvSpPr>
          <p:cNvPr id="5" name="Arrow: Down 4">
            <a:extLst>
              <a:ext uri="{FF2B5EF4-FFF2-40B4-BE49-F238E27FC236}">
                <a16:creationId xmlns:a16="http://schemas.microsoft.com/office/drawing/2014/main" id="{7FF8654F-E773-4C9E-870B-20A05B272BC2}"/>
              </a:ext>
            </a:extLst>
          </p:cNvPr>
          <p:cNvSpPr/>
          <p:nvPr/>
        </p:nvSpPr>
        <p:spPr>
          <a:xfrm>
            <a:off x="6185646" y="0"/>
            <a:ext cx="2958353" cy="6858000"/>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C9FCE9-CDCD-47F7-88DF-B334B3B24039}"/>
              </a:ext>
            </a:extLst>
          </p:cNvPr>
          <p:cNvSpPr>
            <a:spLocks noGrp="1"/>
          </p:cNvSpPr>
          <p:nvPr>
            <p:ph type="title"/>
          </p:nvPr>
        </p:nvSpPr>
        <p:spPr>
          <a:xfrm>
            <a:off x="6943165" y="-120127"/>
            <a:ext cx="1447800" cy="6690360"/>
          </a:xfrm>
        </p:spPr>
        <p:txBody>
          <a:bodyPr vert="wordArtVert" lIns="91440">
            <a:noAutofit/>
          </a:bodyPr>
          <a:lstStyle/>
          <a:p>
            <a:pPr algn="ctr"/>
            <a:r>
              <a:rPr lang="en-US" sz="3800" b="1" dirty="0">
                <a:solidFill>
                  <a:schemeClr val="bg1"/>
                </a:solidFill>
                <a:latin typeface="Bell MT" panose="02020503060305020303" pitchFamily="18" charset="0"/>
              </a:rPr>
              <a:t>CURRICULUM</a:t>
            </a:r>
            <a:endParaRPr lang="en-US" sz="3800" dirty="0">
              <a:solidFill>
                <a:schemeClr val="bg1"/>
              </a:solidFill>
            </a:endParaRPr>
          </a:p>
        </p:txBody>
      </p:sp>
    </p:spTree>
    <p:extLst>
      <p:ext uri="{BB962C8B-B14F-4D97-AF65-F5344CB8AC3E}">
        <p14:creationId xmlns:p14="http://schemas.microsoft.com/office/powerpoint/2010/main" val="17759150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8AF8B9E-0090-4803-A7EC-D59EC4A3DC11}"/>
              </a:ext>
            </a:extLst>
          </p:cNvPr>
          <p:cNvSpPr/>
          <p:nvPr/>
        </p:nvSpPr>
        <p:spPr>
          <a:xfrm>
            <a:off x="4646951" y="1109271"/>
            <a:ext cx="4384143" cy="563074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latin typeface="Bell MT" panose="02020503060305020303" pitchFamily="18" charset="0"/>
            </a:endParaRPr>
          </a:p>
        </p:txBody>
      </p:sp>
      <p:sp>
        <p:nvSpPr>
          <p:cNvPr id="6" name="TextBox 5">
            <a:extLst>
              <a:ext uri="{FF2B5EF4-FFF2-40B4-BE49-F238E27FC236}">
                <a16:creationId xmlns:a16="http://schemas.microsoft.com/office/drawing/2014/main" id="{28A46BF2-5ECC-4165-AA93-C850B4F6D92F}"/>
              </a:ext>
            </a:extLst>
          </p:cNvPr>
          <p:cNvSpPr txBox="1"/>
          <p:nvPr/>
        </p:nvSpPr>
        <p:spPr>
          <a:xfrm>
            <a:off x="3468415" y="378203"/>
            <a:ext cx="5530820" cy="465577"/>
          </a:xfrm>
          <a:prstGeom prst="rect">
            <a:avLst/>
          </a:prstGeom>
          <a:noFill/>
        </p:spPr>
        <p:txBody>
          <a:bodyPr wrap="square">
            <a:spAutoFit/>
          </a:bodyPr>
          <a:lstStyle/>
          <a:p>
            <a:pPr>
              <a:lnSpc>
                <a:spcPct val="115000"/>
              </a:lnSpc>
              <a:tabLst>
                <a:tab pos="685800" algn="l"/>
              </a:tabLst>
            </a:pPr>
            <a:r>
              <a:rPr lang="en-US" sz="2200" b="1" dirty="0">
                <a:solidFill>
                  <a:schemeClr val="bg1"/>
                </a:solidFill>
                <a:latin typeface="Bell MT" panose="02020503060305020303" pitchFamily="18" charset="0"/>
              </a:rPr>
              <a:t>M</a:t>
            </a:r>
            <a:endParaRPr lang="en-US" sz="2200" dirty="0">
              <a:solidFill>
                <a:schemeClr val="bg1"/>
              </a:solidFill>
              <a:latin typeface="Bell MT" panose="02020503060305020303" pitchFamily="18" charset="0"/>
            </a:endParaRPr>
          </a:p>
        </p:txBody>
      </p:sp>
      <p:pic>
        <p:nvPicPr>
          <p:cNvPr id="13" name="Picture 2" descr="Image result for proclaiming his excellencies">
            <a:extLst>
              <a:ext uri="{FF2B5EF4-FFF2-40B4-BE49-F238E27FC236}">
                <a16:creationId xmlns:a16="http://schemas.microsoft.com/office/drawing/2014/main" id="{8CD22729-3620-3292-127D-C368FC5D09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94" y="1645920"/>
            <a:ext cx="4377128" cy="1450848"/>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9D6757EE-1C08-ABAC-1A6F-41043CCC90F6}"/>
              </a:ext>
            </a:extLst>
          </p:cNvPr>
          <p:cNvSpPr>
            <a:spLocks noGrp="1"/>
          </p:cNvSpPr>
          <p:nvPr>
            <p:ph type="title"/>
          </p:nvPr>
        </p:nvSpPr>
        <p:spPr>
          <a:xfrm>
            <a:off x="0" y="1"/>
            <a:ext cx="9144000" cy="876822"/>
          </a:xfrm>
        </p:spPr>
        <p:txBody>
          <a:bodyPr>
            <a:noAutofit/>
          </a:bodyPr>
          <a:lstStyle/>
          <a:p>
            <a:pPr algn="ctr"/>
            <a:r>
              <a:rPr lang="en-US" sz="5400" b="1" u="sng" dirty="0">
                <a:latin typeface="Bell MT" panose="02020503060305020303" pitchFamily="18" charset="0"/>
              </a:rPr>
              <a:t>Work of Evangelism</a:t>
            </a:r>
          </a:p>
        </p:txBody>
      </p:sp>
      <p:sp>
        <p:nvSpPr>
          <p:cNvPr id="2" name="TextBox 1">
            <a:extLst>
              <a:ext uri="{FF2B5EF4-FFF2-40B4-BE49-F238E27FC236}">
                <a16:creationId xmlns:a16="http://schemas.microsoft.com/office/drawing/2014/main" id="{B010AB43-ED26-9D52-976C-DFE28CF3806A}"/>
              </a:ext>
            </a:extLst>
          </p:cNvPr>
          <p:cNvSpPr txBox="1"/>
          <p:nvPr/>
        </p:nvSpPr>
        <p:spPr>
          <a:xfrm>
            <a:off x="4796852" y="1400846"/>
            <a:ext cx="4070422" cy="4801314"/>
          </a:xfrm>
          <a:prstGeom prst="rect">
            <a:avLst/>
          </a:prstGeom>
          <a:noFill/>
        </p:spPr>
        <p:txBody>
          <a:bodyPr wrap="square" rtlCol="0">
            <a:spAutoFit/>
          </a:bodyPr>
          <a:lstStyle/>
          <a:p>
            <a:r>
              <a:rPr lang="en-US" b="1" dirty="0">
                <a:solidFill>
                  <a:schemeClr val="bg1"/>
                </a:solidFill>
                <a:latin typeface="Bell MT" panose="02020503060305020303" pitchFamily="18" charset="0"/>
              </a:rPr>
              <a:t>1 Pet 2:9</a:t>
            </a:r>
            <a:r>
              <a:rPr lang="en-US" dirty="0">
                <a:solidFill>
                  <a:schemeClr val="bg1"/>
                </a:solidFill>
                <a:latin typeface="Bell MT" panose="02020503060305020303" pitchFamily="18" charset="0"/>
              </a:rPr>
              <a:t> – “But you are </a:t>
            </a:r>
            <a:r>
              <a:rPr lang="en-US" cap="small" dirty="0">
                <a:solidFill>
                  <a:schemeClr val="bg1"/>
                </a:solidFill>
                <a:latin typeface="Bell MT" panose="02020503060305020303" pitchFamily="18" charset="0"/>
              </a:rPr>
              <a:t>a chosen race, a</a:t>
            </a:r>
            <a:r>
              <a:rPr lang="en-US" dirty="0">
                <a:solidFill>
                  <a:schemeClr val="bg1"/>
                </a:solidFill>
                <a:latin typeface="Bell MT" panose="02020503060305020303" pitchFamily="18" charset="0"/>
              </a:rPr>
              <a:t> royal </a:t>
            </a:r>
            <a:r>
              <a:rPr lang="en-US" cap="small" dirty="0">
                <a:solidFill>
                  <a:schemeClr val="bg1"/>
                </a:solidFill>
                <a:latin typeface="Bell MT" panose="02020503060305020303" pitchFamily="18" charset="0"/>
              </a:rPr>
              <a:t>priesthood, a</a:t>
            </a:r>
            <a:r>
              <a:rPr lang="en-US" dirty="0">
                <a:solidFill>
                  <a:schemeClr val="bg1"/>
                </a:solidFill>
                <a:latin typeface="Bell MT" panose="02020503060305020303" pitchFamily="18" charset="0"/>
              </a:rPr>
              <a:t> </a:t>
            </a:r>
            <a:r>
              <a:rPr lang="en-US" cap="small" dirty="0">
                <a:solidFill>
                  <a:schemeClr val="bg1"/>
                </a:solidFill>
                <a:latin typeface="Bell MT" panose="02020503060305020303" pitchFamily="18" charset="0"/>
              </a:rPr>
              <a:t>holy nation</a:t>
            </a:r>
            <a:r>
              <a:rPr lang="en-US" dirty="0">
                <a:solidFill>
                  <a:schemeClr val="bg1"/>
                </a:solidFill>
                <a:latin typeface="Bell MT" panose="02020503060305020303" pitchFamily="18" charset="0"/>
              </a:rPr>
              <a:t>, </a:t>
            </a:r>
            <a:r>
              <a:rPr lang="en-US" cap="small" dirty="0">
                <a:solidFill>
                  <a:schemeClr val="bg1"/>
                </a:solidFill>
                <a:latin typeface="Bell MT" panose="02020503060305020303" pitchFamily="18" charset="0"/>
              </a:rPr>
              <a:t>a people for</a:t>
            </a:r>
            <a:r>
              <a:rPr lang="en-US" dirty="0">
                <a:solidFill>
                  <a:schemeClr val="bg1"/>
                </a:solidFill>
                <a:latin typeface="Bell MT" panose="02020503060305020303" pitchFamily="18" charset="0"/>
              </a:rPr>
              <a:t> God’s </a:t>
            </a:r>
            <a:r>
              <a:rPr lang="en-US" cap="small" dirty="0">
                <a:solidFill>
                  <a:schemeClr val="bg1"/>
                </a:solidFill>
                <a:latin typeface="Bell MT" panose="02020503060305020303" pitchFamily="18" charset="0"/>
              </a:rPr>
              <a:t>own possession</a:t>
            </a:r>
            <a:r>
              <a:rPr lang="en-US" dirty="0">
                <a:solidFill>
                  <a:schemeClr val="bg1"/>
                </a:solidFill>
                <a:latin typeface="Bell MT" panose="02020503060305020303" pitchFamily="18" charset="0"/>
              </a:rPr>
              <a:t>, </a:t>
            </a:r>
            <a:r>
              <a:rPr lang="en-US" u="sng" dirty="0">
                <a:solidFill>
                  <a:schemeClr val="bg1"/>
                </a:solidFill>
                <a:latin typeface="Bell MT" panose="02020503060305020303" pitchFamily="18" charset="0"/>
              </a:rPr>
              <a:t>so that you may proclaim the excellencies of Him</a:t>
            </a:r>
            <a:r>
              <a:rPr lang="en-US" dirty="0">
                <a:solidFill>
                  <a:schemeClr val="bg1"/>
                </a:solidFill>
                <a:latin typeface="Bell MT" panose="02020503060305020303" pitchFamily="18" charset="0"/>
              </a:rPr>
              <a:t> who has called you out of darkness into His marvelous light”</a:t>
            </a:r>
          </a:p>
          <a:p>
            <a:endParaRPr lang="en-US" dirty="0">
              <a:solidFill>
                <a:schemeClr val="bg1"/>
              </a:solidFill>
              <a:latin typeface="Bell MT" panose="02020503060305020303" pitchFamily="18" charset="0"/>
            </a:endParaRPr>
          </a:p>
          <a:p>
            <a:r>
              <a:rPr lang="en-US" b="1" dirty="0">
                <a:solidFill>
                  <a:schemeClr val="bg1"/>
                </a:solidFill>
                <a:effectLst/>
                <a:latin typeface="Bell MT" panose="02020503060305020303" pitchFamily="18" charset="0"/>
                <a:ea typeface="Calibri" panose="020F0502020204030204" pitchFamily="34" charset="0"/>
              </a:rPr>
              <a:t>2 Cor 2:14-16</a:t>
            </a:r>
            <a:r>
              <a:rPr lang="en-US" dirty="0">
                <a:solidFill>
                  <a:schemeClr val="bg1"/>
                </a:solidFill>
                <a:effectLst/>
                <a:latin typeface="Bell MT" panose="02020503060305020303" pitchFamily="18" charset="0"/>
                <a:ea typeface="Calibri" panose="020F0502020204030204" pitchFamily="34" charset="0"/>
              </a:rPr>
              <a:t> – “</a:t>
            </a:r>
            <a:r>
              <a:rPr lang="en-US" sz="1800" baseline="30000" dirty="0">
                <a:solidFill>
                  <a:schemeClr val="bg1"/>
                </a:solidFill>
                <a:latin typeface="Bell MT" panose="02020503060305020303" pitchFamily="18" charset="0"/>
                <a:ea typeface="Calibri" panose="020F0502020204030204" pitchFamily="34" charset="0"/>
                <a:cs typeface="Times New Roman" panose="02020603050405020304" pitchFamily="18" charset="0"/>
              </a:rPr>
              <a:t>14</a:t>
            </a:r>
            <a:r>
              <a:rPr lang="en-US" dirty="0">
                <a:solidFill>
                  <a:schemeClr val="bg1"/>
                </a:solidFill>
                <a:effectLst/>
                <a:latin typeface="Bell MT" panose="02020503060305020303" pitchFamily="18" charset="0"/>
                <a:ea typeface="Calibri" panose="020F0502020204030204" pitchFamily="34" charset="0"/>
              </a:rPr>
              <a:t>But thanks be to God, who always leads us in triumph in Christ, and manifests through us </a:t>
            </a:r>
            <a:r>
              <a:rPr lang="en-US" u="sng" dirty="0">
                <a:solidFill>
                  <a:schemeClr val="bg1"/>
                </a:solidFill>
                <a:effectLst/>
                <a:latin typeface="Bell MT" panose="02020503060305020303" pitchFamily="18" charset="0"/>
                <a:ea typeface="Calibri" panose="020F0502020204030204" pitchFamily="34" charset="0"/>
              </a:rPr>
              <a:t>the sweet aroma of the knowledge of Him in every place</a:t>
            </a:r>
            <a:r>
              <a:rPr lang="en-US" dirty="0">
                <a:solidFill>
                  <a:schemeClr val="bg1"/>
                </a:solidFill>
                <a:effectLst/>
                <a:latin typeface="Bell MT" panose="02020503060305020303" pitchFamily="18" charset="0"/>
                <a:ea typeface="Calibri" panose="020F0502020204030204" pitchFamily="34" charset="0"/>
              </a:rPr>
              <a:t>. </a:t>
            </a:r>
            <a:r>
              <a:rPr lang="en-US" sz="1800" baseline="30000" dirty="0">
                <a:solidFill>
                  <a:schemeClr val="bg1"/>
                </a:solidFill>
                <a:latin typeface="Bell MT" panose="02020503060305020303" pitchFamily="18" charset="0"/>
                <a:ea typeface="Calibri" panose="020F0502020204030204" pitchFamily="34" charset="0"/>
                <a:cs typeface="Times New Roman" panose="02020603050405020304" pitchFamily="18" charset="0"/>
              </a:rPr>
              <a:t>15</a:t>
            </a:r>
            <a:r>
              <a:rPr lang="en-US" dirty="0">
                <a:solidFill>
                  <a:schemeClr val="bg1"/>
                </a:solidFill>
                <a:effectLst/>
                <a:latin typeface="Bell MT" panose="02020503060305020303" pitchFamily="18" charset="0"/>
                <a:ea typeface="Calibri" panose="020F0502020204030204" pitchFamily="34" charset="0"/>
              </a:rPr>
              <a:t>For we are a fragrance of Christ to God among those who are being saved and among those who are perishing; </a:t>
            </a:r>
            <a:r>
              <a:rPr lang="en-US" sz="1800" baseline="30000" dirty="0">
                <a:solidFill>
                  <a:schemeClr val="bg1"/>
                </a:solidFill>
                <a:latin typeface="Bell MT" panose="02020503060305020303" pitchFamily="18" charset="0"/>
                <a:ea typeface="Calibri" panose="020F0502020204030204" pitchFamily="34" charset="0"/>
                <a:cs typeface="Times New Roman" panose="02020603050405020304" pitchFamily="18" charset="0"/>
              </a:rPr>
              <a:t>16</a:t>
            </a:r>
            <a:r>
              <a:rPr lang="en-US" dirty="0">
                <a:solidFill>
                  <a:schemeClr val="bg1"/>
                </a:solidFill>
                <a:effectLst/>
                <a:latin typeface="Bell MT" panose="02020503060305020303" pitchFamily="18" charset="0"/>
                <a:ea typeface="Calibri" panose="020F0502020204030204" pitchFamily="34" charset="0"/>
              </a:rPr>
              <a:t>to the one an aroma from death to death, to the other an aroma from life to life. And who is adequate for these things?”</a:t>
            </a:r>
            <a:endParaRPr lang="en-US" dirty="0">
              <a:solidFill>
                <a:schemeClr val="bg1"/>
              </a:solidFill>
              <a:latin typeface="Bell MT" panose="02020503060305020303" pitchFamily="18" charset="0"/>
            </a:endParaRPr>
          </a:p>
        </p:txBody>
      </p:sp>
      <p:pic>
        <p:nvPicPr>
          <p:cNvPr id="1028" name="Picture 4" descr="A Sweet Aroma - What Then Why Now">
            <a:extLst>
              <a:ext uri="{FF2B5EF4-FFF2-40B4-BE49-F238E27FC236}">
                <a16:creationId xmlns:a16="http://schemas.microsoft.com/office/drawing/2014/main" id="{5B03E558-80D5-62E5-080E-92DF3479D90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980" r="34838"/>
          <a:stretch/>
        </p:blipFill>
        <p:spPr bwMode="auto">
          <a:xfrm>
            <a:off x="109728" y="3486912"/>
            <a:ext cx="4425696" cy="3157728"/>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a:extLst>
              <a:ext uri="{FF2B5EF4-FFF2-40B4-BE49-F238E27FC236}">
                <a16:creationId xmlns:a16="http://schemas.microsoft.com/office/drawing/2014/main" id="{D27D4692-AB0C-9A26-DD06-861179B2F001}"/>
              </a:ext>
            </a:extLst>
          </p:cNvPr>
          <p:cNvSpPr>
            <a:spLocks noGrp="1"/>
          </p:cNvSpPr>
          <p:nvPr>
            <p:ph idx="1"/>
          </p:nvPr>
        </p:nvSpPr>
        <p:spPr>
          <a:xfrm>
            <a:off x="-2" y="961328"/>
            <a:ext cx="3957405" cy="5896671"/>
          </a:xfrm>
        </p:spPr>
        <p:txBody>
          <a:bodyPr>
            <a:normAutofit/>
          </a:bodyPr>
          <a:lstStyle/>
          <a:p>
            <a:pPr>
              <a:buFont typeface="Wingdings" panose="05000000000000000000" pitchFamily="2" charset="2"/>
              <a:buChar char="q"/>
            </a:pPr>
            <a:r>
              <a:rPr lang="en-US" sz="4400" dirty="0">
                <a:latin typeface="Bell MT" panose="02020503060305020303" pitchFamily="18" charset="0"/>
              </a:rPr>
              <a:t>Individual</a:t>
            </a:r>
          </a:p>
        </p:txBody>
      </p:sp>
    </p:spTree>
    <p:extLst>
      <p:ext uri="{BB962C8B-B14F-4D97-AF65-F5344CB8AC3E}">
        <p14:creationId xmlns:p14="http://schemas.microsoft.com/office/powerpoint/2010/main" val="24467949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fade">
                                      <p:cBhvr>
                                        <p:cTn id="1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8AF8B9E-0090-4803-A7EC-D59EC4A3DC11}"/>
              </a:ext>
            </a:extLst>
          </p:cNvPr>
          <p:cNvSpPr/>
          <p:nvPr/>
        </p:nvSpPr>
        <p:spPr>
          <a:xfrm>
            <a:off x="4646951" y="1109271"/>
            <a:ext cx="4384143" cy="563074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latin typeface="Bell MT" panose="02020503060305020303" pitchFamily="18" charset="0"/>
            </a:endParaRPr>
          </a:p>
        </p:txBody>
      </p:sp>
      <p:sp>
        <p:nvSpPr>
          <p:cNvPr id="6" name="TextBox 5">
            <a:extLst>
              <a:ext uri="{FF2B5EF4-FFF2-40B4-BE49-F238E27FC236}">
                <a16:creationId xmlns:a16="http://schemas.microsoft.com/office/drawing/2014/main" id="{28A46BF2-5ECC-4165-AA93-C850B4F6D92F}"/>
              </a:ext>
            </a:extLst>
          </p:cNvPr>
          <p:cNvSpPr txBox="1"/>
          <p:nvPr/>
        </p:nvSpPr>
        <p:spPr>
          <a:xfrm>
            <a:off x="3468415" y="378203"/>
            <a:ext cx="5530820" cy="465577"/>
          </a:xfrm>
          <a:prstGeom prst="rect">
            <a:avLst/>
          </a:prstGeom>
          <a:noFill/>
        </p:spPr>
        <p:txBody>
          <a:bodyPr wrap="square">
            <a:spAutoFit/>
          </a:bodyPr>
          <a:lstStyle/>
          <a:p>
            <a:pPr>
              <a:lnSpc>
                <a:spcPct val="115000"/>
              </a:lnSpc>
              <a:tabLst>
                <a:tab pos="685800" algn="l"/>
              </a:tabLst>
            </a:pPr>
            <a:r>
              <a:rPr lang="en-US" sz="2200" b="1" dirty="0">
                <a:solidFill>
                  <a:schemeClr val="bg1"/>
                </a:solidFill>
                <a:latin typeface="Bell MT" panose="02020503060305020303" pitchFamily="18" charset="0"/>
              </a:rPr>
              <a:t>M</a:t>
            </a:r>
            <a:endParaRPr lang="en-US" sz="2200" dirty="0">
              <a:solidFill>
                <a:schemeClr val="bg1"/>
              </a:solidFill>
              <a:latin typeface="Bell MT" panose="02020503060305020303" pitchFamily="18" charset="0"/>
            </a:endParaRPr>
          </a:p>
        </p:txBody>
      </p:sp>
      <p:sp>
        <p:nvSpPr>
          <p:cNvPr id="14" name="Title 1">
            <a:extLst>
              <a:ext uri="{FF2B5EF4-FFF2-40B4-BE49-F238E27FC236}">
                <a16:creationId xmlns:a16="http://schemas.microsoft.com/office/drawing/2014/main" id="{9D6757EE-1C08-ABAC-1A6F-41043CCC90F6}"/>
              </a:ext>
            </a:extLst>
          </p:cNvPr>
          <p:cNvSpPr>
            <a:spLocks noGrp="1"/>
          </p:cNvSpPr>
          <p:nvPr>
            <p:ph type="title"/>
          </p:nvPr>
        </p:nvSpPr>
        <p:spPr>
          <a:xfrm>
            <a:off x="0" y="1"/>
            <a:ext cx="9144000" cy="876822"/>
          </a:xfrm>
        </p:spPr>
        <p:txBody>
          <a:bodyPr>
            <a:noAutofit/>
          </a:bodyPr>
          <a:lstStyle/>
          <a:p>
            <a:pPr algn="ctr"/>
            <a:r>
              <a:rPr lang="en-US" sz="5400" b="1" u="sng" dirty="0">
                <a:latin typeface="Bell MT" panose="02020503060305020303" pitchFamily="18" charset="0"/>
              </a:rPr>
              <a:t>Work of Evangelism</a:t>
            </a:r>
          </a:p>
        </p:txBody>
      </p:sp>
      <p:sp>
        <p:nvSpPr>
          <p:cNvPr id="2" name="TextBox 1">
            <a:extLst>
              <a:ext uri="{FF2B5EF4-FFF2-40B4-BE49-F238E27FC236}">
                <a16:creationId xmlns:a16="http://schemas.microsoft.com/office/drawing/2014/main" id="{B010AB43-ED26-9D52-976C-DFE28CF3806A}"/>
              </a:ext>
            </a:extLst>
          </p:cNvPr>
          <p:cNvSpPr txBox="1"/>
          <p:nvPr/>
        </p:nvSpPr>
        <p:spPr>
          <a:xfrm>
            <a:off x="4796852" y="1400846"/>
            <a:ext cx="4070422" cy="3416320"/>
          </a:xfrm>
          <a:prstGeom prst="rect">
            <a:avLst/>
          </a:prstGeom>
          <a:noFill/>
        </p:spPr>
        <p:txBody>
          <a:bodyPr wrap="square" rtlCol="0">
            <a:spAutoFit/>
          </a:bodyPr>
          <a:lstStyle/>
          <a:p>
            <a:r>
              <a:rPr lang="en-US" sz="2700" b="1" dirty="0">
                <a:solidFill>
                  <a:schemeClr val="bg1"/>
                </a:solidFill>
                <a:effectLst/>
                <a:latin typeface="Bell MT" panose="02020503060305020303" pitchFamily="18" charset="0"/>
                <a:ea typeface="Calibri" panose="020F0502020204030204" pitchFamily="34" charset="0"/>
              </a:rPr>
              <a:t>1 Thes 1:8</a:t>
            </a:r>
            <a:r>
              <a:rPr lang="en-US" sz="2700" dirty="0">
                <a:solidFill>
                  <a:schemeClr val="bg1"/>
                </a:solidFill>
                <a:effectLst/>
                <a:latin typeface="Bell MT" panose="02020503060305020303" pitchFamily="18" charset="0"/>
                <a:ea typeface="Calibri" panose="020F0502020204030204" pitchFamily="34" charset="0"/>
              </a:rPr>
              <a:t> – “For the word of the Lord has sounded forth from you, not only in Macedonia and Achaia, but also in every place your faith toward God has gone forth, so that we have no need to say anything.”</a:t>
            </a:r>
            <a:endParaRPr lang="en-US" sz="2700" dirty="0">
              <a:solidFill>
                <a:schemeClr val="bg1"/>
              </a:solidFill>
              <a:latin typeface="Bell MT" panose="02020503060305020303" pitchFamily="18" charset="0"/>
            </a:endParaRPr>
          </a:p>
        </p:txBody>
      </p:sp>
      <p:sp>
        <p:nvSpPr>
          <p:cNvPr id="15" name="Content Placeholder 2">
            <a:extLst>
              <a:ext uri="{FF2B5EF4-FFF2-40B4-BE49-F238E27FC236}">
                <a16:creationId xmlns:a16="http://schemas.microsoft.com/office/drawing/2014/main" id="{D27D4692-AB0C-9A26-DD06-861179B2F001}"/>
              </a:ext>
            </a:extLst>
          </p:cNvPr>
          <p:cNvSpPr>
            <a:spLocks noGrp="1"/>
          </p:cNvSpPr>
          <p:nvPr>
            <p:ph idx="1"/>
          </p:nvPr>
        </p:nvSpPr>
        <p:spPr>
          <a:xfrm>
            <a:off x="-2" y="961328"/>
            <a:ext cx="3957405" cy="5896671"/>
          </a:xfrm>
        </p:spPr>
        <p:txBody>
          <a:bodyPr>
            <a:normAutofit/>
          </a:bodyPr>
          <a:lstStyle/>
          <a:p>
            <a:pPr>
              <a:buFont typeface="Wingdings" panose="05000000000000000000" pitchFamily="2" charset="2"/>
              <a:buChar char="q"/>
            </a:pPr>
            <a:r>
              <a:rPr lang="en-US" sz="4400" dirty="0">
                <a:latin typeface="Bell MT" panose="02020503060305020303" pitchFamily="18" charset="0"/>
              </a:rPr>
              <a:t>Individual</a:t>
            </a:r>
          </a:p>
          <a:p>
            <a:pPr>
              <a:buFont typeface="Wingdings" panose="05000000000000000000" pitchFamily="2" charset="2"/>
              <a:buChar char="q"/>
            </a:pPr>
            <a:r>
              <a:rPr lang="en-US" sz="4400" dirty="0">
                <a:latin typeface="Bell MT" panose="02020503060305020303" pitchFamily="18" charset="0"/>
              </a:rPr>
              <a:t>Collective</a:t>
            </a:r>
          </a:p>
        </p:txBody>
      </p:sp>
      <p:pic>
        <p:nvPicPr>
          <p:cNvPr id="2050" name="Picture 2" descr="EVANGELISM MINISTRY -">
            <a:extLst>
              <a:ext uri="{FF2B5EF4-FFF2-40B4-BE49-F238E27FC236}">
                <a16:creationId xmlns:a16="http://schemas.microsoft.com/office/drawing/2014/main" id="{9B17AACA-7A0F-F44C-EE5A-CCC3801904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4" t="1849" r="792" b="1453"/>
          <a:stretch/>
        </p:blipFill>
        <p:spPr bwMode="auto">
          <a:xfrm>
            <a:off x="138208" y="2401824"/>
            <a:ext cx="4433792" cy="4315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701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8AF8B9E-0090-4803-A7EC-D59EC4A3DC11}"/>
              </a:ext>
            </a:extLst>
          </p:cNvPr>
          <p:cNvSpPr/>
          <p:nvPr/>
        </p:nvSpPr>
        <p:spPr>
          <a:xfrm>
            <a:off x="3925825" y="1109271"/>
            <a:ext cx="5105270" cy="563074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latin typeface="Bell MT" panose="02020503060305020303" pitchFamily="18" charset="0"/>
            </a:endParaRPr>
          </a:p>
        </p:txBody>
      </p:sp>
      <p:sp>
        <p:nvSpPr>
          <p:cNvPr id="6" name="TextBox 5">
            <a:extLst>
              <a:ext uri="{FF2B5EF4-FFF2-40B4-BE49-F238E27FC236}">
                <a16:creationId xmlns:a16="http://schemas.microsoft.com/office/drawing/2014/main" id="{28A46BF2-5ECC-4165-AA93-C850B4F6D92F}"/>
              </a:ext>
            </a:extLst>
          </p:cNvPr>
          <p:cNvSpPr txBox="1"/>
          <p:nvPr/>
        </p:nvSpPr>
        <p:spPr>
          <a:xfrm>
            <a:off x="3468415" y="378203"/>
            <a:ext cx="5530820" cy="465577"/>
          </a:xfrm>
          <a:prstGeom prst="rect">
            <a:avLst/>
          </a:prstGeom>
          <a:noFill/>
        </p:spPr>
        <p:txBody>
          <a:bodyPr wrap="square">
            <a:spAutoFit/>
          </a:bodyPr>
          <a:lstStyle/>
          <a:p>
            <a:pPr>
              <a:lnSpc>
                <a:spcPct val="115000"/>
              </a:lnSpc>
              <a:tabLst>
                <a:tab pos="685800" algn="l"/>
              </a:tabLst>
            </a:pPr>
            <a:r>
              <a:rPr lang="en-US" sz="2200" b="1" dirty="0">
                <a:solidFill>
                  <a:schemeClr val="bg1"/>
                </a:solidFill>
                <a:latin typeface="Bell MT" panose="02020503060305020303" pitchFamily="18" charset="0"/>
              </a:rPr>
              <a:t>M</a:t>
            </a:r>
            <a:endParaRPr lang="en-US" sz="2200" dirty="0">
              <a:solidFill>
                <a:schemeClr val="bg1"/>
              </a:solidFill>
              <a:latin typeface="Bell MT" panose="02020503060305020303" pitchFamily="18" charset="0"/>
            </a:endParaRPr>
          </a:p>
        </p:txBody>
      </p:sp>
      <p:sp>
        <p:nvSpPr>
          <p:cNvPr id="14" name="Title 1">
            <a:extLst>
              <a:ext uri="{FF2B5EF4-FFF2-40B4-BE49-F238E27FC236}">
                <a16:creationId xmlns:a16="http://schemas.microsoft.com/office/drawing/2014/main" id="{9D6757EE-1C08-ABAC-1A6F-41043CCC90F6}"/>
              </a:ext>
            </a:extLst>
          </p:cNvPr>
          <p:cNvSpPr>
            <a:spLocks noGrp="1"/>
          </p:cNvSpPr>
          <p:nvPr>
            <p:ph type="title"/>
          </p:nvPr>
        </p:nvSpPr>
        <p:spPr>
          <a:xfrm>
            <a:off x="0" y="1"/>
            <a:ext cx="9144000" cy="876822"/>
          </a:xfrm>
        </p:spPr>
        <p:txBody>
          <a:bodyPr>
            <a:noAutofit/>
          </a:bodyPr>
          <a:lstStyle/>
          <a:p>
            <a:pPr algn="ctr"/>
            <a:r>
              <a:rPr lang="en-US" sz="5400" b="1" u="sng" dirty="0">
                <a:latin typeface="Bell MT" panose="02020503060305020303" pitchFamily="18" charset="0"/>
              </a:rPr>
              <a:t>Work of Evangelism</a:t>
            </a:r>
          </a:p>
        </p:txBody>
      </p:sp>
      <p:sp>
        <p:nvSpPr>
          <p:cNvPr id="2" name="TextBox 1">
            <a:extLst>
              <a:ext uri="{FF2B5EF4-FFF2-40B4-BE49-F238E27FC236}">
                <a16:creationId xmlns:a16="http://schemas.microsoft.com/office/drawing/2014/main" id="{B010AB43-ED26-9D52-976C-DFE28CF3806A}"/>
              </a:ext>
            </a:extLst>
          </p:cNvPr>
          <p:cNvSpPr txBox="1"/>
          <p:nvPr/>
        </p:nvSpPr>
        <p:spPr>
          <a:xfrm>
            <a:off x="4145280" y="1327694"/>
            <a:ext cx="4782954" cy="5386090"/>
          </a:xfrm>
          <a:prstGeom prst="rect">
            <a:avLst/>
          </a:prstGeom>
          <a:noFill/>
        </p:spPr>
        <p:txBody>
          <a:bodyPr wrap="square" rtlCol="0">
            <a:spAutoFit/>
          </a:bodyPr>
          <a:lstStyle/>
          <a:p>
            <a:r>
              <a:rPr lang="en-US" b="1" dirty="0">
                <a:solidFill>
                  <a:schemeClr val="bg1"/>
                </a:solidFill>
                <a:effectLst/>
                <a:latin typeface="Bell MT" panose="02020503060305020303" pitchFamily="18" charset="0"/>
                <a:ea typeface="Calibri" panose="020F0502020204030204" pitchFamily="34" charset="0"/>
              </a:rPr>
              <a:t>Eph 4:11-12</a:t>
            </a:r>
            <a:r>
              <a:rPr lang="en-US" dirty="0">
                <a:solidFill>
                  <a:schemeClr val="bg1"/>
                </a:solidFill>
                <a:effectLst/>
                <a:latin typeface="Bell MT" panose="02020503060305020303" pitchFamily="18" charset="0"/>
                <a:ea typeface="Calibri" panose="020F0502020204030204" pitchFamily="34" charset="0"/>
              </a:rPr>
              <a:t> – “And He gave some as apostles, and some as prophets, and some as evangelists, and some as pastors and teachers, for the equipping of the saints for the work of service, to the building up of the body of Christ”</a:t>
            </a:r>
          </a:p>
          <a:p>
            <a:endParaRPr lang="en-US" sz="1000" dirty="0">
              <a:solidFill>
                <a:schemeClr val="bg1"/>
              </a:solidFill>
              <a:latin typeface="Bell MT" panose="02020503060305020303" pitchFamily="18" charset="0"/>
            </a:endParaRPr>
          </a:p>
          <a:p>
            <a:r>
              <a:rPr lang="en-US" b="1" dirty="0">
                <a:solidFill>
                  <a:schemeClr val="bg1"/>
                </a:solidFill>
                <a:effectLst/>
                <a:latin typeface="Bell MT" panose="02020503060305020303" pitchFamily="18" charset="0"/>
                <a:ea typeface="Calibri" panose="020F0502020204030204" pitchFamily="34" charset="0"/>
              </a:rPr>
              <a:t>1 Thes 3:2</a:t>
            </a:r>
            <a:r>
              <a:rPr lang="en-US" dirty="0">
                <a:solidFill>
                  <a:schemeClr val="bg1"/>
                </a:solidFill>
                <a:effectLst/>
                <a:latin typeface="Bell MT" panose="02020503060305020303" pitchFamily="18" charset="0"/>
                <a:ea typeface="Calibri" panose="020F0502020204030204" pitchFamily="34" charset="0"/>
              </a:rPr>
              <a:t> – “and we sent Timothy, our brother and God’s fellow worker in the gospel of Christ, to strengthen and encourage you as to your faith”</a:t>
            </a:r>
          </a:p>
          <a:p>
            <a:endParaRPr lang="en-US" sz="1000" b="1" dirty="0">
              <a:solidFill>
                <a:schemeClr val="bg1"/>
              </a:solidFill>
              <a:latin typeface="Bell MT" panose="02020503060305020303" pitchFamily="18" charset="0"/>
              <a:ea typeface="Calibri" panose="020F0502020204030204" pitchFamily="34" charset="0"/>
              <a:cs typeface="Times New Roman" panose="02020603050405020304" pitchFamily="18" charset="0"/>
            </a:endParaRPr>
          </a:p>
          <a:p>
            <a:r>
              <a:rPr lang="en-US" b="1" dirty="0">
                <a:solidFill>
                  <a:schemeClr val="bg1"/>
                </a:solidFill>
                <a:effectLst/>
                <a:latin typeface="Bell MT" panose="02020503060305020303" pitchFamily="18" charset="0"/>
                <a:ea typeface="Calibri" panose="020F0502020204030204" pitchFamily="34" charset="0"/>
                <a:cs typeface="Times New Roman" panose="02020603050405020304" pitchFamily="18" charset="0"/>
              </a:rPr>
              <a:t>1 Tim 1:3</a:t>
            </a:r>
            <a:r>
              <a:rPr lang="en-US" dirty="0">
                <a:solidFill>
                  <a:schemeClr val="bg1"/>
                </a:solidFill>
                <a:effectLst/>
                <a:latin typeface="Bell MT" panose="02020503060305020303" pitchFamily="18" charset="0"/>
                <a:ea typeface="Calibri" panose="020F0502020204030204" pitchFamily="34" charset="0"/>
                <a:cs typeface="Times New Roman" panose="02020603050405020304" pitchFamily="18" charset="0"/>
              </a:rPr>
              <a:t> – “As I urged you upon my departure for Macedonia, remain on at Ephesus so that you may instruct certain men not to teach strange doctrines”</a:t>
            </a:r>
          </a:p>
          <a:p>
            <a:endParaRPr lang="en-US" sz="1000" dirty="0">
              <a:solidFill>
                <a:schemeClr val="bg1"/>
              </a:solidFill>
              <a:effectLst/>
              <a:latin typeface="Bell MT" panose="02020503060305020303" pitchFamily="18" charset="0"/>
              <a:ea typeface="Calibri" panose="020F0502020204030204" pitchFamily="34" charset="0"/>
              <a:cs typeface="Times New Roman" panose="02020603050405020304" pitchFamily="18" charset="0"/>
            </a:endParaRPr>
          </a:p>
          <a:p>
            <a:r>
              <a:rPr lang="en-US" b="1" dirty="0">
                <a:solidFill>
                  <a:schemeClr val="bg1"/>
                </a:solidFill>
                <a:effectLst/>
                <a:latin typeface="Bell MT" panose="02020503060305020303" pitchFamily="18" charset="0"/>
                <a:ea typeface="Calibri" panose="020F0502020204030204" pitchFamily="34" charset="0"/>
              </a:rPr>
              <a:t>2 Tim 2:2</a:t>
            </a:r>
            <a:r>
              <a:rPr lang="en-US" dirty="0">
                <a:solidFill>
                  <a:schemeClr val="bg1"/>
                </a:solidFill>
                <a:effectLst/>
                <a:latin typeface="Bell MT" panose="02020503060305020303" pitchFamily="18" charset="0"/>
                <a:ea typeface="Calibri" panose="020F0502020204030204" pitchFamily="34" charset="0"/>
              </a:rPr>
              <a:t> – “The things which you have heard from me in the presence of many witnesses, entrust these to faithful men who will be able to teach others also.”</a:t>
            </a:r>
            <a:endParaRPr lang="en-US" dirty="0">
              <a:solidFill>
                <a:schemeClr val="bg1"/>
              </a:solidFill>
              <a:latin typeface="Bell MT" panose="02020503060305020303" pitchFamily="18" charset="0"/>
            </a:endParaRPr>
          </a:p>
        </p:txBody>
      </p:sp>
      <p:sp>
        <p:nvSpPr>
          <p:cNvPr id="15" name="Content Placeholder 2">
            <a:extLst>
              <a:ext uri="{FF2B5EF4-FFF2-40B4-BE49-F238E27FC236}">
                <a16:creationId xmlns:a16="http://schemas.microsoft.com/office/drawing/2014/main" id="{D27D4692-AB0C-9A26-DD06-861179B2F001}"/>
              </a:ext>
            </a:extLst>
          </p:cNvPr>
          <p:cNvSpPr>
            <a:spLocks noGrp="1"/>
          </p:cNvSpPr>
          <p:nvPr>
            <p:ph idx="1"/>
          </p:nvPr>
        </p:nvSpPr>
        <p:spPr>
          <a:xfrm>
            <a:off x="-2" y="961328"/>
            <a:ext cx="3730754" cy="5896671"/>
          </a:xfrm>
        </p:spPr>
        <p:txBody>
          <a:bodyPr>
            <a:normAutofit/>
          </a:bodyPr>
          <a:lstStyle/>
          <a:p>
            <a:pPr>
              <a:buFont typeface="Wingdings" panose="05000000000000000000" pitchFamily="2" charset="2"/>
              <a:buChar char="q"/>
            </a:pPr>
            <a:r>
              <a:rPr lang="en-US" sz="4400" dirty="0">
                <a:latin typeface="Bell MT" panose="02020503060305020303" pitchFamily="18" charset="0"/>
              </a:rPr>
              <a:t>Individual</a:t>
            </a:r>
          </a:p>
          <a:p>
            <a:pPr>
              <a:buFont typeface="Wingdings" panose="05000000000000000000" pitchFamily="2" charset="2"/>
              <a:buChar char="q"/>
            </a:pPr>
            <a:r>
              <a:rPr lang="en-US" sz="4400" dirty="0">
                <a:latin typeface="Bell MT" panose="02020503060305020303" pitchFamily="18" charset="0"/>
              </a:rPr>
              <a:t>Collective</a:t>
            </a:r>
          </a:p>
          <a:p>
            <a:pPr lvl="1"/>
            <a:r>
              <a:rPr lang="en-US" sz="2800" dirty="0">
                <a:latin typeface="Bell MT" panose="02020503060305020303" pitchFamily="18" charset="0"/>
              </a:rPr>
              <a:t>Local Evangelists</a:t>
            </a:r>
          </a:p>
        </p:txBody>
      </p:sp>
      <p:pic>
        <p:nvPicPr>
          <p:cNvPr id="3074" name="Picture 2" descr="The Preacher and Prayer - Seedbed">
            <a:extLst>
              <a:ext uri="{FF2B5EF4-FFF2-40B4-BE49-F238E27FC236}">
                <a16:creationId xmlns:a16="http://schemas.microsoft.com/office/drawing/2014/main" id="{838EBAC5-DCB6-F367-98DF-C81A71898E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83" y="2871989"/>
            <a:ext cx="3720221" cy="381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6440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8AF8B9E-0090-4803-A7EC-D59EC4A3DC11}"/>
              </a:ext>
            </a:extLst>
          </p:cNvPr>
          <p:cNvSpPr/>
          <p:nvPr/>
        </p:nvSpPr>
        <p:spPr>
          <a:xfrm>
            <a:off x="3760631" y="1109271"/>
            <a:ext cx="5270464" cy="563074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latin typeface="Bell MT" panose="02020503060305020303" pitchFamily="18" charset="0"/>
            </a:endParaRPr>
          </a:p>
        </p:txBody>
      </p:sp>
      <p:sp>
        <p:nvSpPr>
          <p:cNvPr id="6" name="TextBox 5">
            <a:extLst>
              <a:ext uri="{FF2B5EF4-FFF2-40B4-BE49-F238E27FC236}">
                <a16:creationId xmlns:a16="http://schemas.microsoft.com/office/drawing/2014/main" id="{28A46BF2-5ECC-4165-AA93-C850B4F6D92F}"/>
              </a:ext>
            </a:extLst>
          </p:cNvPr>
          <p:cNvSpPr txBox="1"/>
          <p:nvPr/>
        </p:nvSpPr>
        <p:spPr>
          <a:xfrm>
            <a:off x="3468415" y="378203"/>
            <a:ext cx="5530820" cy="465577"/>
          </a:xfrm>
          <a:prstGeom prst="rect">
            <a:avLst/>
          </a:prstGeom>
          <a:noFill/>
        </p:spPr>
        <p:txBody>
          <a:bodyPr wrap="square">
            <a:spAutoFit/>
          </a:bodyPr>
          <a:lstStyle/>
          <a:p>
            <a:pPr>
              <a:lnSpc>
                <a:spcPct val="115000"/>
              </a:lnSpc>
              <a:tabLst>
                <a:tab pos="685800" algn="l"/>
              </a:tabLst>
            </a:pPr>
            <a:r>
              <a:rPr lang="en-US" sz="2200" b="1" dirty="0">
                <a:solidFill>
                  <a:schemeClr val="bg1"/>
                </a:solidFill>
                <a:latin typeface="Bell MT" panose="02020503060305020303" pitchFamily="18" charset="0"/>
              </a:rPr>
              <a:t>M</a:t>
            </a:r>
            <a:endParaRPr lang="en-US" sz="2200" dirty="0">
              <a:solidFill>
                <a:schemeClr val="bg1"/>
              </a:solidFill>
              <a:latin typeface="Bell MT" panose="02020503060305020303" pitchFamily="18" charset="0"/>
            </a:endParaRPr>
          </a:p>
        </p:txBody>
      </p:sp>
      <p:sp>
        <p:nvSpPr>
          <p:cNvPr id="14" name="Title 1">
            <a:extLst>
              <a:ext uri="{FF2B5EF4-FFF2-40B4-BE49-F238E27FC236}">
                <a16:creationId xmlns:a16="http://schemas.microsoft.com/office/drawing/2014/main" id="{9D6757EE-1C08-ABAC-1A6F-41043CCC90F6}"/>
              </a:ext>
            </a:extLst>
          </p:cNvPr>
          <p:cNvSpPr>
            <a:spLocks noGrp="1"/>
          </p:cNvSpPr>
          <p:nvPr>
            <p:ph type="title"/>
          </p:nvPr>
        </p:nvSpPr>
        <p:spPr>
          <a:xfrm>
            <a:off x="0" y="1"/>
            <a:ext cx="9144000" cy="876822"/>
          </a:xfrm>
        </p:spPr>
        <p:txBody>
          <a:bodyPr>
            <a:noAutofit/>
          </a:bodyPr>
          <a:lstStyle/>
          <a:p>
            <a:pPr algn="ctr"/>
            <a:r>
              <a:rPr lang="en-US" sz="5400" b="1" u="sng" dirty="0">
                <a:latin typeface="Bell MT" panose="02020503060305020303" pitchFamily="18" charset="0"/>
              </a:rPr>
              <a:t>Work of Evangelism</a:t>
            </a:r>
          </a:p>
        </p:txBody>
      </p:sp>
      <p:sp>
        <p:nvSpPr>
          <p:cNvPr id="2" name="TextBox 1">
            <a:extLst>
              <a:ext uri="{FF2B5EF4-FFF2-40B4-BE49-F238E27FC236}">
                <a16:creationId xmlns:a16="http://schemas.microsoft.com/office/drawing/2014/main" id="{B010AB43-ED26-9D52-976C-DFE28CF3806A}"/>
              </a:ext>
            </a:extLst>
          </p:cNvPr>
          <p:cNvSpPr txBox="1"/>
          <p:nvPr/>
        </p:nvSpPr>
        <p:spPr>
          <a:xfrm>
            <a:off x="3917066" y="1327694"/>
            <a:ext cx="5087754" cy="5355312"/>
          </a:xfrm>
          <a:prstGeom prst="rect">
            <a:avLst/>
          </a:prstGeom>
          <a:noFill/>
        </p:spPr>
        <p:txBody>
          <a:bodyPr wrap="square" rtlCol="0">
            <a:spAutoFit/>
          </a:bodyPr>
          <a:lstStyle/>
          <a:p>
            <a:r>
              <a:rPr lang="en-US" sz="1800" b="1" dirty="0">
                <a:solidFill>
                  <a:schemeClr val="bg1"/>
                </a:solidFill>
                <a:effectLst/>
                <a:latin typeface="Bell MT" panose="02020503060305020303" pitchFamily="18" charset="0"/>
                <a:ea typeface="Calibri" panose="020F0502020204030204" pitchFamily="34" charset="0"/>
              </a:rPr>
              <a:t>Acts 11:20-24</a:t>
            </a:r>
            <a:r>
              <a:rPr lang="en-US" sz="1800" dirty="0">
                <a:solidFill>
                  <a:schemeClr val="bg1"/>
                </a:solidFill>
                <a:effectLst/>
                <a:latin typeface="Bell MT" panose="02020503060305020303" pitchFamily="18" charset="0"/>
                <a:ea typeface="Calibri" panose="020F0502020204030204" pitchFamily="34" charset="0"/>
              </a:rPr>
              <a:t> – “But there were some of them, men of Cyprus and Cyrene, who came to Antioch and began speaking to the Greeks also, preaching the Lord Jesus. And the hand of the Lord was with them, and a large number who believed turned to the Lord. The news about them reached the ears of the church at Jerusalem, and they sent Barnabas off to Antioch. Then when he arrived and witnessed the grace of God, he rejoiced and began to encourage them all with resolute heart to remain true to the Lord; for he was a good man, and full of the Holy Spirit and of faith. And considerable numbers were brought to the Lord.”</a:t>
            </a:r>
          </a:p>
          <a:p>
            <a:endParaRPr lang="en-US" sz="1000" dirty="0">
              <a:solidFill>
                <a:schemeClr val="bg1"/>
              </a:solidFill>
              <a:latin typeface="Bell MT" panose="02020503060305020303" pitchFamily="18" charset="0"/>
            </a:endParaRPr>
          </a:p>
          <a:p>
            <a:r>
              <a:rPr lang="en-US" sz="1800" b="1" dirty="0">
                <a:solidFill>
                  <a:schemeClr val="bg1"/>
                </a:solidFill>
                <a:effectLst/>
                <a:latin typeface="Bell MT" panose="02020503060305020303" pitchFamily="18" charset="0"/>
                <a:ea typeface="Calibri" panose="020F0502020204030204" pitchFamily="34" charset="0"/>
              </a:rPr>
              <a:t>Acts 13:2-3</a:t>
            </a:r>
            <a:r>
              <a:rPr lang="en-US" sz="1800" dirty="0">
                <a:solidFill>
                  <a:schemeClr val="bg1"/>
                </a:solidFill>
                <a:effectLst/>
                <a:latin typeface="Bell MT" panose="02020503060305020303" pitchFamily="18" charset="0"/>
                <a:ea typeface="Calibri" panose="020F0502020204030204" pitchFamily="34" charset="0"/>
              </a:rPr>
              <a:t> – “While they were ministering to the Lord and fasting, the Holy Spirit said, ‘Set apart for Me Barnabas and Saul for the work to which I have called them.’ Then, when they had fasted and prayed and laid their hands on them, </a:t>
            </a:r>
            <a:r>
              <a:rPr lang="en-US" sz="1800" u="sng" dirty="0">
                <a:solidFill>
                  <a:schemeClr val="bg1"/>
                </a:solidFill>
                <a:effectLst/>
                <a:latin typeface="Bell MT" panose="02020503060305020303" pitchFamily="18" charset="0"/>
                <a:ea typeface="Calibri" panose="020F0502020204030204" pitchFamily="34" charset="0"/>
              </a:rPr>
              <a:t>they</a:t>
            </a:r>
            <a:r>
              <a:rPr lang="en-US" sz="1800" dirty="0">
                <a:solidFill>
                  <a:schemeClr val="bg1"/>
                </a:solidFill>
                <a:effectLst/>
                <a:latin typeface="Bell MT" panose="02020503060305020303" pitchFamily="18" charset="0"/>
                <a:ea typeface="Calibri" panose="020F0502020204030204" pitchFamily="34" charset="0"/>
              </a:rPr>
              <a:t> sent them away.”</a:t>
            </a:r>
            <a:endParaRPr lang="en-US" dirty="0">
              <a:solidFill>
                <a:schemeClr val="bg1"/>
              </a:solidFill>
              <a:latin typeface="Bell MT" panose="02020503060305020303" pitchFamily="18" charset="0"/>
            </a:endParaRPr>
          </a:p>
        </p:txBody>
      </p:sp>
      <p:sp>
        <p:nvSpPr>
          <p:cNvPr id="15" name="Content Placeholder 2">
            <a:extLst>
              <a:ext uri="{FF2B5EF4-FFF2-40B4-BE49-F238E27FC236}">
                <a16:creationId xmlns:a16="http://schemas.microsoft.com/office/drawing/2014/main" id="{D27D4692-AB0C-9A26-DD06-861179B2F001}"/>
              </a:ext>
            </a:extLst>
          </p:cNvPr>
          <p:cNvSpPr>
            <a:spLocks noGrp="1"/>
          </p:cNvSpPr>
          <p:nvPr>
            <p:ph idx="1"/>
          </p:nvPr>
        </p:nvSpPr>
        <p:spPr>
          <a:xfrm>
            <a:off x="-3" y="961328"/>
            <a:ext cx="3760634" cy="5896671"/>
          </a:xfrm>
        </p:spPr>
        <p:txBody>
          <a:bodyPr>
            <a:normAutofit/>
          </a:bodyPr>
          <a:lstStyle/>
          <a:p>
            <a:pPr>
              <a:buFont typeface="Wingdings" panose="05000000000000000000" pitchFamily="2" charset="2"/>
              <a:buChar char="q"/>
            </a:pPr>
            <a:r>
              <a:rPr lang="en-US" sz="4400" dirty="0">
                <a:latin typeface="Bell MT" panose="02020503060305020303" pitchFamily="18" charset="0"/>
              </a:rPr>
              <a:t>Individual</a:t>
            </a:r>
          </a:p>
          <a:p>
            <a:pPr>
              <a:buFont typeface="Wingdings" panose="05000000000000000000" pitchFamily="2" charset="2"/>
              <a:buChar char="q"/>
            </a:pPr>
            <a:r>
              <a:rPr lang="en-US" sz="4400" dirty="0">
                <a:latin typeface="Bell MT" panose="02020503060305020303" pitchFamily="18" charset="0"/>
              </a:rPr>
              <a:t>Collective</a:t>
            </a:r>
          </a:p>
          <a:p>
            <a:pPr lvl="1"/>
            <a:r>
              <a:rPr lang="en-US" sz="2800" dirty="0">
                <a:latin typeface="Bell MT" panose="02020503060305020303" pitchFamily="18" charset="0"/>
              </a:rPr>
              <a:t>Local Preachers</a:t>
            </a:r>
          </a:p>
          <a:p>
            <a:pPr lvl="1"/>
            <a:r>
              <a:rPr lang="en-US" sz="2800" dirty="0">
                <a:latin typeface="Bell MT" panose="02020503060305020303" pitchFamily="18" charset="0"/>
              </a:rPr>
              <a:t>Send Out Preachers</a:t>
            </a:r>
          </a:p>
        </p:txBody>
      </p:sp>
      <p:pic>
        <p:nvPicPr>
          <p:cNvPr id="4098" name="Picture 2" descr="Two by Two 3: In Pairs – Kingdom Harbor">
            <a:extLst>
              <a:ext uri="{FF2B5EF4-FFF2-40B4-BE49-F238E27FC236}">
                <a16:creationId xmlns:a16="http://schemas.microsoft.com/office/drawing/2014/main" id="{1C0D5DBC-1717-2EBD-E3EA-98B51CDFE4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284112"/>
            <a:ext cx="3618963" cy="3573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9834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8AF8B9E-0090-4803-A7EC-D59EC4A3DC11}"/>
              </a:ext>
            </a:extLst>
          </p:cNvPr>
          <p:cNvSpPr/>
          <p:nvPr/>
        </p:nvSpPr>
        <p:spPr>
          <a:xfrm>
            <a:off x="4084320" y="1109271"/>
            <a:ext cx="4946775" cy="563074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latin typeface="Bell MT" panose="02020503060305020303" pitchFamily="18" charset="0"/>
            </a:endParaRPr>
          </a:p>
        </p:txBody>
      </p:sp>
      <p:sp>
        <p:nvSpPr>
          <p:cNvPr id="6" name="TextBox 5">
            <a:extLst>
              <a:ext uri="{FF2B5EF4-FFF2-40B4-BE49-F238E27FC236}">
                <a16:creationId xmlns:a16="http://schemas.microsoft.com/office/drawing/2014/main" id="{28A46BF2-5ECC-4165-AA93-C850B4F6D92F}"/>
              </a:ext>
            </a:extLst>
          </p:cNvPr>
          <p:cNvSpPr txBox="1"/>
          <p:nvPr/>
        </p:nvSpPr>
        <p:spPr>
          <a:xfrm>
            <a:off x="3468415" y="378203"/>
            <a:ext cx="5530820" cy="465577"/>
          </a:xfrm>
          <a:prstGeom prst="rect">
            <a:avLst/>
          </a:prstGeom>
          <a:noFill/>
        </p:spPr>
        <p:txBody>
          <a:bodyPr wrap="square">
            <a:spAutoFit/>
          </a:bodyPr>
          <a:lstStyle/>
          <a:p>
            <a:pPr>
              <a:lnSpc>
                <a:spcPct val="115000"/>
              </a:lnSpc>
              <a:tabLst>
                <a:tab pos="685800" algn="l"/>
              </a:tabLst>
            </a:pPr>
            <a:r>
              <a:rPr lang="en-US" sz="2200" b="1" dirty="0">
                <a:solidFill>
                  <a:schemeClr val="bg1"/>
                </a:solidFill>
                <a:latin typeface="Bell MT" panose="02020503060305020303" pitchFamily="18" charset="0"/>
              </a:rPr>
              <a:t>M</a:t>
            </a:r>
            <a:endParaRPr lang="en-US" sz="2200" dirty="0">
              <a:solidFill>
                <a:schemeClr val="bg1"/>
              </a:solidFill>
              <a:latin typeface="Bell MT" panose="02020503060305020303" pitchFamily="18" charset="0"/>
            </a:endParaRPr>
          </a:p>
        </p:txBody>
      </p:sp>
      <p:sp>
        <p:nvSpPr>
          <p:cNvPr id="14" name="Title 1">
            <a:extLst>
              <a:ext uri="{FF2B5EF4-FFF2-40B4-BE49-F238E27FC236}">
                <a16:creationId xmlns:a16="http://schemas.microsoft.com/office/drawing/2014/main" id="{9D6757EE-1C08-ABAC-1A6F-41043CCC90F6}"/>
              </a:ext>
            </a:extLst>
          </p:cNvPr>
          <p:cNvSpPr>
            <a:spLocks noGrp="1"/>
          </p:cNvSpPr>
          <p:nvPr>
            <p:ph type="title"/>
          </p:nvPr>
        </p:nvSpPr>
        <p:spPr>
          <a:xfrm>
            <a:off x="0" y="1"/>
            <a:ext cx="9144000" cy="876822"/>
          </a:xfrm>
        </p:spPr>
        <p:txBody>
          <a:bodyPr>
            <a:noAutofit/>
          </a:bodyPr>
          <a:lstStyle/>
          <a:p>
            <a:pPr algn="ctr"/>
            <a:r>
              <a:rPr lang="en-US" sz="5400" b="1" u="sng" dirty="0">
                <a:latin typeface="Bell MT" panose="02020503060305020303" pitchFamily="18" charset="0"/>
              </a:rPr>
              <a:t>Work of Evangelism</a:t>
            </a:r>
          </a:p>
        </p:txBody>
      </p:sp>
      <p:sp>
        <p:nvSpPr>
          <p:cNvPr id="2" name="TextBox 1">
            <a:extLst>
              <a:ext uri="{FF2B5EF4-FFF2-40B4-BE49-F238E27FC236}">
                <a16:creationId xmlns:a16="http://schemas.microsoft.com/office/drawing/2014/main" id="{B010AB43-ED26-9D52-976C-DFE28CF3806A}"/>
              </a:ext>
            </a:extLst>
          </p:cNvPr>
          <p:cNvSpPr txBox="1"/>
          <p:nvPr/>
        </p:nvSpPr>
        <p:spPr>
          <a:xfrm>
            <a:off x="4279392" y="1373027"/>
            <a:ext cx="4661034" cy="5078313"/>
          </a:xfrm>
          <a:prstGeom prst="rect">
            <a:avLst/>
          </a:prstGeom>
          <a:noFill/>
        </p:spPr>
        <p:txBody>
          <a:bodyPr wrap="square" rtlCol="0">
            <a:spAutoFit/>
          </a:bodyPr>
          <a:lstStyle/>
          <a:p>
            <a:r>
              <a:rPr lang="en-US" sz="1900" b="1" dirty="0">
                <a:solidFill>
                  <a:schemeClr val="bg1"/>
                </a:solidFill>
                <a:effectLst/>
                <a:latin typeface="Bell MT" panose="02020503060305020303" pitchFamily="18" charset="0"/>
                <a:ea typeface="Calibri" panose="020F0502020204030204" pitchFamily="34" charset="0"/>
              </a:rPr>
              <a:t>2 Cor 11:8</a:t>
            </a:r>
            <a:r>
              <a:rPr lang="en-US" sz="1900" dirty="0">
                <a:solidFill>
                  <a:schemeClr val="bg1"/>
                </a:solidFill>
                <a:effectLst/>
                <a:latin typeface="Bell MT" panose="02020503060305020303" pitchFamily="18" charset="0"/>
                <a:ea typeface="Calibri" panose="020F0502020204030204" pitchFamily="34" charset="0"/>
              </a:rPr>
              <a:t> – “I robbed other churches by taking wages from them to serve you.”</a:t>
            </a:r>
          </a:p>
          <a:p>
            <a:endParaRPr lang="en-US" sz="1400" dirty="0">
              <a:solidFill>
                <a:schemeClr val="bg1"/>
              </a:solidFill>
              <a:latin typeface="Bell MT" panose="02020503060305020303" pitchFamily="18" charset="0"/>
            </a:endParaRPr>
          </a:p>
          <a:p>
            <a:r>
              <a:rPr lang="en-US" sz="1900" b="1" dirty="0">
                <a:solidFill>
                  <a:schemeClr val="bg1"/>
                </a:solidFill>
                <a:latin typeface="Bell MT" panose="02020503060305020303" pitchFamily="18" charset="0"/>
              </a:rPr>
              <a:t>Phil 4:15-16</a:t>
            </a:r>
            <a:r>
              <a:rPr lang="en-US" sz="1900" dirty="0">
                <a:solidFill>
                  <a:schemeClr val="bg1"/>
                </a:solidFill>
                <a:latin typeface="Bell MT" panose="02020503060305020303" pitchFamily="18" charset="0"/>
              </a:rPr>
              <a:t> – “</a:t>
            </a:r>
            <a:r>
              <a:rPr lang="en-US" sz="1900" dirty="0">
                <a:solidFill>
                  <a:schemeClr val="bg1"/>
                </a:solidFill>
                <a:effectLst/>
                <a:latin typeface="Bell MT" panose="02020503060305020303" pitchFamily="18" charset="0"/>
                <a:ea typeface="Calibri" panose="020F0502020204030204" pitchFamily="34" charset="0"/>
              </a:rPr>
              <a:t>You yourselves also know, Philippians, that at the first preaching of the gospel, after I left Macedonia, no church shared with me in the matter of giving and receiving but you alone; for even in Thessalonica you sent a gift more than once for my needs.</a:t>
            </a:r>
            <a:r>
              <a:rPr lang="en-US" sz="1900" dirty="0">
                <a:solidFill>
                  <a:schemeClr val="bg1"/>
                </a:solidFill>
                <a:latin typeface="Bell MT" panose="02020503060305020303" pitchFamily="18" charset="0"/>
              </a:rPr>
              <a:t>”</a:t>
            </a:r>
          </a:p>
          <a:p>
            <a:endParaRPr lang="en-US" sz="1400" dirty="0">
              <a:solidFill>
                <a:schemeClr val="bg1"/>
              </a:solidFill>
              <a:latin typeface="Bell MT" panose="02020503060305020303" pitchFamily="18" charset="0"/>
            </a:endParaRPr>
          </a:p>
          <a:p>
            <a:r>
              <a:rPr lang="en-US" sz="1900" b="1" dirty="0">
                <a:solidFill>
                  <a:schemeClr val="bg1"/>
                </a:solidFill>
                <a:effectLst/>
                <a:latin typeface="Bell MT" panose="02020503060305020303" pitchFamily="18" charset="0"/>
                <a:ea typeface="Calibri" panose="020F0502020204030204" pitchFamily="34" charset="0"/>
              </a:rPr>
              <a:t>1 Cor 9:14</a:t>
            </a:r>
            <a:r>
              <a:rPr lang="en-US" sz="1900" dirty="0">
                <a:solidFill>
                  <a:schemeClr val="bg1"/>
                </a:solidFill>
                <a:effectLst/>
                <a:latin typeface="Bell MT" panose="02020503060305020303" pitchFamily="18" charset="0"/>
                <a:ea typeface="Calibri" panose="020F0502020204030204" pitchFamily="34" charset="0"/>
              </a:rPr>
              <a:t> – “So also the Lord directed those who proclaim the gospel to get their living from the gospel.”</a:t>
            </a:r>
          </a:p>
          <a:p>
            <a:endParaRPr lang="en-US" sz="1400" dirty="0">
              <a:solidFill>
                <a:schemeClr val="bg1"/>
              </a:solidFill>
              <a:latin typeface="Bell MT" panose="02020503060305020303" pitchFamily="18" charset="0"/>
            </a:endParaRPr>
          </a:p>
          <a:p>
            <a:r>
              <a:rPr lang="en-US" sz="1900" b="1" dirty="0">
                <a:solidFill>
                  <a:schemeClr val="bg1"/>
                </a:solidFill>
                <a:effectLst/>
                <a:latin typeface="Bell MT" panose="02020503060305020303" pitchFamily="18" charset="0"/>
                <a:ea typeface="Calibri" panose="020F0502020204030204" pitchFamily="34" charset="0"/>
              </a:rPr>
              <a:t>Gal 6:6</a:t>
            </a:r>
            <a:r>
              <a:rPr lang="en-US" sz="1900" dirty="0">
                <a:solidFill>
                  <a:schemeClr val="bg1"/>
                </a:solidFill>
                <a:effectLst/>
                <a:latin typeface="Bell MT" panose="02020503060305020303" pitchFamily="18" charset="0"/>
                <a:ea typeface="Calibri" panose="020F0502020204030204" pitchFamily="34" charset="0"/>
              </a:rPr>
              <a:t> – “The one who is taught the word is to share all good things with the one who teaches him”</a:t>
            </a:r>
            <a:endParaRPr lang="en-US" sz="1900" dirty="0">
              <a:solidFill>
                <a:schemeClr val="bg1"/>
              </a:solidFill>
              <a:latin typeface="Bell MT" panose="02020503060305020303" pitchFamily="18" charset="0"/>
            </a:endParaRPr>
          </a:p>
        </p:txBody>
      </p:sp>
      <p:sp>
        <p:nvSpPr>
          <p:cNvPr id="15" name="Content Placeholder 2">
            <a:extLst>
              <a:ext uri="{FF2B5EF4-FFF2-40B4-BE49-F238E27FC236}">
                <a16:creationId xmlns:a16="http://schemas.microsoft.com/office/drawing/2014/main" id="{D27D4692-AB0C-9A26-DD06-861179B2F001}"/>
              </a:ext>
            </a:extLst>
          </p:cNvPr>
          <p:cNvSpPr>
            <a:spLocks noGrp="1"/>
          </p:cNvSpPr>
          <p:nvPr>
            <p:ph idx="1"/>
          </p:nvPr>
        </p:nvSpPr>
        <p:spPr>
          <a:xfrm>
            <a:off x="-2" y="961328"/>
            <a:ext cx="3799270" cy="5896671"/>
          </a:xfrm>
        </p:spPr>
        <p:txBody>
          <a:bodyPr>
            <a:normAutofit/>
          </a:bodyPr>
          <a:lstStyle/>
          <a:p>
            <a:pPr>
              <a:buFont typeface="Wingdings" panose="05000000000000000000" pitchFamily="2" charset="2"/>
              <a:buChar char="q"/>
            </a:pPr>
            <a:r>
              <a:rPr lang="en-US" sz="4400" dirty="0">
                <a:latin typeface="Bell MT" panose="02020503060305020303" pitchFamily="18" charset="0"/>
              </a:rPr>
              <a:t>Individual</a:t>
            </a:r>
          </a:p>
          <a:p>
            <a:pPr>
              <a:buFont typeface="Wingdings" panose="05000000000000000000" pitchFamily="2" charset="2"/>
              <a:buChar char="q"/>
            </a:pPr>
            <a:r>
              <a:rPr lang="en-US" sz="4400" dirty="0">
                <a:latin typeface="Bell MT" panose="02020503060305020303" pitchFamily="18" charset="0"/>
              </a:rPr>
              <a:t>Collective</a:t>
            </a:r>
          </a:p>
          <a:p>
            <a:pPr lvl="1"/>
            <a:r>
              <a:rPr lang="en-US" sz="2800" dirty="0">
                <a:latin typeface="Bell MT" panose="02020503060305020303" pitchFamily="18" charset="0"/>
              </a:rPr>
              <a:t>Local Preachers</a:t>
            </a:r>
          </a:p>
          <a:p>
            <a:pPr lvl="1"/>
            <a:r>
              <a:rPr lang="en-US" sz="2800" dirty="0">
                <a:latin typeface="Bell MT" panose="02020503060305020303" pitchFamily="18" charset="0"/>
              </a:rPr>
              <a:t>Send Out Preachers</a:t>
            </a:r>
          </a:p>
          <a:p>
            <a:pPr lvl="1"/>
            <a:r>
              <a:rPr lang="en-US" sz="2800" dirty="0">
                <a:latin typeface="Bell MT" panose="02020503060305020303" pitchFamily="18" charset="0"/>
              </a:rPr>
              <a:t>Support Preachers</a:t>
            </a:r>
          </a:p>
        </p:txBody>
      </p:sp>
      <p:pic>
        <p:nvPicPr>
          <p:cNvPr id="9218" name="Picture 2" descr="Connect | Baptist Messenger of Oklahoma">
            <a:extLst>
              <a:ext uri="{FF2B5EF4-FFF2-40B4-BE49-F238E27FC236}">
                <a16:creationId xmlns:a16="http://schemas.microsoft.com/office/drawing/2014/main" id="{E74DED23-7465-EBCC-B7DE-887976AB59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226"/>
          <a:stretch/>
        </p:blipFill>
        <p:spPr bwMode="auto">
          <a:xfrm>
            <a:off x="120771" y="3771025"/>
            <a:ext cx="3881886" cy="294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9199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ontrolling the Pendulum of Emotions - MicroCapClub">
            <a:extLst>
              <a:ext uri="{FF2B5EF4-FFF2-40B4-BE49-F238E27FC236}">
                <a16:creationId xmlns:a16="http://schemas.microsoft.com/office/drawing/2014/main" id="{A8E4C317-1767-D796-651E-81B9328430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3719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D6757EE-1C08-ABAC-1A6F-41043CCC90F6}"/>
              </a:ext>
            </a:extLst>
          </p:cNvPr>
          <p:cNvSpPr>
            <a:spLocks noGrp="1"/>
          </p:cNvSpPr>
          <p:nvPr>
            <p:ph type="title"/>
          </p:nvPr>
        </p:nvSpPr>
        <p:spPr>
          <a:xfrm>
            <a:off x="0" y="1"/>
            <a:ext cx="9144000" cy="876822"/>
          </a:xfrm>
        </p:spPr>
        <p:txBody>
          <a:bodyPr>
            <a:noAutofit/>
          </a:bodyPr>
          <a:lstStyle/>
          <a:p>
            <a:pPr algn="ctr"/>
            <a:r>
              <a:rPr lang="en-US" sz="5400" b="1" u="sng" dirty="0">
                <a:latin typeface="Bell MT" panose="02020503060305020303" pitchFamily="18" charset="0"/>
              </a:rPr>
              <a:t>“Innovations”</a:t>
            </a:r>
          </a:p>
        </p:txBody>
      </p:sp>
      <p:sp>
        <p:nvSpPr>
          <p:cNvPr id="7" name="Oval 6">
            <a:extLst>
              <a:ext uri="{FF2B5EF4-FFF2-40B4-BE49-F238E27FC236}">
                <a16:creationId xmlns:a16="http://schemas.microsoft.com/office/drawing/2014/main" id="{6F8EE4BC-4937-8D5F-8E1E-63200B4E762F}"/>
              </a:ext>
            </a:extLst>
          </p:cNvPr>
          <p:cNvSpPr/>
          <p:nvPr/>
        </p:nvSpPr>
        <p:spPr>
          <a:xfrm>
            <a:off x="3005069" y="3137616"/>
            <a:ext cx="2667000" cy="2514600"/>
          </a:xfrm>
          <a:prstGeom prst="ellips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8" name="Picture 2" descr="Image result for germany clip art">
            <a:extLst>
              <a:ext uri="{FF2B5EF4-FFF2-40B4-BE49-F238E27FC236}">
                <a16:creationId xmlns:a16="http://schemas.microsoft.com/office/drawing/2014/main" id="{0C95EE08-A0C5-2516-98A2-C8CADE2ED9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9097" y="3537666"/>
            <a:ext cx="1380173" cy="17145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E847C479-6B40-DA11-71ED-0EEC0AC5F1AF}"/>
              </a:ext>
            </a:extLst>
          </p:cNvPr>
          <p:cNvCxnSpPr/>
          <p:nvPr/>
        </p:nvCxnSpPr>
        <p:spPr>
          <a:xfrm>
            <a:off x="5672069" y="4394916"/>
            <a:ext cx="158702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C8A06FF-7488-580C-1524-42D07927E156}"/>
              </a:ext>
            </a:extLst>
          </p:cNvPr>
          <p:cNvSpPr/>
          <p:nvPr/>
        </p:nvSpPr>
        <p:spPr>
          <a:xfrm>
            <a:off x="490469" y="2261316"/>
            <a:ext cx="533400" cy="533400"/>
          </a:xfrm>
          <a:prstGeom prst="ellips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Oval 10">
            <a:extLst>
              <a:ext uri="{FF2B5EF4-FFF2-40B4-BE49-F238E27FC236}">
                <a16:creationId xmlns:a16="http://schemas.microsoft.com/office/drawing/2014/main" id="{EEC7FA7F-0DA2-4411-16A5-09BFD9BD2B13}"/>
              </a:ext>
            </a:extLst>
          </p:cNvPr>
          <p:cNvSpPr/>
          <p:nvPr/>
        </p:nvSpPr>
        <p:spPr>
          <a:xfrm>
            <a:off x="490469" y="3023316"/>
            <a:ext cx="533400" cy="533400"/>
          </a:xfrm>
          <a:prstGeom prst="ellips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Oval 11">
            <a:extLst>
              <a:ext uri="{FF2B5EF4-FFF2-40B4-BE49-F238E27FC236}">
                <a16:creationId xmlns:a16="http://schemas.microsoft.com/office/drawing/2014/main" id="{A64F178E-9E5B-74CD-B4CE-9AEF70A7CCF6}"/>
              </a:ext>
            </a:extLst>
          </p:cNvPr>
          <p:cNvSpPr/>
          <p:nvPr/>
        </p:nvSpPr>
        <p:spPr>
          <a:xfrm>
            <a:off x="497038" y="3784002"/>
            <a:ext cx="533400" cy="533400"/>
          </a:xfrm>
          <a:prstGeom prst="ellips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 name="Oval 12">
            <a:extLst>
              <a:ext uri="{FF2B5EF4-FFF2-40B4-BE49-F238E27FC236}">
                <a16:creationId xmlns:a16="http://schemas.microsoft.com/office/drawing/2014/main" id="{80BD872A-DE50-A305-9E97-126EEE25BC54}"/>
              </a:ext>
            </a:extLst>
          </p:cNvPr>
          <p:cNvSpPr/>
          <p:nvPr/>
        </p:nvSpPr>
        <p:spPr>
          <a:xfrm>
            <a:off x="490469" y="4542061"/>
            <a:ext cx="533400" cy="533400"/>
          </a:xfrm>
          <a:prstGeom prst="ellips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6" name="Oval 15">
            <a:extLst>
              <a:ext uri="{FF2B5EF4-FFF2-40B4-BE49-F238E27FC236}">
                <a16:creationId xmlns:a16="http://schemas.microsoft.com/office/drawing/2014/main" id="{B5372EF3-238D-510C-2110-D4DBFAFD03ED}"/>
              </a:ext>
            </a:extLst>
          </p:cNvPr>
          <p:cNvSpPr/>
          <p:nvPr/>
        </p:nvSpPr>
        <p:spPr>
          <a:xfrm>
            <a:off x="497038" y="5271216"/>
            <a:ext cx="533400" cy="533400"/>
          </a:xfrm>
          <a:prstGeom prst="ellips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7" name="Oval 16">
            <a:extLst>
              <a:ext uri="{FF2B5EF4-FFF2-40B4-BE49-F238E27FC236}">
                <a16:creationId xmlns:a16="http://schemas.microsoft.com/office/drawing/2014/main" id="{E237B3B9-E37F-4160-D2E5-B0E6FC547A6B}"/>
              </a:ext>
            </a:extLst>
          </p:cNvPr>
          <p:cNvSpPr/>
          <p:nvPr/>
        </p:nvSpPr>
        <p:spPr>
          <a:xfrm>
            <a:off x="497038" y="5995116"/>
            <a:ext cx="533400" cy="533400"/>
          </a:xfrm>
          <a:prstGeom prst="ellips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A933FECC-4E49-7EBB-9481-1826C521651A}"/>
              </a:ext>
            </a:extLst>
          </p:cNvPr>
          <p:cNvCxnSpPr>
            <a:endCxn id="7" idx="2"/>
          </p:cNvCxnSpPr>
          <p:nvPr/>
        </p:nvCxnSpPr>
        <p:spPr>
          <a:xfrm>
            <a:off x="1030438" y="2528016"/>
            <a:ext cx="1974631" cy="18669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283B647-ADD6-9E6F-F08D-F312FBF0154C}"/>
              </a:ext>
            </a:extLst>
          </p:cNvPr>
          <p:cNvCxnSpPr>
            <a:endCxn id="7" idx="2"/>
          </p:cNvCxnSpPr>
          <p:nvPr/>
        </p:nvCxnSpPr>
        <p:spPr>
          <a:xfrm>
            <a:off x="1023869" y="3290344"/>
            <a:ext cx="1981200" cy="11045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995C434-3D0C-9F9D-491D-B46EBD422770}"/>
              </a:ext>
            </a:extLst>
          </p:cNvPr>
          <p:cNvCxnSpPr>
            <a:endCxn id="7" idx="2"/>
          </p:cNvCxnSpPr>
          <p:nvPr/>
        </p:nvCxnSpPr>
        <p:spPr>
          <a:xfrm>
            <a:off x="1030438" y="4050702"/>
            <a:ext cx="1974631" cy="34421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C1278E0-510C-4CBA-337C-C83EEF7939DA}"/>
              </a:ext>
            </a:extLst>
          </p:cNvPr>
          <p:cNvCxnSpPr>
            <a:endCxn id="7" idx="2"/>
          </p:cNvCxnSpPr>
          <p:nvPr/>
        </p:nvCxnSpPr>
        <p:spPr>
          <a:xfrm flipV="1">
            <a:off x="1030438" y="4394916"/>
            <a:ext cx="1974631" cy="4138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DD4B920-60FA-A434-1566-7F7C3F7FD988}"/>
              </a:ext>
            </a:extLst>
          </p:cNvPr>
          <p:cNvCxnSpPr>
            <a:endCxn id="7" idx="2"/>
          </p:cNvCxnSpPr>
          <p:nvPr/>
        </p:nvCxnSpPr>
        <p:spPr>
          <a:xfrm flipV="1">
            <a:off x="1030438" y="4394916"/>
            <a:ext cx="1974631" cy="114300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BF4A620-8922-8F34-AF4D-181A1709BEF1}"/>
              </a:ext>
            </a:extLst>
          </p:cNvPr>
          <p:cNvCxnSpPr>
            <a:endCxn id="7" idx="2"/>
          </p:cNvCxnSpPr>
          <p:nvPr/>
        </p:nvCxnSpPr>
        <p:spPr>
          <a:xfrm flipV="1">
            <a:off x="1023869" y="4394916"/>
            <a:ext cx="1981200" cy="186690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448AB60A-9EB3-AB8D-E46E-22EA9E812B90}"/>
              </a:ext>
            </a:extLst>
          </p:cNvPr>
          <p:cNvSpPr/>
          <p:nvPr/>
        </p:nvSpPr>
        <p:spPr>
          <a:xfrm>
            <a:off x="38638" y="774420"/>
            <a:ext cx="9015210" cy="138923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3">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97F41EBF-5966-6CEF-C40B-D2FEEB15FD21}"/>
              </a:ext>
            </a:extLst>
          </p:cNvPr>
          <p:cNvSpPr txBox="1"/>
          <p:nvPr/>
        </p:nvSpPr>
        <p:spPr>
          <a:xfrm>
            <a:off x="90153" y="850006"/>
            <a:ext cx="8886421" cy="1200329"/>
          </a:xfrm>
          <a:prstGeom prst="rect">
            <a:avLst/>
          </a:prstGeom>
          <a:noFill/>
        </p:spPr>
        <p:txBody>
          <a:bodyPr wrap="square" rtlCol="0">
            <a:spAutoFit/>
          </a:bodyPr>
          <a:lstStyle/>
          <a:p>
            <a:r>
              <a:rPr lang="en-US" sz="1800" b="1" dirty="0">
                <a:solidFill>
                  <a:schemeClr val="bg1"/>
                </a:solidFill>
                <a:effectLst/>
                <a:latin typeface="Bell MT" panose="02020503060305020303" pitchFamily="18" charset="0"/>
                <a:ea typeface="Calibri" panose="020F0502020204030204" pitchFamily="34" charset="0"/>
                <a:cs typeface="Times New Roman" panose="02020603050405020304" pitchFamily="18" charset="0"/>
              </a:rPr>
              <a:t>1 Pet 5:1-2</a:t>
            </a:r>
            <a:r>
              <a:rPr lang="en-US" sz="1800" dirty="0">
                <a:solidFill>
                  <a:schemeClr val="bg1"/>
                </a:solidFill>
                <a:effectLst/>
                <a:latin typeface="Bell MT" panose="02020503060305020303" pitchFamily="18" charset="0"/>
                <a:ea typeface="Calibri" panose="020F0502020204030204" pitchFamily="34" charset="0"/>
                <a:cs typeface="Times New Roman" panose="02020603050405020304" pitchFamily="18" charset="0"/>
              </a:rPr>
              <a:t> – “</a:t>
            </a:r>
            <a:r>
              <a:rPr lang="en-US" sz="1800" baseline="30000" dirty="0">
                <a:solidFill>
                  <a:schemeClr val="bg1"/>
                </a:solidFill>
                <a:latin typeface="Bell MT" panose="02020503060305020303" pitchFamily="18" charset="0"/>
                <a:ea typeface="Calibri" panose="020F0502020204030204" pitchFamily="34" charset="0"/>
                <a:cs typeface="Times New Roman" panose="02020603050405020304" pitchFamily="18" charset="0"/>
              </a:rPr>
              <a:t>1</a:t>
            </a:r>
            <a:r>
              <a:rPr lang="en-US" b="0" dirty="0">
                <a:solidFill>
                  <a:schemeClr val="bg1"/>
                </a:solidFill>
                <a:effectLst/>
                <a:latin typeface="Bell MT" panose="02020503060305020303" pitchFamily="18" charset="0"/>
              </a:rPr>
              <a:t>Therefore, I exhort the elders among you, as your fellow elder and witness of the sufferings of Christ, and a partaker also of the glory that is to be revealed, </a:t>
            </a:r>
            <a:r>
              <a:rPr lang="en-US" b="1" u="sng" baseline="30000" dirty="0">
                <a:solidFill>
                  <a:schemeClr val="bg1"/>
                </a:solidFill>
                <a:effectLst/>
                <a:latin typeface="Bell MT" panose="02020503060305020303" pitchFamily="18" charset="0"/>
              </a:rPr>
              <a:t>2</a:t>
            </a:r>
            <a:r>
              <a:rPr lang="en-US" b="1" u="sng" dirty="0">
                <a:solidFill>
                  <a:schemeClr val="bg1"/>
                </a:solidFill>
                <a:effectLst/>
                <a:latin typeface="Bell MT" panose="02020503060305020303" pitchFamily="18" charset="0"/>
              </a:rPr>
              <a:t>shepherd the flock of God among you</a:t>
            </a:r>
            <a:r>
              <a:rPr lang="en-US" b="0" dirty="0">
                <a:solidFill>
                  <a:schemeClr val="bg1"/>
                </a:solidFill>
                <a:effectLst/>
                <a:latin typeface="Bell MT" panose="02020503060305020303" pitchFamily="18" charset="0"/>
              </a:rPr>
              <a:t>, exercising oversight not under compulsion, but voluntarily, according to the will of God; and not for sordid gain, but with eagerness;</a:t>
            </a:r>
            <a:r>
              <a:rPr lang="en-US" sz="1800" dirty="0">
                <a:solidFill>
                  <a:schemeClr val="bg1"/>
                </a:solidFill>
                <a:effectLst/>
                <a:latin typeface="Bell MT" panose="02020503060305020303" pitchFamily="18" charset="0"/>
                <a:ea typeface="Calibri" panose="020F0502020204030204" pitchFamily="34" charset="0"/>
                <a:cs typeface="Times New Roman" panose="02020603050405020304" pitchFamily="18" charset="0"/>
              </a:rPr>
              <a:t>”</a:t>
            </a:r>
            <a:endParaRPr lang="en-US" dirty="0">
              <a:solidFill>
                <a:schemeClr val="bg1"/>
              </a:solidFill>
              <a:latin typeface="Bell MT" panose="02020503060305020303" pitchFamily="18" charset="0"/>
            </a:endParaRPr>
          </a:p>
        </p:txBody>
      </p:sp>
    </p:spTree>
    <p:extLst>
      <p:ext uri="{BB962C8B-B14F-4D97-AF65-F5344CB8AC3E}">
        <p14:creationId xmlns:p14="http://schemas.microsoft.com/office/powerpoint/2010/main" val="13775293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par>
                                <p:cTn id="41" presetID="22" presetClass="entr" presetSubtype="8"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par>
                                <p:cTn id="44" presetID="22" presetClass="entr" presetSubtype="8"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500"/>
                                        <p:tgtEl>
                                          <p:spTgt spid="20"/>
                                        </p:tgtEl>
                                      </p:cBhvr>
                                    </p:animEffect>
                                  </p:childTnLst>
                                </p:cTn>
                              </p:par>
                              <p:par>
                                <p:cTn id="47" presetID="22" presetClass="entr" presetSubtype="8"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500"/>
                                        <p:tgtEl>
                                          <p:spTgt spid="21"/>
                                        </p:tgtEl>
                                      </p:cBhvr>
                                    </p:animEffect>
                                  </p:childTnLst>
                                </p:cTn>
                              </p:par>
                              <p:par>
                                <p:cTn id="50" presetID="22" presetClass="entr" presetSubtype="8"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500"/>
                                        <p:tgtEl>
                                          <p:spTgt spid="22"/>
                                        </p:tgtEl>
                                      </p:cBhvr>
                                    </p:animEffect>
                                  </p:childTnLst>
                                </p:cTn>
                              </p:par>
                              <p:par>
                                <p:cTn id="53" presetID="22" presetClass="entr" presetSubtype="8"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8"/>
                                        </p:tgtEl>
                                      </p:cBhvr>
                                    </p:animEffect>
                                    <p:set>
                                      <p:cBhvr>
                                        <p:cTn id="6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P spid="16" grpId="0" animBg="1"/>
      <p:bldP spid="17"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17104</TotalTime>
  <Words>4740</Words>
  <Application>Microsoft Office PowerPoint</Application>
  <PresentationFormat>On-screen Show (4:3)</PresentationFormat>
  <Paragraphs>165</Paragraphs>
  <Slides>15</Slides>
  <Notes>15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5" baseType="lpstr">
      <vt:lpstr>Arial</vt:lpstr>
      <vt:lpstr>Bell MT</vt:lpstr>
      <vt:lpstr>Calibri</vt:lpstr>
      <vt:lpstr>Calibri Light</vt:lpstr>
      <vt:lpstr>Rockwell</vt:lpstr>
      <vt:lpstr>system-ui</vt:lpstr>
      <vt:lpstr>Times New Roman</vt:lpstr>
      <vt:lpstr>Wingdings</vt:lpstr>
      <vt:lpstr>Office Theme</vt:lpstr>
      <vt:lpstr>Bitmap Image</vt:lpstr>
      <vt:lpstr>PowerPoint Presentation</vt:lpstr>
      <vt:lpstr>CURRICULUM</vt:lpstr>
      <vt:lpstr>Work of Evangelism</vt:lpstr>
      <vt:lpstr>Work of Evangelism</vt:lpstr>
      <vt:lpstr>Work of Evangelism</vt:lpstr>
      <vt:lpstr>Work of Evangelism</vt:lpstr>
      <vt:lpstr>Work of Evangelism</vt:lpstr>
      <vt:lpstr>PowerPoint Presentation</vt:lpstr>
      <vt:lpstr>“Innovations”</vt:lpstr>
      <vt:lpstr>“Innovations”</vt:lpstr>
      <vt:lpstr>“Innovations”</vt:lpstr>
      <vt:lpstr>“Innovations”</vt:lpstr>
      <vt:lpstr>“Innovations”</vt:lpstr>
      <vt:lpstr>“Innovations”</vt:lpstr>
      <vt:lpstr>CURRICULUM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dc:title>
  <dc:creator>R H</dc:creator>
  <cp:lastModifiedBy>R H</cp:lastModifiedBy>
  <cp:revision>521</cp:revision>
  <cp:lastPrinted>2022-06-08T22:39:42Z</cp:lastPrinted>
  <dcterms:created xsi:type="dcterms:W3CDTF">2022-03-14T21:46:03Z</dcterms:created>
  <dcterms:modified xsi:type="dcterms:W3CDTF">2022-06-18T22:19:03Z</dcterms:modified>
</cp:coreProperties>
</file>