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357" r:id="rId3"/>
    <p:sldId id="346" r:id="rId4"/>
    <p:sldId id="358" r:id="rId5"/>
    <p:sldId id="359" r:id="rId6"/>
    <p:sldId id="360" r:id="rId7"/>
    <p:sldId id="361" r:id="rId8"/>
    <p:sldId id="363" r:id="rId9"/>
    <p:sldId id="362" r:id="rId10"/>
    <p:sldId id="364" r:id="rId11"/>
    <p:sldId id="365" r:id="rId12"/>
    <p:sldId id="366" r:id="rId13"/>
    <p:sldId id="339" r:id="rId14"/>
    <p:sldId id="342" r:id="rId15"/>
    <p:sldId id="343" r:id="rId16"/>
    <p:sldId id="344" r:id="rId17"/>
    <p:sldId id="263" r:id="rId18"/>
    <p:sldId id="353" r:id="rId19"/>
    <p:sldId id="368" r:id="rId20"/>
    <p:sldId id="369" r:id="rId21"/>
    <p:sldId id="35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9"/>
    <p:restoredTop sz="95872"/>
  </p:normalViewPr>
  <p:slideViewPr>
    <p:cSldViewPr snapToGrid="0" snapToObjects="1">
      <p:cViewPr varScale="1">
        <p:scale>
          <a:sx n="71" d="100"/>
          <a:sy n="71" d="100"/>
        </p:scale>
        <p:origin x="17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1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12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5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9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3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5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4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7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3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A5F0-CEB7-3243-9FCA-4E5CABB00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1" y="1447801"/>
            <a:ext cx="7227692" cy="3329581"/>
          </a:xfrm>
        </p:spPr>
        <p:txBody>
          <a:bodyPr/>
          <a:lstStyle/>
          <a:p>
            <a:r>
              <a:rPr lang="en-US" dirty="0"/>
              <a:t>No Greater Joy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83D5C-4ACB-4F41-B87E-39B4C230B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216" y="4688643"/>
            <a:ext cx="6934759" cy="646065"/>
          </a:xfrm>
        </p:spPr>
        <p:txBody>
          <a:bodyPr>
            <a:normAutofit/>
          </a:bodyPr>
          <a:lstStyle/>
          <a:p>
            <a:r>
              <a:rPr lang="en-US" sz="1650" dirty="0"/>
              <a:t>Shaping young hearts through proactive parenting</a:t>
            </a:r>
          </a:p>
        </p:txBody>
      </p:sp>
    </p:spTree>
    <p:extLst>
      <p:ext uri="{BB962C8B-B14F-4D97-AF65-F5344CB8AC3E}">
        <p14:creationId xmlns:p14="http://schemas.microsoft.com/office/powerpoint/2010/main" val="405350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23" name="Picture 3892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25" name="Oval 3892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27" name="Picture 3892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29" name="Picture 3892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Rectangle 3893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“How long, O simple ones, will you </a:t>
            </a:r>
            <a:r>
              <a:rPr lang="en-US" sz="2400" b="1" u="sng" dirty="0">
                <a:solidFill>
                  <a:srgbClr val="FFFF00"/>
                </a:solidFill>
              </a:rPr>
              <a:t>love being simple</a:t>
            </a:r>
            <a:r>
              <a:rPr lang="en-US" sz="2400" dirty="0"/>
              <a:t>? How long will scoffers delight in their scoffing and fools hate knowledge?” Prov 1:22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For the simple are killed by their </a:t>
            </a:r>
            <a:r>
              <a:rPr lang="en-US" sz="2400" b="1" u="sng" dirty="0">
                <a:solidFill>
                  <a:srgbClr val="FFFF00"/>
                </a:solidFill>
              </a:rPr>
              <a:t>turning away</a:t>
            </a:r>
            <a:r>
              <a:rPr lang="en-US" sz="2400" dirty="0"/>
              <a:t>, and the complacency of fools destroys them… Prov 1:32</a:t>
            </a:r>
          </a:p>
        </p:txBody>
      </p:sp>
    </p:spTree>
    <p:extLst>
      <p:ext uri="{BB962C8B-B14F-4D97-AF65-F5344CB8AC3E}">
        <p14:creationId xmlns:p14="http://schemas.microsoft.com/office/powerpoint/2010/main" val="76147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23" name="Picture 3892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25" name="Oval 3892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27" name="Picture 3892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29" name="Picture 3892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Rectangle 3893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For at the window of my house I have looked through my lattice, and I have seen among the </a:t>
            </a:r>
            <a:r>
              <a:rPr lang="en-US" sz="2400" b="1" u="sng" dirty="0">
                <a:solidFill>
                  <a:srgbClr val="FFFF00"/>
                </a:solidFill>
              </a:rPr>
              <a:t>simple</a:t>
            </a:r>
            <a:r>
              <a:rPr lang="en-US" sz="2400" dirty="0"/>
              <a:t>, I have perceived among the </a:t>
            </a:r>
            <a:r>
              <a:rPr lang="en-US" sz="2400" b="1" u="sng" dirty="0">
                <a:solidFill>
                  <a:srgbClr val="FFFF00"/>
                </a:solidFill>
              </a:rPr>
              <a:t>youths</a:t>
            </a:r>
            <a:r>
              <a:rPr lang="en-US" sz="2400" dirty="0"/>
              <a:t>, a young man </a:t>
            </a:r>
            <a:r>
              <a:rPr lang="en-US" sz="2400" b="1" u="sng" dirty="0">
                <a:solidFill>
                  <a:srgbClr val="FFFF00"/>
                </a:solidFill>
              </a:rPr>
              <a:t>lacking sense</a:t>
            </a:r>
            <a:r>
              <a:rPr lang="en-US" sz="2400" dirty="0"/>
              <a:t>, passing along the street near her corner… Prov 7:6</a:t>
            </a:r>
          </a:p>
        </p:txBody>
      </p:sp>
    </p:spTree>
    <p:extLst>
      <p:ext uri="{BB962C8B-B14F-4D97-AF65-F5344CB8AC3E}">
        <p14:creationId xmlns:p14="http://schemas.microsoft.com/office/powerpoint/2010/main" val="177696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E445-EF83-D240-AB8B-B430D35F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C091-1A71-CF4B-B885-F08D7BF8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Discipline.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Instruction. </a:t>
            </a:r>
          </a:p>
        </p:txBody>
      </p:sp>
    </p:spTree>
    <p:extLst>
      <p:ext uri="{BB962C8B-B14F-4D97-AF65-F5344CB8AC3E}">
        <p14:creationId xmlns:p14="http://schemas.microsoft.com/office/powerpoint/2010/main" val="130745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6BC5D-C0D8-2541-B2B4-C721D37349B1}"/>
              </a:ext>
            </a:extLst>
          </p:cNvPr>
          <p:cNvSpPr txBox="1"/>
          <p:nvPr/>
        </p:nvSpPr>
        <p:spPr>
          <a:xfrm>
            <a:off x="486697" y="894946"/>
            <a:ext cx="4641142" cy="532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Fathers, do not provoke your children to anger, but bring them up in the </a:t>
            </a:r>
            <a:r>
              <a:rPr lang="en-US" sz="2800" b="1" dirty="0">
                <a:solidFill>
                  <a:srgbClr val="FFFF00"/>
                </a:solidFill>
              </a:rPr>
              <a:t>discipline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FF00"/>
                </a:solidFill>
              </a:rPr>
              <a:t>instruction</a:t>
            </a:r>
            <a:r>
              <a:rPr lang="en-US" sz="2800" dirty="0"/>
              <a:t> of the Lord.  </a:t>
            </a:r>
          </a:p>
          <a:p>
            <a:r>
              <a:rPr lang="en-US" sz="2800" dirty="0"/>
              <a:t>Ephesians 6:4</a:t>
            </a:r>
          </a:p>
        </p:txBody>
      </p:sp>
      <p:pic>
        <p:nvPicPr>
          <p:cNvPr id="2" name="Picture 4" descr="Choose2stayhome: I will illustrate a custom family portrait for you for $90  on fiverr.com | Family drawing, Family illustration, Illustrated family  portrait">
            <a:extLst>
              <a:ext uri="{FF2B5EF4-FFF2-40B4-BE49-F238E27FC236}">
                <a16:creationId xmlns:a16="http://schemas.microsoft.com/office/drawing/2014/main" id="{E3427E05-2C0E-2B4A-A735-3351AD899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34605" b="-3"/>
          <a:stretch/>
        </p:blipFill>
        <p:spPr bwMode="auto"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1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6BC5D-C0D8-2541-B2B4-C721D37349B1}"/>
              </a:ext>
            </a:extLst>
          </p:cNvPr>
          <p:cNvSpPr txBox="1"/>
          <p:nvPr/>
        </p:nvSpPr>
        <p:spPr>
          <a:xfrm>
            <a:off x="486697" y="894946"/>
            <a:ext cx="4641142" cy="532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“Bring them up”</a:t>
            </a:r>
          </a:p>
          <a:p>
            <a:endParaRPr lang="en-US" sz="2800" b="1" i="1" dirty="0">
              <a:solidFill>
                <a:srgbClr val="FFFF00"/>
              </a:solidFill>
            </a:endParaRPr>
          </a:p>
          <a:p>
            <a:r>
              <a:rPr lang="en-US" sz="2800" b="1" i="1" dirty="0" err="1">
                <a:solidFill>
                  <a:srgbClr val="FFFF00"/>
                </a:solidFill>
              </a:rPr>
              <a:t>Ek-trepho</a:t>
            </a:r>
            <a:r>
              <a:rPr lang="en-US" sz="2800" dirty="0"/>
              <a:t> – to bring up, promote health and strength, educate</a:t>
            </a:r>
          </a:p>
        </p:txBody>
      </p:sp>
      <p:pic>
        <p:nvPicPr>
          <p:cNvPr id="2" name="Picture 4" descr="Choose2stayhome: I will illustrate a custom family portrait for you for $90  on fiverr.com | Family drawing, Family illustration, Illustrated family  portrait">
            <a:extLst>
              <a:ext uri="{FF2B5EF4-FFF2-40B4-BE49-F238E27FC236}">
                <a16:creationId xmlns:a16="http://schemas.microsoft.com/office/drawing/2014/main" id="{E3427E05-2C0E-2B4A-A735-3351AD899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34605" b="-3"/>
          <a:stretch/>
        </p:blipFill>
        <p:spPr bwMode="auto"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6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6BC5D-C0D8-2541-B2B4-C721D37349B1}"/>
              </a:ext>
            </a:extLst>
          </p:cNvPr>
          <p:cNvSpPr txBox="1"/>
          <p:nvPr/>
        </p:nvSpPr>
        <p:spPr>
          <a:xfrm>
            <a:off x="486697" y="894946"/>
            <a:ext cx="4641142" cy="532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“Discipline”</a:t>
            </a:r>
          </a:p>
          <a:p>
            <a:endParaRPr lang="en-US" sz="2800" b="1" i="1" dirty="0">
              <a:solidFill>
                <a:srgbClr val="FFFF00"/>
              </a:solidFill>
            </a:endParaRPr>
          </a:p>
          <a:p>
            <a:r>
              <a:rPr lang="en-US" sz="2800" b="1" i="1" dirty="0">
                <a:solidFill>
                  <a:srgbClr val="FFFF00"/>
                </a:solidFill>
              </a:rPr>
              <a:t>Paideia</a:t>
            </a:r>
            <a:r>
              <a:rPr lang="en-US" sz="2800" dirty="0"/>
              <a:t> – “To train a child… the discipline that regulates character” (Vine’s)</a:t>
            </a:r>
          </a:p>
        </p:txBody>
      </p:sp>
      <p:pic>
        <p:nvPicPr>
          <p:cNvPr id="2" name="Picture 4" descr="Choose2stayhome: I will illustrate a custom family portrait for you for $90  on fiverr.com | Family drawing, Family illustration, Illustrated family  portrait">
            <a:extLst>
              <a:ext uri="{FF2B5EF4-FFF2-40B4-BE49-F238E27FC236}">
                <a16:creationId xmlns:a16="http://schemas.microsoft.com/office/drawing/2014/main" id="{E3427E05-2C0E-2B4A-A735-3351AD899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34605" b="-3"/>
          <a:stretch/>
        </p:blipFill>
        <p:spPr bwMode="auto"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6BC5D-C0D8-2541-B2B4-C721D37349B1}"/>
              </a:ext>
            </a:extLst>
          </p:cNvPr>
          <p:cNvSpPr txBox="1"/>
          <p:nvPr/>
        </p:nvSpPr>
        <p:spPr>
          <a:xfrm>
            <a:off x="486697" y="894946"/>
            <a:ext cx="4641142" cy="532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“Instruction”</a:t>
            </a:r>
          </a:p>
          <a:p>
            <a:endParaRPr lang="en-US" sz="2800" b="1" i="1" dirty="0">
              <a:solidFill>
                <a:srgbClr val="FFFF00"/>
              </a:solidFill>
            </a:endParaRPr>
          </a:p>
          <a:p>
            <a:r>
              <a:rPr lang="en-US" sz="2800" b="1" i="1" dirty="0" err="1">
                <a:solidFill>
                  <a:srgbClr val="FFFF00"/>
                </a:solidFill>
              </a:rPr>
              <a:t>Nouthesia</a:t>
            </a:r>
            <a:r>
              <a:rPr lang="en-US" sz="2800" dirty="0"/>
              <a:t> – “calling attention to… mild rebuke or warning – admonition” (Strong’s)</a:t>
            </a:r>
          </a:p>
        </p:txBody>
      </p:sp>
      <p:pic>
        <p:nvPicPr>
          <p:cNvPr id="2" name="Picture 4" descr="Choose2stayhome: I will illustrate a custom family portrait for you for $90  on fiverr.com | Family drawing, Family illustration, Illustrated family  portrait">
            <a:extLst>
              <a:ext uri="{FF2B5EF4-FFF2-40B4-BE49-F238E27FC236}">
                <a16:creationId xmlns:a16="http://schemas.microsoft.com/office/drawing/2014/main" id="{E3427E05-2C0E-2B4A-A735-3351AD899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34605" b="-3"/>
          <a:stretch/>
        </p:blipFill>
        <p:spPr bwMode="auto"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2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86FA743C-D75D-8647-914D-0610DACF00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5000"/>
            <a:grayscl/>
          </a:blip>
          <a:srcRect l="17500" r="7500"/>
          <a:stretch/>
        </p:blipFill>
        <p:spPr>
          <a:xfrm>
            <a:off x="20" y="-1"/>
            <a:ext cx="914398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F2EB38-BB1B-4C0C-B63F-26759B30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052918"/>
            <a:ext cx="6709905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Folly is bound up in the heart of a child, but the </a:t>
            </a:r>
            <a:r>
              <a:rPr lang="en-US" sz="2600" b="1" u="sng" dirty="0">
                <a:solidFill>
                  <a:srgbClr val="FFFF00"/>
                </a:solidFill>
              </a:rPr>
              <a:t>rod of discipline</a:t>
            </a:r>
            <a:r>
              <a:rPr lang="en-US" sz="2600" dirty="0"/>
              <a:t> drives it far from him. Prov 22:15</a:t>
            </a:r>
          </a:p>
          <a:p>
            <a:r>
              <a:rPr lang="en-US" sz="2600" dirty="0"/>
              <a:t>The rod and reproof </a:t>
            </a:r>
            <a:r>
              <a:rPr lang="en-US" sz="2600" b="1" u="sng" dirty="0">
                <a:solidFill>
                  <a:srgbClr val="FFFF00"/>
                </a:solidFill>
              </a:rPr>
              <a:t>give wisdom</a:t>
            </a:r>
            <a:r>
              <a:rPr lang="en-US" sz="2600" dirty="0"/>
              <a:t>, but a child left to himself brings shame to his mother. Prov 29:15</a:t>
            </a:r>
          </a:p>
        </p:txBody>
      </p:sp>
    </p:spTree>
    <p:extLst>
      <p:ext uri="{BB962C8B-B14F-4D97-AF65-F5344CB8AC3E}">
        <p14:creationId xmlns:p14="http://schemas.microsoft.com/office/powerpoint/2010/main" val="59563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86FA743C-D75D-8647-914D-0610DACF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</a:blip>
          <a:srcRect l="17500" r="7500"/>
          <a:stretch/>
        </p:blipFill>
        <p:spPr>
          <a:xfrm>
            <a:off x="20" y="-1"/>
            <a:ext cx="914398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C4A3BDBB-0639-5C4E-A633-567A10CB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301240"/>
            <a:ext cx="6709905" cy="3947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Do not withhold discipline from a child; if you strike him with a rod, he will not die. If you strike him with a rod, you will </a:t>
            </a:r>
            <a:r>
              <a:rPr lang="en-US" sz="2600" b="1" u="sng" dirty="0">
                <a:solidFill>
                  <a:srgbClr val="FFFF00"/>
                </a:solidFill>
              </a:rPr>
              <a:t>save his soul from </a:t>
            </a:r>
            <a:r>
              <a:rPr lang="en-US" sz="2600" b="1" u="sng" dirty="0" err="1">
                <a:solidFill>
                  <a:srgbClr val="FFFF00"/>
                </a:solidFill>
              </a:rPr>
              <a:t>Sheol</a:t>
            </a:r>
            <a:r>
              <a:rPr lang="en-US" sz="2600" dirty="0"/>
              <a:t>.     Prov 23:13-14</a:t>
            </a:r>
          </a:p>
          <a:p>
            <a:r>
              <a:rPr lang="en-US" sz="2600" dirty="0"/>
              <a:t>Whoever spares the rod hates his son, but he who loves him is </a:t>
            </a:r>
            <a:r>
              <a:rPr lang="en-US" sz="2600" b="1" u="sng" dirty="0">
                <a:solidFill>
                  <a:srgbClr val="FFFF00"/>
                </a:solidFill>
              </a:rPr>
              <a:t>diligent to discipline him</a:t>
            </a:r>
            <a:r>
              <a:rPr lang="en-US" sz="2600" dirty="0"/>
              <a:t>. Prov 13:24</a:t>
            </a:r>
          </a:p>
        </p:txBody>
      </p:sp>
    </p:spTree>
    <p:extLst>
      <p:ext uri="{BB962C8B-B14F-4D97-AF65-F5344CB8AC3E}">
        <p14:creationId xmlns:p14="http://schemas.microsoft.com/office/powerpoint/2010/main" val="328784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Picture 3893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40" name="Picture 3893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42" name="Oval 3894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44" name="Picture 3894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46" name="Picture 3894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48" name="Rectangle 3894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5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D151BEDC-AE10-F043-9774-A4D3B48DD2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grayscl/>
          </a:blip>
          <a:srcRect l="17500" r="7500"/>
          <a:stretch/>
        </p:blipFill>
        <p:spPr>
          <a:xfrm>
            <a:off x="20" y="-1"/>
            <a:ext cx="9143980" cy="6858000"/>
          </a:xfrm>
          <a:prstGeom prst="rect">
            <a:avLst/>
          </a:prstGeom>
        </p:spPr>
      </p:pic>
      <p:sp>
        <p:nvSpPr>
          <p:cNvPr id="38950" name="Rectangle 3894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438400"/>
            <a:ext cx="6709905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663" indent="-347663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Discipline your son, </a:t>
            </a:r>
            <a:r>
              <a:rPr lang="en-US" sz="26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for there is hope</a:t>
            </a:r>
            <a:r>
              <a:rPr lang="en-US" sz="2600" dirty="0">
                <a:latin typeface="+mj-lt"/>
                <a:ea typeface="+mj-ea"/>
                <a:cs typeface="+mj-cs"/>
              </a:rPr>
              <a:t>; do not set your heart on putting him to death. Prov 19:18</a:t>
            </a:r>
          </a:p>
        </p:txBody>
      </p:sp>
    </p:spTree>
    <p:extLst>
      <p:ext uri="{BB962C8B-B14F-4D97-AF65-F5344CB8AC3E}">
        <p14:creationId xmlns:p14="http://schemas.microsoft.com/office/powerpoint/2010/main" val="21952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E445-EF83-D240-AB8B-B430D35F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C091-1A71-CF4B-B885-F08D7BF8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want them to learn meekness.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want them to learn self-control. </a:t>
            </a:r>
          </a:p>
        </p:txBody>
      </p:sp>
    </p:spTree>
    <p:extLst>
      <p:ext uri="{BB962C8B-B14F-4D97-AF65-F5344CB8AC3E}">
        <p14:creationId xmlns:p14="http://schemas.microsoft.com/office/powerpoint/2010/main" val="340656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5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D151BEDC-AE10-F043-9774-A4D3B48DD2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grayscl/>
          </a:blip>
          <a:srcRect l="17500" r="7500"/>
          <a:stretch/>
        </p:blipFill>
        <p:spPr>
          <a:xfrm>
            <a:off x="20" y="-1"/>
            <a:ext cx="9143980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346960"/>
            <a:ext cx="6709905" cy="390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The law of the LORD is perfect, reviving the soul; the testimony of the LORD is sure, </a:t>
            </a:r>
            <a:r>
              <a:rPr lang="en-US" sz="26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making wise the simple</a:t>
            </a:r>
            <a:r>
              <a:rPr lang="en-US" sz="2600" dirty="0">
                <a:latin typeface="+mj-lt"/>
                <a:ea typeface="+mj-ea"/>
                <a:cs typeface="+mj-cs"/>
              </a:rPr>
              <a:t>.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Psa</a:t>
            </a:r>
            <a:r>
              <a:rPr lang="en-US" sz="2600" dirty="0">
                <a:latin typeface="+mj-lt"/>
                <a:ea typeface="+mj-ea"/>
                <a:cs typeface="+mj-cs"/>
              </a:rPr>
              <a:t> 19:7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The unfolding of your words gives light; it imparts </a:t>
            </a:r>
            <a:r>
              <a:rPr lang="en-US" sz="26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understanding to the simple</a:t>
            </a:r>
            <a:r>
              <a:rPr lang="en-US" sz="2600" dirty="0">
                <a:latin typeface="+mj-lt"/>
                <a:ea typeface="+mj-ea"/>
                <a:cs typeface="+mj-cs"/>
              </a:rPr>
              <a:t>.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Psa</a:t>
            </a:r>
            <a:r>
              <a:rPr lang="en-US" sz="2600" dirty="0">
                <a:latin typeface="+mj-lt"/>
                <a:ea typeface="+mj-ea"/>
                <a:cs typeface="+mj-cs"/>
              </a:rPr>
              <a:t> 119:130</a:t>
            </a:r>
          </a:p>
        </p:txBody>
      </p:sp>
    </p:spTree>
    <p:extLst>
      <p:ext uri="{BB962C8B-B14F-4D97-AF65-F5344CB8AC3E}">
        <p14:creationId xmlns:p14="http://schemas.microsoft.com/office/powerpoint/2010/main" val="173667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What to do instead of punishments? 5 gentle ways to discipline young kids –  Playful Notes">
            <a:extLst>
              <a:ext uri="{FF2B5EF4-FFF2-40B4-BE49-F238E27FC236}">
                <a16:creationId xmlns:a16="http://schemas.microsoft.com/office/drawing/2014/main" id="{6401BDCA-EDC9-C643-9F02-BB1D1DD65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r="24976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82835-FEC6-6D46-B89A-5879B0EA3B2B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Bef>
                <a:spcPts val="1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Setting rules beforehand </a:t>
            </a:r>
          </a:p>
          <a:p>
            <a:pPr marL="571500" indent="-571500">
              <a:spcBef>
                <a:spcPts val="1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Evaluating the infraction</a:t>
            </a:r>
          </a:p>
          <a:p>
            <a:pPr marL="571500" indent="-571500">
              <a:spcBef>
                <a:spcPts val="1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Interlude—set an example of self-control</a:t>
            </a:r>
          </a:p>
          <a:p>
            <a:pPr marL="571500" indent="-571500">
              <a:spcBef>
                <a:spcPts val="1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Prelude to punishment</a:t>
            </a:r>
          </a:p>
          <a:p>
            <a:pPr marL="571500" indent="-571500">
              <a:spcBef>
                <a:spcPts val="1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600" dirty="0">
                <a:latin typeface="+mj-lt"/>
                <a:ea typeface="+mj-ea"/>
                <a:cs typeface="+mj-cs"/>
              </a:rPr>
              <a:t>Conclusion &amp; resolution</a:t>
            </a:r>
          </a:p>
        </p:txBody>
      </p:sp>
    </p:spTree>
    <p:extLst>
      <p:ext uri="{BB962C8B-B14F-4D97-AF65-F5344CB8AC3E}">
        <p14:creationId xmlns:p14="http://schemas.microsoft.com/office/powerpoint/2010/main" val="192279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600" dirty="0"/>
              <a:t>Who is wise and understanding among you? By his good conduct let him show his works in the </a:t>
            </a:r>
            <a:r>
              <a:rPr lang="en-US" sz="2600" b="1" u="sng" dirty="0">
                <a:solidFill>
                  <a:srgbClr val="FFFF00"/>
                </a:solidFill>
              </a:rPr>
              <a:t>meekness of wisdom</a:t>
            </a:r>
            <a:r>
              <a:rPr lang="en-US" sz="2600" dirty="0"/>
              <a:t>. </a:t>
            </a:r>
          </a:p>
          <a:p>
            <a:pPr algn="ctr"/>
            <a:r>
              <a:rPr lang="en-US" sz="2600" dirty="0"/>
              <a:t>James 3:13</a:t>
            </a:r>
          </a:p>
        </p:txBody>
      </p:sp>
    </p:spTree>
    <p:extLst>
      <p:ext uri="{BB962C8B-B14F-4D97-AF65-F5344CB8AC3E}">
        <p14:creationId xmlns:p14="http://schemas.microsoft.com/office/powerpoint/2010/main" val="120527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23" name="Picture 3892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25" name="Oval 3892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27" name="Picture 3892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29" name="Picture 3892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Rectangle 3893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dirty="0"/>
              <a:t>…the glutton will come to </a:t>
            </a:r>
            <a:r>
              <a:rPr lang="en-US" sz="2600" b="1" u="sng" dirty="0">
                <a:solidFill>
                  <a:srgbClr val="FFFF00"/>
                </a:solidFill>
              </a:rPr>
              <a:t>poverty</a:t>
            </a:r>
            <a:r>
              <a:rPr lang="en-US" sz="2600" dirty="0"/>
              <a:t>…  </a:t>
            </a:r>
          </a:p>
          <a:p>
            <a:pPr algn="ctr"/>
            <a:r>
              <a:rPr lang="en-US" sz="2600" dirty="0"/>
              <a:t>Proverbs 23:21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Drink water from your own </a:t>
            </a:r>
            <a:r>
              <a:rPr lang="en-US" sz="2600" b="1" u="sng" dirty="0">
                <a:solidFill>
                  <a:srgbClr val="FFFF00"/>
                </a:solidFill>
              </a:rPr>
              <a:t>cistern</a:t>
            </a:r>
            <a:r>
              <a:rPr lang="en-US" sz="2600" dirty="0"/>
              <a:t>, flowing water from your own well. </a:t>
            </a:r>
          </a:p>
          <a:p>
            <a:pPr algn="ctr"/>
            <a:r>
              <a:rPr lang="en-US" sz="2600" dirty="0"/>
              <a:t>Proverbs 5:15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…the borrower is </a:t>
            </a:r>
            <a:r>
              <a:rPr lang="en-US" sz="2600" b="1" u="sng" dirty="0">
                <a:solidFill>
                  <a:srgbClr val="FFFF00"/>
                </a:solidFill>
              </a:rPr>
              <a:t>slave</a:t>
            </a:r>
            <a:r>
              <a:rPr lang="en-US" sz="2600" dirty="0"/>
              <a:t> to the lender…  </a:t>
            </a:r>
          </a:p>
          <a:p>
            <a:pPr algn="ctr"/>
            <a:r>
              <a:rPr lang="en-US" sz="2600" dirty="0"/>
              <a:t>Proverbs 22:7</a:t>
            </a:r>
            <a:endParaRPr lang="en-US" sz="2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8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23" name="Picture 3892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25" name="Oval 3892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27" name="Picture 3892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29" name="Picture 3892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Rectangle 3893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Wine is a </a:t>
            </a:r>
            <a:r>
              <a:rPr lang="en-US" sz="2400" b="1" u="sng" dirty="0">
                <a:solidFill>
                  <a:srgbClr val="FFFF00"/>
                </a:solidFill>
              </a:rPr>
              <a:t>mocker</a:t>
            </a:r>
            <a:r>
              <a:rPr lang="en-US" sz="2400" dirty="0"/>
              <a:t>, strong drink a brawler, and whoever is led astray by it is not wise.  </a:t>
            </a:r>
          </a:p>
          <a:p>
            <a:pPr algn="ctr"/>
            <a:r>
              <a:rPr lang="en-US" sz="2400" dirty="0"/>
              <a:t>Proverbs 20:1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Do not </a:t>
            </a:r>
            <a:r>
              <a:rPr lang="en-US" sz="2400" b="1" u="sng" dirty="0">
                <a:solidFill>
                  <a:srgbClr val="FFFF00"/>
                </a:solidFill>
              </a:rPr>
              <a:t>toil</a:t>
            </a:r>
            <a:r>
              <a:rPr lang="en-US" sz="2400" dirty="0"/>
              <a:t> to acquire wealth, be discerning enough to desist.  </a:t>
            </a:r>
          </a:p>
          <a:p>
            <a:pPr algn="ctr"/>
            <a:r>
              <a:rPr lang="en-US" sz="2400" dirty="0"/>
              <a:t>Proverbs 23:4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 fool gives </a:t>
            </a:r>
            <a:r>
              <a:rPr lang="en-US" sz="2400" b="1" u="sng" dirty="0">
                <a:solidFill>
                  <a:srgbClr val="FFFF00"/>
                </a:solidFill>
              </a:rPr>
              <a:t>full vent</a:t>
            </a:r>
            <a:r>
              <a:rPr lang="en-US" sz="2400" dirty="0"/>
              <a:t> to his spirit, but a wise man quietly holds it back.  </a:t>
            </a:r>
          </a:p>
          <a:p>
            <a:pPr algn="ctr"/>
            <a:r>
              <a:rPr lang="en-US" sz="2400" dirty="0"/>
              <a:t>Proverbs 29:11</a:t>
            </a:r>
          </a:p>
        </p:txBody>
      </p:sp>
    </p:spTree>
    <p:extLst>
      <p:ext uri="{BB962C8B-B14F-4D97-AF65-F5344CB8AC3E}">
        <p14:creationId xmlns:p14="http://schemas.microsoft.com/office/powerpoint/2010/main" val="199903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E445-EF83-D240-AB8B-B430D35F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C091-1A71-CF4B-B885-F08D7BF8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They are foolish.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They are simple. </a:t>
            </a:r>
          </a:p>
        </p:txBody>
      </p:sp>
    </p:spTree>
    <p:extLst>
      <p:ext uri="{BB962C8B-B14F-4D97-AF65-F5344CB8AC3E}">
        <p14:creationId xmlns:p14="http://schemas.microsoft.com/office/powerpoint/2010/main" val="38929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23" name="Picture 3892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25" name="Oval 3892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27" name="Picture 3892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29" name="Picture 3892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Rectangle 3893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1996440"/>
            <a:ext cx="6709905" cy="4251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dirty="0"/>
              <a:t>The fear of the Lord is the beginning of knowledge; fools </a:t>
            </a:r>
            <a:r>
              <a:rPr lang="en-US" sz="2600" b="1" u="sng" dirty="0">
                <a:solidFill>
                  <a:srgbClr val="FFFF00"/>
                </a:solidFill>
              </a:rPr>
              <a:t>despise</a:t>
            </a:r>
            <a:r>
              <a:rPr lang="en-US" sz="2600" dirty="0"/>
              <a:t> wisdom and instruction. Prov 1:7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Do not reprove a scoffer, or he will </a:t>
            </a:r>
            <a:r>
              <a:rPr lang="en-US" sz="2600" b="1" u="sng" dirty="0">
                <a:solidFill>
                  <a:srgbClr val="FFFF00"/>
                </a:solidFill>
              </a:rPr>
              <a:t>hate</a:t>
            </a:r>
            <a:r>
              <a:rPr lang="en-US" sz="2600" dirty="0"/>
              <a:t> you; reprove a wise man, and he will love you. Prov 9:8</a:t>
            </a:r>
          </a:p>
        </p:txBody>
      </p:sp>
    </p:spTree>
    <p:extLst>
      <p:ext uri="{BB962C8B-B14F-4D97-AF65-F5344CB8AC3E}">
        <p14:creationId xmlns:p14="http://schemas.microsoft.com/office/powerpoint/2010/main" val="49178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5" name="Picture 3892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36" name="Picture 3892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37" name="Oval 3892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38" name="Picture 3892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39" name="Picture 3892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40" name="Rectangle 389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1" name="Rectangle 3893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600" dirty="0">
                <a:latin typeface="+mj-lt"/>
                <a:ea typeface="+mj-ea"/>
                <a:cs typeface="+mj-cs"/>
              </a:rPr>
              <a:t>The way of a fool is right in his </a:t>
            </a:r>
            <a:r>
              <a:rPr lang="en-US" sz="26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own eyes</a:t>
            </a:r>
            <a:r>
              <a:rPr lang="en-US" sz="2600" dirty="0">
                <a:latin typeface="+mj-lt"/>
                <a:ea typeface="+mj-ea"/>
                <a:cs typeface="+mj-cs"/>
              </a:rPr>
              <a:t>, but a wise man listens to advice.       Prov 12:15</a:t>
            </a:r>
          </a:p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600" dirty="0">
                <a:latin typeface="+mj-lt"/>
                <a:ea typeface="+mj-ea"/>
                <a:cs typeface="+mj-cs"/>
              </a:rPr>
              <a:t>A fool </a:t>
            </a:r>
            <a:r>
              <a:rPr lang="en-US" sz="26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despises</a:t>
            </a:r>
            <a:r>
              <a:rPr lang="en-US" sz="2600" dirty="0">
                <a:latin typeface="+mj-lt"/>
                <a:ea typeface="+mj-ea"/>
                <a:cs typeface="+mj-cs"/>
              </a:rPr>
              <a:t> his father’s instruction, but whoever heeds reproof is prudent. Prov 15:5</a:t>
            </a:r>
          </a:p>
        </p:txBody>
      </p:sp>
    </p:spTree>
    <p:extLst>
      <p:ext uri="{BB962C8B-B14F-4D97-AF65-F5344CB8AC3E}">
        <p14:creationId xmlns:p14="http://schemas.microsoft.com/office/powerpoint/2010/main" val="48283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923" name="Picture 3892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925" name="Oval 3892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27" name="Picture 3892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929" name="Picture 3892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916" name="Picture 4" descr="Bible | Answers in Genesis">
            <a:extLst>
              <a:ext uri="{FF2B5EF4-FFF2-40B4-BE49-F238E27FC236}">
                <a16:creationId xmlns:a16="http://schemas.microsoft.com/office/drawing/2014/main" id="{738E89A4-2753-A449-88C8-F9F7A3AB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33472"/>
          <a:stretch/>
        </p:blipFill>
        <p:spPr bwMode="auto">
          <a:xfrm>
            <a:off x="20" y="-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Rectangle 3893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5961B-9A22-2248-85F1-17B99CA0EB12}"/>
              </a:ext>
            </a:extLst>
          </p:cNvPr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dirty="0"/>
              <a:t>The simple believes </a:t>
            </a:r>
            <a:r>
              <a:rPr lang="en-US" sz="2600" b="1" u="sng" dirty="0">
                <a:solidFill>
                  <a:srgbClr val="FFFF00"/>
                </a:solidFill>
              </a:rPr>
              <a:t>everything</a:t>
            </a:r>
            <a:r>
              <a:rPr lang="en-US" sz="2600" dirty="0"/>
              <a:t>,            but the prudent gives thought to his steps. Prov 14:15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The prudent sees danger and hides himself, but the simple go on and </a:t>
            </a:r>
            <a:r>
              <a:rPr lang="en-US" sz="2600" b="1" u="sng" dirty="0">
                <a:solidFill>
                  <a:srgbClr val="FFFF00"/>
                </a:solidFill>
              </a:rPr>
              <a:t>suffer</a:t>
            </a:r>
            <a:r>
              <a:rPr lang="en-US" sz="2600" dirty="0"/>
              <a:t> for it. Prov 22:3</a:t>
            </a:r>
          </a:p>
        </p:txBody>
      </p:sp>
    </p:spTree>
    <p:extLst>
      <p:ext uri="{BB962C8B-B14F-4D97-AF65-F5344CB8AC3E}">
        <p14:creationId xmlns:p14="http://schemas.microsoft.com/office/powerpoint/2010/main" val="325830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12029</TotalTime>
  <Words>648</Words>
  <Application>Microsoft Macintosh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No Greater Joy</vt:lpstr>
      <vt:lpstr>The Goal.</vt:lpstr>
      <vt:lpstr>PowerPoint Presentation</vt:lpstr>
      <vt:lpstr>PowerPoint Presentation</vt:lpstr>
      <vt:lpstr>PowerPoint Presentation</vt:lpstr>
      <vt:lpstr>The Problem.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Solution.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Greater Joy</dc:title>
  <dc:creator>David Maxson</dc:creator>
  <cp:lastModifiedBy>David Maxson</cp:lastModifiedBy>
  <cp:revision>76</cp:revision>
  <dcterms:created xsi:type="dcterms:W3CDTF">2021-07-13T21:00:22Z</dcterms:created>
  <dcterms:modified xsi:type="dcterms:W3CDTF">2022-06-05T21:28:27Z</dcterms:modified>
</cp:coreProperties>
</file>