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15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F11E58-DF3B-B74D-91E5-354F9D5D204E}"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219517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11E58-DF3B-B74D-91E5-354F9D5D204E}"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224351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11E58-DF3B-B74D-91E5-354F9D5D204E}"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424684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11E58-DF3B-B74D-91E5-354F9D5D204E}"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361267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11E58-DF3B-B74D-91E5-354F9D5D204E}"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250835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F11E58-DF3B-B74D-91E5-354F9D5D204E}"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409202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F11E58-DF3B-B74D-91E5-354F9D5D204E}" type="datetimeFigureOut">
              <a:rPr lang="en-US" smtClean="0"/>
              <a:t>8/17/22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288058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F11E58-DF3B-B74D-91E5-354F9D5D204E}" type="datetimeFigureOut">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119828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11E58-DF3B-B74D-91E5-354F9D5D204E}" type="datetimeFigureOut">
              <a:rPr lang="en-US" smtClean="0"/>
              <a:t>8/17/22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129728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11E58-DF3B-B74D-91E5-354F9D5D204E}"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323204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11E58-DF3B-B74D-91E5-354F9D5D204E}"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4CD68-3E17-7042-A64D-1A388587F205}" type="slidenum">
              <a:rPr lang="en-US" smtClean="0"/>
              <a:t>‹#›</a:t>
            </a:fld>
            <a:endParaRPr lang="en-US"/>
          </a:p>
        </p:txBody>
      </p:sp>
    </p:spTree>
    <p:extLst>
      <p:ext uri="{BB962C8B-B14F-4D97-AF65-F5344CB8AC3E}">
        <p14:creationId xmlns:p14="http://schemas.microsoft.com/office/powerpoint/2010/main" val="326931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11E58-DF3B-B74D-91E5-354F9D5D204E}" type="datetimeFigureOut">
              <a:rPr lang="en-US" smtClean="0"/>
              <a:t>8/17/22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CD68-3E17-7042-A64D-1A388587F205}" type="slidenum">
              <a:rPr lang="en-US" smtClean="0"/>
              <a:t>‹#›</a:t>
            </a:fld>
            <a:endParaRPr lang="en-US"/>
          </a:p>
        </p:txBody>
      </p:sp>
    </p:spTree>
    <p:extLst>
      <p:ext uri="{BB962C8B-B14F-4D97-AF65-F5344CB8AC3E}">
        <p14:creationId xmlns:p14="http://schemas.microsoft.com/office/powerpoint/2010/main" val="2622360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2079"/>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4BCFA5-8B46-3FA6-CDA9-8E2099EA8C73}"/>
              </a:ext>
            </a:extLst>
          </p:cNvPr>
          <p:cNvPicPr>
            <a:picLocks noChangeAspect="1"/>
          </p:cNvPicPr>
          <p:nvPr/>
        </p:nvPicPr>
        <p:blipFill>
          <a:blip r:embed="rId2">
            <a:alphaModFix amt="95000"/>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95BF7A6B-1C32-0B28-A3CF-1BBA7DBF0273}"/>
              </a:ext>
            </a:extLst>
          </p:cNvPr>
          <p:cNvSpPr txBox="1"/>
          <p:nvPr/>
        </p:nvSpPr>
        <p:spPr>
          <a:xfrm>
            <a:off x="694371" y="817545"/>
            <a:ext cx="7755255" cy="3631763"/>
          </a:xfrm>
          <a:prstGeom prst="rect">
            <a:avLst/>
          </a:prstGeom>
          <a:noFill/>
        </p:spPr>
        <p:txBody>
          <a:bodyPr wrap="square" rtlCol="0">
            <a:spAutoFit/>
          </a:bodyPr>
          <a:lstStyle/>
          <a:p>
            <a:pPr algn="ctr"/>
            <a:r>
              <a:rPr lang="en-US" sz="11500" dirty="0">
                <a:latin typeface="Book Antiqua" panose="02040602050305030304" pitchFamily="18" charset="0"/>
                <a:ea typeface="Tahoma" panose="020B0604030504040204" pitchFamily="34" charset="0"/>
                <a:cs typeface="Tahoma" panose="020B0604030504040204" pitchFamily="34" charset="0"/>
              </a:rPr>
              <a:t>Spiritual</a:t>
            </a:r>
          </a:p>
          <a:p>
            <a:pPr algn="ctr"/>
            <a:r>
              <a:rPr lang="en-US" sz="11500" dirty="0">
                <a:latin typeface="Book Antiqua" panose="02040602050305030304" pitchFamily="18" charset="0"/>
                <a:ea typeface="Tahoma" panose="020B0604030504040204" pitchFamily="34" charset="0"/>
                <a:cs typeface="Tahoma" panose="020B0604030504040204" pitchFamily="34" charset="0"/>
              </a:rPr>
              <a:t>Growth</a:t>
            </a:r>
          </a:p>
        </p:txBody>
      </p:sp>
      <p:sp>
        <p:nvSpPr>
          <p:cNvPr id="11" name="TextBox 10">
            <a:extLst>
              <a:ext uri="{FF2B5EF4-FFF2-40B4-BE49-F238E27FC236}">
                <a16:creationId xmlns:a16="http://schemas.microsoft.com/office/drawing/2014/main" id="{18C1DD6C-61A7-7778-9230-CCB7F34B0BBB}"/>
              </a:ext>
            </a:extLst>
          </p:cNvPr>
          <p:cNvSpPr txBox="1"/>
          <p:nvPr/>
        </p:nvSpPr>
        <p:spPr>
          <a:xfrm>
            <a:off x="0" y="6488668"/>
            <a:ext cx="9144000" cy="369332"/>
          </a:xfrm>
          <a:prstGeom prst="rect">
            <a:avLst/>
          </a:prstGeom>
          <a:solidFill>
            <a:schemeClr val="tx1"/>
          </a:solidFill>
        </p:spPr>
        <p:txBody>
          <a:bodyPr wrap="square" rtlCol="0">
            <a:spAutoFit/>
          </a:bodyPr>
          <a:lstStyle/>
          <a:p>
            <a:r>
              <a:rPr lang="en-US" dirty="0">
                <a:solidFill>
                  <a:schemeClr val="bg1"/>
                </a:solidFill>
                <a:latin typeface="Optima" panose="02000503060000020004" pitchFamily="2" charset="0"/>
              </a:rPr>
              <a:t>UNIVERSITY CHURCH OF CHRIST</a:t>
            </a:r>
          </a:p>
        </p:txBody>
      </p:sp>
      <p:sp>
        <p:nvSpPr>
          <p:cNvPr id="12" name="TextBox 11">
            <a:extLst>
              <a:ext uri="{FF2B5EF4-FFF2-40B4-BE49-F238E27FC236}">
                <a16:creationId xmlns:a16="http://schemas.microsoft.com/office/drawing/2014/main" id="{E0117941-C0D4-14A0-836E-86C1704604BF}"/>
              </a:ext>
            </a:extLst>
          </p:cNvPr>
          <p:cNvSpPr txBox="1"/>
          <p:nvPr/>
        </p:nvSpPr>
        <p:spPr>
          <a:xfrm>
            <a:off x="7551420" y="6488668"/>
            <a:ext cx="1592580" cy="369332"/>
          </a:xfrm>
          <a:prstGeom prst="rect">
            <a:avLst/>
          </a:prstGeom>
          <a:solidFill>
            <a:schemeClr val="tx1"/>
          </a:solidFill>
        </p:spPr>
        <p:txBody>
          <a:bodyPr wrap="square" rtlCol="0">
            <a:spAutoFit/>
          </a:bodyPr>
          <a:lstStyle/>
          <a:p>
            <a:pPr algn="r"/>
            <a:r>
              <a:rPr lang="en-US" dirty="0">
                <a:solidFill>
                  <a:schemeClr val="bg1"/>
                </a:solidFill>
                <a:latin typeface="Optima" panose="02000503060000020004" pitchFamily="2" charset="0"/>
              </a:rPr>
              <a:t>08.21.22</a:t>
            </a:r>
          </a:p>
        </p:txBody>
      </p:sp>
      <p:cxnSp>
        <p:nvCxnSpPr>
          <p:cNvPr id="15" name="Straight Connector 14">
            <a:extLst>
              <a:ext uri="{FF2B5EF4-FFF2-40B4-BE49-F238E27FC236}">
                <a16:creationId xmlns:a16="http://schemas.microsoft.com/office/drawing/2014/main" id="{84EE744E-77D6-1681-446D-C0DD81A90332}"/>
              </a:ext>
            </a:extLst>
          </p:cNvPr>
          <p:cNvCxnSpPr>
            <a:cxnSpLocks/>
          </p:cNvCxnSpPr>
          <p:nvPr/>
        </p:nvCxnSpPr>
        <p:spPr>
          <a:xfrm>
            <a:off x="931544" y="4449308"/>
            <a:ext cx="72809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0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2079"/>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4BCFA5-8B46-3FA6-CDA9-8E2099EA8C73}"/>
              </a:ext>
            </a:extLst>
          </p:cNvPr>
          <p:cNvPicPr>
            <a:picLocks noChangeAspect="1"/>
          </p:cNvPicPr>
          <p:nvPr/>
        </p:nvPicPr>
        <p:blipFill>
          <a:blip r:embed="rId2">
            <a:alphaModFix amt="75000"/>
          </a:blip>
          <a:stretch>
            <a:fillRect/>
          </a:stretch>
        </p:blipFill>
        <p:spPr>
          <a:xfrm>
            <a:off x="0" y="0"/>
            <a:ext cx="9144000" cy="6858000"/>
          </a:xfrm>
          <a:prstGeom prst="rect">
            <a:avLst/>
          </a:prstGeom>
        </p:spPr>
      </p:pic>
      <p:sp>
        <p:nvSpPr>
          <p:cNvPr id="2" name="Content Placeholder 7">
            <a:extLst>
              <a:ext uri="{FF2B5EF4-FFF2-40B4-BE49-F238E27FC236}">
                <a16:creationId xmlns:a16="http://schemas.microsoft.com/office/drawing/2014/main" id="{E873D7CF-D6AD-4B52-D522-3FA18AAD6DAD}"/>
              </a:ext>
            </a:extLst>
          </p:cNvPr>
          <p:cNvSpPr txBox="1">
            <a:spLocks/>
          </p:cNvSpPr>
          <p:nvPr/>
        </p:nvSpPr>
        <p:spPr>
          <a:xfrm>
            <a:off x="438038" y="274505"/>
            <a:ext cx="8267924" cy="61358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500" dirty="0">
                <a:latin typeface="Book Antiqua" panose="02040602050305030304" pitchFamily="18" charset="0"/>
              </a:rPr>
              <a:t>[24] Do you not know that in a race all the runners run, but only one receives the prize? So run that you may obtain it. [25] Every athlete exercises self-control in all things. They do it to receive a perishable wreath, but we an imperishable. [26] So I do not run aimlessly; I do not box as one beating the air. [27] But I discipline my body and keep it under control, lest after preaching to others I myself should be disqualified.</a:t>
            </a:r>
          </a:p>
        </p:txBody>
      </p:sp>
      <p:sp>
        <p:nvSpPr>
          <p:cNvPr id="4" name="TextBox 3">
            <a:extLst>
              <a:ext uri="{FF2B5EF4-FFF2-40B4-BE49-F238E27FC236}">
                <a16:creationId xmlns:a16="http://schemas.microsoft.com/office/drawing/2014/main" id="{3DDCD9FA-6E52-BC39-AA30-D553121464ED}"/>
              </a:ext>
            </a:extLst>
          </p:cNvPr>
          <p:cNvSpPr txBox="1"/>
          <p:nvPr/>
        </p:nvSpPr>
        <p:spPr>
          <a:xfrm>
            <a:off x="4608784" y="6294240"/>
            <a:ext cx="4535216" cy="584775"/>
          </a:xfrm>
          <a:prstGeom prst="rect">
            <a:avLst/>
          </a:prstGeom>
          <a:noFill/>
        </p:spPr>
        <p:txBody>
          <a:bodyPr wrap="none" rtlCol="0">
            <a:spAutoFit/>
          </a:bodyPr>
          <a:lstStyle/>
          <a:p>
            <a:pPr algn="r"/>
            <a:r>
              <a:rPr lang="en-US" sz="3200" b="1" dirty="0">
                <a:latin typeface="Avenir Next" panose="020B0503020202020204" pitchFamily="34" charset="0"/>
                <a:ea typeface="Tahoma" panose="020B0604030504040204" pitchFamily="34" charset="0"/>
                <a:cs typeface="Arial" panose="020B0604020202020204" pitchFamily="34" charset="0"/>
              </a:rPr>
              <a:t>1 Corinthians 9:24-27</a:t>
            </a:r>
          </a:p>
        </p:txBody>
      </p:sp>
    </p:spTree>
    <p:extLst>
      <p:ext uri="{BB962C8B-B14F-4D97-AF65-F5344CB8AC3E}">
        <p14:creationId xmlns:p14="http://schemas.microsoft.com/office/powerpoint/2010/main" val="336629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2079"/>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4BCFA5-8B46-3FA6-CDA9-8E2099EA8C73}"/>
              </a:ext>
            </a:extLst>
          </p:cNvPr>
          <p:cNvPicPr>
            <a:picLocks noChangeAspect="1"/>
          </p:cNvPicPr>
          <p:nvPr/>
        </p:nvPicPr>
        <p:blipFill>
          <a:blip r:embed="rId2">
            <a:alphaModFix amt="75000"/>
          </a:blip>
          <a:stretch>
            <a:fillRect/>
          </a:stretch>
        </p:blipFill>
        <p:spPr>
          <a:xfrm>
            <a:off x="0" y="0"/>
            <a:ext cx="9144000" cy="6858000"/>
          </a:xfrm>
          <a:prstGeom prst="rect">
            <a:avLst/>
          </a:prstGeom>
        </p:spPr>
      </p:pic>
      <p:sp>
        <p:nvSpPr>
          <p:cNvPr id="2" name="Content Placeholder 7">
            <a:extLst>
              <a:ext uri="{FF2B5EF4-FFF2-40B4-BE49-F238E27FC236}">
                <a16:creationId xmlns:a16="http://schemas.microsoft.com/office/drawing/2014/main" id="{4222ADBB-6BCB-9240-1703-D98322F09F8A}"/>
              </a:ext>
            </a:extLst>
          </p:cNvPr>
          <p:cNvSpPr txBox="1">
            <a:spLocks/>
          </p:cNvSpPr>
          <p:nvPr/>
        </p:nvSpPr>
        <p:spPr>
          <a:xfrm>
            <a:off x="438038" y="308702"/>
            <a:ext cx="8267924" cy="60577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500" dirty="0">
                <a:latin typeface="Book Antiqua" panose="02040602050305030304" pitchFamily="18" charset="0"/>
              </a:rPr>
              <a:t>[7] Have nothing to do with irreverent, silly myths. Rather train yourself for godliness; [8] for while bodily training is of some value, godliness is of value in every way, as it holds promise for the present life and also for the life to come. [9] The saying is trustworthy and deserving of full acceptance. [10] For to this end we toil and strive, because we have our hope set on the living God, who is the Savior of all people, especially of those who believe.</a:t>
            </a:r>
          </a:p>
        </p:txBody>
      </p:sp>
      <p:sp>
        <p:nvSpPr>
          <p:cNvPr id="4" name="TextBox 3">
            <a:extLst>
              <a:ext uri="{FF2B5EF4-FFF2-40B4-BE49-F238E27FC236}">
                <a16:creationId xmlns:a16="http://schemas.microsoft.com/office/drawing/2014/main" id="{E9E99592-CF36-9990-4686-4A1F9E089022}"/>
              </a:ext>
            </a:extLst>
          </p:cNvPr>
          <p:cNvSpPr txBox="1"/>
          <p:nvPr/>
        </p:nvSpPr>
        <p:spPr>
          <a:xfrm>
            <a:off x="5437152" y="6273225"/>
            <a:ext cx="3610027" cy="584775"/>
          </a:xfrm>
          <a:prstGeom prst="rect">
            <a:avLst/>
          </a:prstGeom>
          <a:noFill/>
        </p:spPr>
        <p:txBody>
          <a:bodyPr wrap="none" rtlCol="0">
            <a:spAutoFit/>
          </a:bodyPr>
          <a:lstStyle/>
          <a:p>
            <a:pPr algn="r"/>
            <a:r>
              <a:rPr lang="en-US" sz="3200" b="1" dirty="0">
                <a:latin typeface="Avenir Next" panose="020B0503020202020204" pitchFamily="34" charset="0"/>
                <a:ea typeface="Tahoma" panose="020B0604030504040204" pitchFamily="34" charset="0"/>
                <a:cs typeface="Tahoma" panose="020B0604030504040204" pitchFamily="34" charset="0"/>
              </a:rPr>
              <a:t>1 Timothy 4:7-10</a:t>
            </a:r>
          </a:p>
        </p:txBody>
      </p:sp>
    </p:spTree>
    <p:extLst>
      <p:ext uri="{BB962C8B-B14F-4D97-AF65-F5344CB8AC3E}">
        <p14:creationId xmlns:p14="http://schemas.microsoft.com/office/powerpoint/2010/main" val="58642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2079"/>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4BCFA5-8B46-3FA6-CDA9-8E2099EA8C73}"/>
              </a:ext>
            </a:extLst>
          </p:cNvPr>
          <p:cNvPicPr>
            <a:picLocks noChangeAspect="1"/>
          </p:cNvPicPr>
          <p:nvPr/>
        </p:nvPicPr>
        <p:blipFill>
          <a:blip r:embed="rId2">
            <a:alphaModFix amt="75000"/>
          </a:blip>
          <a:stretch>
            <a:fillRect/>
          </a:stretch>
        </p:blipFill>
        <p:spPr>
          <a:xfrm>
            <a:off x="0" y="0"/>
            <a:ext cx="9144000" cy="6858000"/>
          </a:xfrm>
          <a:prstGeom prst="rect">
            <a:avLst/>
          </a:prstGeom>
        </p:spPr>
      </p:pic>
      <p:sp>
        <p:nvSpPr>
          <p:cNvPr id="2" name="Content Placeholder 7">
            <a:extLst>
              <a:ext uri="{FF2B5EF4-FFF2-40B4-BE49-F238E27FC236}">
                <a16:creationId xmlns:a16="http://schemas.microsoft.com/office/drawing/2014/main" id="{FF9CA2A5-F037-645C-3713-41D04F17E449}"/>
              </a:ext>
            </a:extLst>
          </p:cNvPr>
          <p:cNvSpPr txBox="1">
            <a:spLocks/>
          </p:cNvSpPr>
          <p:nvPr/>
        </p:nvSpPr>
        <p:spPr>
          <a:xfrm>
            <a:off x="438038" y="376204"/>
            <a:ext cx="8267924" cy="5737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800" dirty="0">
                <a:latin typeface="Book Antiqua" panose="02040602050305030304" pitchFamily="18" charset="0"/>
              </a:rPr>
              <a:t>[6] For I am already being poured out as a drink offering, and the time of my departure has come. [7] I have fought the good fight, I have finished the race, I have kept the faith. [8] Henceforth there is laid up for me the crown of righteousness, which the Lord, the righteous judge, will award to me on that day, and not only to me but also to all who have loved his appearing.</a:t>
            </a:r>
          </a:p>
        </p:txBody>
      </p:sp>
      <p:sp>
        <p:nvSpPr>
          <p:cNvPr id="4" name="TextBox 3">
            <a:extLst>
              <a:ext uri="{FF2B5EF4-FFF2-40B4-BE49-F238E27FC236}">
                <a16:creationId xmlns:a16="http://schemas.microsoft.com/office/drawing/2014/main" id="{A5F4CA9A-ED6C-4A09-1556-1BBF44028C38}"/>
              </a:ext>
            </a:extLst>
          </p:cNvPr>
          <p:cNvSpPr txBox="1"/>
          <p:nvPr/>
        </p:nvSpPr>
        <p:spPr>
          <a:xfrm>
            <a:off x="5798469" y="6273225"/>
            <a:ext cx="3345531" cy="584775"/>
          </a:xfrm>
          <a:prstGeom prst="rect">
            <a:avLst/>
          </a:prstGeom>
          <a:noFill/>
        </p:spPr>
        <p:txBody>
          <a:bodyPr wrap="none" rtlCol="0">
            <a:spAutoFit/>
          </a:bodyPr>
          <a:lstStyle/>
          <a:p>
            <a:pPr algn="r"/>
            <a:r>
              <a:rPr lang="en-US" sz="3200" b="1" dirty="0">
                <a:latin typeface="Avenir Next" panose="020B0503020202020204" pitchFamily="34" charset="0"/>
                <a:ea typeface="Tahoma" panose="020B0604030504040204" pitchFamily="34" charset="0"/>
                <a:cs typeface="Tahoma" panose="020B0604030504040204" pitchFamily="34" charset="0"/>
              </a:rPr>
              <a:t>2 Timothy 4:6-8</a:t>
            </a:r>
          </a:p>
        </p:txBody>
      </p:sp>
    </p:spTree>
    <p:extLst>
      <p:ext uri="{BB962C8B-B14F-4D97-AF65-F5344CB8AC3E}">
        <p14:creationId xmlns:p14="http://schemas.microsoft.com/office/powerpoint/2010/main" val="390749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092C18-E407-0250-FC4D-8E1D05CAFE0A}"/>
              </a:ext>
            </a:extLst>
          </p:cNvPr>
          <p:cNvPicPr>
            <a:picLocks noChangeAspect="1"/>
          </p:cNvPicPr>
          <p:nvPr/>
        </p:nvPicPr>
        <p:blipFill>
          <a:blip r:embed="rId2">
            <a:alphaModFix amt="75000"/>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97A22DC-4DEA-8A44-AB7E-A60DF1DAE373}"/>
              </a:ext>
            </a:extLst>
          </p:cNvPr>
          <p:cNvSpPr>
            <a:spLocks noGrp="1"/>
          </p:cNvSpPr>
          <p:nvPr>
            <p:ph type="title"/>
          </p:nvPr>
        </p:nvSpPr>
        <p:spPr>
          <a:xfrm>
            <a:off x="258184" y="0"/>
            <a:ext cx="8659905" cy="868680"/>
          </a:xfrm>
        </p:spPr>
        <p:txBody>
          <a:bodyPr>
            <a:noAutofit/>
          </a:bodyPr>
          <a:lstStyle/>
          <a:p>
            <a:r>
              <a:rPr lang="en-US" sz="4800" b="1" u="sng" dirty="0">
                <a:latin typeface="Book Antiqua" panose="02040602050305030304" pitchFamily="18" charset="0"/>
                <a:ea typeface="Tahoma" panose="020B0604030504040204" pitchFamily="34" charset="0"/>
                <a:cs typeface="Tahoma" panose="020B0604030504040204" pitchFamily="34" charset="0"/>
              </a:rPr>
              <a:t>The Path to Spiritual Growth</a:t>
            </a:r>
          </a:p>
        </p:txBody>
      </p:sp>
      <p:sp>
        <p:nvSpPr>
          <p:cNvPr id="3" name="Content Placeholder 2">
            <a:extLst>
              <a:ext uri="{FF2B5EF4-FFF2-40B4-BE49-F238E27FC236}">
                <a16:creationId xmlns:a16="http://schemas.microsoft.com/office/drawing/2014/main" id="{412AE1C5-0542-C142-8877-718AB5D6F35D}"/>
              </a:ext>
            </a:extLst>
          </p:cNvPr>
          <p:cNvSpPr>
            <a:spLocks noGrp="1"/>
          </p:cNvSpPr>
          <p:nvPr>
            <p:ph idx="1"/>
          </p:nvPr>
        </p:nvSpPr>
        <p:spPr>
          <a:xfrm>
            <a:off x="258183" y="1455192"/>
            <a:ext cx="8659905" cy="5299937"/>
          </a:xfrm>
        </p:spPr>
        <p:txBody>
          <a:bodyPr>
            <a:noAutofit/>
          </a:bodyPr>
          <a:lstStyle/>
          <a:p>
            <a:pPr marL="628650" indent="-628650">
              <a:buFont typeface="+mj-lt"/>
              <a:buAutoNum type="arabicPeriod"/>
            </a:pPr>
            <a:r>
              <a:rPr lang="en-US" sz="3400" b="1" dirty="0">
                <a:latin typeface="Avenir Next" panose="020B0503020202020204" pitchFamily="34" charset="0"/>
                <a:ea typeface="Tahoma" panose="020B0604030504040204" pitchFamily="34" charset="0"/>
                <a:cs typeface="Tahoma" panose="020B0604030504040204" pitchFamily="34" charset="0"/>
              </a:rPr>
              <a:t>Beware of distractions</a:t>
            </a:r>
            <a:br>
              <a:rPr lang="en-US" sz="3400" b="1" dirty="0">
                <a:latin typeface="Avenir Next" panose="020B0503020202020204" pitchFamily="34" charset="0"/>
                <a:ea typeface="Tahoma" panose="020B0604030504040204" pitchFamily="34" charset="0"/>
                <a:cs typeface="Tahoma" panose="020B0604030504040204" pitchFamily="34" charset="0"/>
              </a:rPr>
            </a:br>
            <a:r>
              <a:rPr lang="en-US" sz="3400" dirty="0">
                <a:latin typeface="Avenir Next" panose="020B0503020202020204" pitchFamily="34" charset="0"/>
                <a:ea typeface="Tahoma" panose="020B0604030504040204" pitchFamily="34" charset="0"/>
                <a:cs typeface="Tahoma" panose="020B0604030504040204" pitchFamily="34" charset="0"/>
              </a:rPr>
              <a:t>(vv. 2-7).</a:t>
            </a:r>
          </a:p>
          <a:p>
            <a:pPr marL="628650" indent="-628650">
              <a:buFont typeface="+mj-lt"/>
              <a:buAutoNum type="arabicPeriod"/>
            </a:pPr>
            <a:r>
              <a:rPr lang="en-US" sz="3400" b="1" dirty="0">
                <a:latin typeface="Avenir Next" panose="020B0503020202020204" pitchFamily="34" charset="0"/>
                <a:ea typeface="Tahoma" panose="020B0604030504040204" pitchFamily="34" charset="0"/>
                <a:cs typeface="Tahoma" panose="020B0604030504040204" pitchFamily="34" charset="0"/>
              </a:rPr>
              <a:t>Treasure the goal</a:t>
            </a:r>
            <a:br>
              <a:rPr lang="en-US" sz="3400" b="1" dirty="0">
                <a:latin typeface="Avenir Next" panose="020B0503020202020204" pitchFamily="34" charset="0"/>
                <a:ea typeface="Tahoma" panose="020B0604030504040204" pitchFamily="34" charset="0"/>
                <a:cs typeface="Tahoma" panose="020B0604030504040204" pitchFamily="34" charset="0"/>
              </a:rPr>
            </a:br>
            <a:r>
              <a:rPr lang="en-US" sz="3400" dirty="0">
                <a:latin typeface="Avenir Next" panose="020B0503020202020204" pitchFamily="34" charset="0"/>
                <a:ea typeface="Tahoma" panose="020B0604030504040204" pitchFamily="34" charset="0"/>
                <a:cs typeface="Tahoma" panose="020B0604030504040204" pitchFamily="34" charset="0"/>
              </a:rPr>
              <a:t>(vv. 8-11).</a:t>
            </a:r>
          </a:p>
          <a:p>
            <a:pPr marL="628650" indent="-628650">
              <a:buFont typeface="+mj-lt"/>
              <a:buAutoNum type="arabicPeriod"/>
            </a:pPr>
            <a:r>
              <a:rPr lang="en-US" sz="3400" b="1" dirty="0">
                <a:latin typeface="Avenir Next" panose="020B0503020202020204" pitchFamily="34" charset="0"/>
                <a:ea typeface="Tahoma" panose="020B0604030504040204" pitchFamily="34" charset="0"/>
                <a:cs typeface="Tahoma" panose="020B0604030504040204" pitchFamily="34" charset="0"/>
              </a:rPr>
              <a:t>Recognize how far you have to go </a:t>
            </a:r>
            <a:br>
              <a:rPr lang="en-US" sz="3400" b="1" dirty="0">
                <a:latin typeface="Avenir Next" panose="020B0503020202020204" pitchFamily="34" charset="0"/>
                <a:ea typeface="Tahoma" panose="020B0604030504040204" pitchFamily="34" charset="0"/>
                <a:cs typeface="Tahoma" panose="020B0604030504040204" pitchFamily="34" charset="0"/>
              </a:rPr>
            </a:br>
            <a:r>
              <a:rPr lang="en-US" sz="3400" dirty="0">
                <a:latin typeface="Avenir Next" panose="020B0503020202020204" pitchFamily="34" charset="0"/>
                <a:ea typeface="Tahoma" panose="020B0604030504040204" pitchFamily="34" charset="0"/>
                <a:cs typeface="Tahoma" panose="020B0604030504040204" pitchFamily="34" charset="0"/>
              </a:rPr>
              <a:t>(vv. 12-15).</a:t>
            </a:r>
          </a:p>
          <a:p>
            <a:pPr marL="628650" indent="-628650">
              <a:buFont typeface="+mj-lt"/>
              <a:buAutoNum type="arabicPeriod"/>
            </a:pPr>
            <a:r>
              <a:rPr lang="en-US" sz="3400" b="1" dirty="0">
                <a:latin typeface="Avenir Next" panose="020B0503020202020204" pitchFamily="34" charset="0"/>
                <a:ea typeface="Tahoma" panose="020B0604030504040204" pitchFamily="34" charset="0"/>
                <a:cs typeface="Tahoma" panose="020B0604030504040204" pitchFamily="34" charset="0"/>
              </a:rPr>
              <a:t>Appreciate how far you’ve come</a:t>
            </a:r>
            <a:br>
              <a:rPr lang="en-US" sz="3400" b="1" dirty="0">
                <a:latin typeface="Avenir Next" panose="020B0503020202020204" pitchFamily="34" charset="0"/>
                <a:ea typeface="Tahoma" panose="020B0604030504040204" pitchFamily="34" charset="0"/>
                <a:cs typeface="Tahoma" panose="020B0604030504040204" pitchFamily="34" charset="0"/>
              </a:rPr>
            </a:br>
            <a:r>
              <a:rPr lang="en-US" sz="3400" dirty="0">
                <a:latin typeface="Avenir Next" panose="020B0503020202020204" pitchFamily="34" charset="0"/>
                <a:ea typeface="Tahoma" panose="020B0604030504040204" pitchFamily="34" charset="0"/>
                <a:cs typeface="Tahoma" panose="020B0604030504040204" pitchFamily="34" charset="0"/>
              </a:rPr>
              <a:t>(v. 16).</a:t>
            </a:r>
          </a:p>
          <a:p>
            <a:pPr marL="628650" indent="-628650">
              <a:buFont typeface="+mj-lt"/>
              <a:buAutoNum type="arabicPeriod"/>
            </a:pPr>
            <a:r>
              <a:rPr lang="en-US" sz="3400" b="1" dirty="0">
                <a:latin typeface="Avenir Next" panose="020B0503020202020204" pitchFamily="34" charset="0"/>
                <a:ea typeface="Tahoma" panose="020B0604030504040204" pitchFamily="34" charset="0"/>
                <a:cs typeface="Tahoma" panose="020B0604030504040204" pitchFamily="34" charset="0"/>
              </a:rPr>
              <a:t>Associate with people whose goals are the same </a:t>
            </a:r>
            <a:r>
              <a:rPr lang="en-US" sz="3400" dirty="0">
                <a:latin typeface="Avenir Next" panose="020B0503020202020204" pitchFamily="34" charset="0"/>
                <a:ea typeface="Tahoma" panose="020B0604030504040204" pitchFamily="34" charset="0"/>
                <a:cs typeface="Tahoma" panose="020B0604030504040204" pitchFamily="34" charset="0"/>
              </a:rPr>
              <a:t>(v. 17).</a:t>
            </a:r>
          </a:p>
        </p:txBody>
      </p:sp>
      <p:sp>
        <p:nvSpPr>
          <p:cNvPr id="4" name="TextBox 3">
            <a:extLst>
              <a:ext uri="{FF2B5EF4-FFF2-40B4-BE49-F238E27FC236}">
                <a16:creationId xmlns:a16="http://schemas.microsoft.com/office/drawing/2014/main" id="{B67C9B49-3BF6-7D4A-AC26-552DA737620A}"/>
              </a:ext>
            </a:extLst>
          </p:cNvPr>
          <p:cNvSpPr txBox="1"/>
          <p:nvPr/>
        </p:nvSpPr>
        <p:spPr>
          <a:xfrm>
            <a:off x="258183" y="696308"/>
            <a:ext cx="3530134" cy="584775"/>
          </a:xfrm>
          <a:prstGeom prst="rect">
            <a:avLst/>
          </a:prstGeom>
          <a:noFill/>
        </p:spPr>
        <p:txBody>
          <a:bodyPr wrap="square" rtlCol="0">
            <a:spAutoFit/>
          </a:bodyPr>
          <a:lstStyle/>
          <a:p>
            <a:pPr algn="ctr"/>
            <a:r>
              <a:rPr lang="en-US" sz="3200" b="1" dirty="0">
                <a:solidFill>
                  <a:schemeClr val="tx1">
                    <a:lumMod val="85000"/>
                    <a:lumOff val="15000"/>
                  </a:schemeClr>
                </a:solidFill>
                <a:latin typeface="Book Antiqua" panose="02040602050305030304" pitchFamily="18" charset="0"/>
                <a:ea typeface="Tahoma" panose="020B0604030504040204" pitchFamily="34" charset="0"/>
                <a:cs typeface="Tahoma" panose="020B0604030504040204" pitchFamily="34" charset="0"/>
              </a:rPr>
              <a:t>Philippians 3:2-17</a:t>
            </a:r>
          </a:p>
        </p:txBody>
      </p:sp>
    </p:spTree>
    <p:extLst>
      <p:ext uri="{BB962C8B-B14F-4D97-AF65-F5344CB8AC3E}">
        <p14:creationId xmlns:p14="http://schemas.microsoft.com/office/powerpoint/2010/main" val="175446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376</Words>
  <Application>Microsoft Macintosh PowerPoint</Application>
  <PresentationFormat>On-screen Show (4:3)</PresentationFormat>
  <Paragraphs>17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Avenir Next</vt:lpstr>
      <vt:lpstr>Book Antiqua</vt:lpstr>
      <vt:lpstr>Calibri</vt:lpstr>
      <vt:lpstr>Calibri Light</vt:lpstr>
      <vt:lpstr>Optima</vt:lpstr>
      <vt:lpstr>Office Theme</vt:lpstr>
      <vt:lpstr>PowerPoint Presentation</vt:lpstr>
      <vt:lpstr>PowerPoint Presentation</vt:lpstr>
      <vt:lpstr>PowerPoint Presentation</vt:lpstr>
      <vt:lpstr>PowerPoint Presentation</vt:lpstr>
      <vt:lpstr>The Path to Spiritual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Carter</dc:creator>
  <cp:lastModifiedBy>Joshua Carter</cp:lastModifiedBy>
  <cp:revision>8</cp:revision>
  <dcterms:created xsi:type="dcterms:W3CDTF">2022-08-11T20:35:53Z</dcterms:created>
  <dcterms:modified xsi:type="dcterms:W3CDTF">2022-08-17T20:28:34Z</dcterms:modified>
</cp:coreProperties>
</file>