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4" r:id="rId4"/>
    <p:sldId id="260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FA89-EAF8-7441-A6ED-3BA8FA939F7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5C0F-0FCF-3549-91BA-5AF326C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0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C4EFA-2975-9C25-72A5-324C76A33DC0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141920"/>
          </a:solidFill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UNIVERSITY CHURCH OF CHRIST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A62CE-D304-4FE4-8A87-80CC79FB939A}"/>
              </a:ext>
            </a:extLst>
          </p:cNvPr>
          <p:cNvSpPr txBox="1"/>
          <p:nvPr/>
        </p:nvSpPr>
        <p:spPr>
          <a:xfrm>
            <a:off x="7465807" y="6488668"/>
            <a:ext cx="1678193" cy="369332"/>
          </a:xfrm>
          <a:prstGeom prst="rect">
            <a:avLst/>
          </a:prstGeom>
          <a:solidFill>
            <a:srgbClr val="14192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08.21.22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4D7FE-4376-60CE-0327-E5F955F81FCA}"/>
              </a:ext>
            </a:extLst>
          </p:cNvPr>
          <p:cNvSpPr txBox="1"/>
          <p:nvPr/>
        </p:nvSpPr>
        <p:spPr>
          <a:xfrm>
            <a:off x="362001" y="498350"/>
            <a:ext cx="5886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Jesus</a:t>
            </a:r>
            <a:br>
              <a:rPr lang="en-US" sz="77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77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Knows</a:t>
            </a:r>
          </a:p>
          <a:p>
            <a:r>
              <a:rPr lang="en-US" sz="77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About This</a:t>
            </a:r>
            <a:br>
              <a:rPr lang="en-US" sz="77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77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9096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7ADE-8EE0-B6C1-5C20-4C3C46308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430" y="0"/>
            <a:ext cx="569529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0FDED-103F-9341-A29C-C6069C962768}"/>
              </a:ext>
            </a:extLst>
          </p:cNvPr>
          <p:cNvSpPr txBox="1"/>
          <p:nvPr/>
        </p:nvSpPr>
        <p:spPr>
          <a:xfrm>
            <a:off x="5690796" y="144976"/>
            <a:ext cx="33133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“To the angel of the church in _______, write:</a:t>
            </a:r>
            <a:br>
              <a:rPr lang="en-US" sz="40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The words of (Jesus)...”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0E9E1-AC4F-D62E-F47E-F5F21FC83078}"/>
              </a:ext>
            </a:extLst>
          </p:cNvPr>
          <p:cNvSpPr txBox="1"/>
          <p:nvPr/>
        </p:nvSpPr>
        <p:spPr>
          <a:xfrm>
            <a:off x="5690796" y="5041497"/>
            <a:ext cx="3453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“I know…”</a:t>
            </a:r>
            <a:endParaRPr lang="en-US" sz="4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410DEB9-0857-D858-0948-3F7A708DB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86018"/>
              </p:ext>
            </p:extLst>
          </p:nvPr>
        </p:nvGraphicFramePr>
        <p:xfrm>
          <a:off x="123712" y="1612750"/>
          <a:ext cx="8896575" cy="507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05">
                  <a:extLst>
                    <a:ext uri="{9D8B030D-6E8A-4147-A177-3AD203B41FA5}">
                      <a16:colId xmlns:a16="http://schemas.microsoft.com/office/drawing/2014/main" val="4122840160"/>
                    </a:ext>
                  </a:extLst>
                </a:gridCol>
                <a:gridCol w="2568389">
                  <a:extLst>
                    <a:ext uri="{9D8B030D-6E8A-4147-A177-3AD203B41FA5}">
                      <a16:colId xmlns:a16="http://schemas.microsoft.com/office/drawing/2014/main" val="3253992249"/>
                    </a:ext>
                  </a:extLst>
                </a:gridCol>
                <a:gridCol w="2086984">
                  <a:extLst>
                    <a:ext uri="{9D8B030D-6E8A-4147-A177-3AD203B41FA5}">
                      <a16:colId xmlns:a16="http://schemas.microsoft.com/office/drawing/2014/main" val="1336563087"/>
                    </a:ext>
                  </a:extLst>
                </a:gridCol>
                <a:gridCol w="720762">
                  <a:extLst>
                    <a:ext uri="{9D8B030D-6E8A-4147-A177-3AD203B41FA5}">
                      <a16:colId xmlns:a16="http://schemas.microsoft.com/office/drawing/2014/main" val="1243584172"/>
                    </a:ext>
                  </a:extLst>
                </a:gridCol>
                <a:gridCol w="2810435">
                  <a:extLst>
                    <a:ext uri="{9D8B030D-6E8A-4147-A177-3AD203B41FA5}">
                      <a16:colId xmlns:a16="http://schemas.microsoft.com/office/drawing/2014/main" val="1196808775"/>
                    </a:ext>
                  </a:extLst>
                </a:gridCol>
              </a:tblGrid>
              <a:tr h="1268282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#1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Ephesus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mirrors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#4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Thyatira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711401"/>
                  </a:ext>
                </a:extLst>
              </a:tr>
              <a:tr h="1268282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#2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Smyrna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mirrors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#5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Sardis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246883"/>
                  </a:ext>
                </a:extLst>
              </a:tr>
              <a:tr h="1268282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#3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Pergamum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mirrors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#6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Philadelphia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863328"/>
                  </a:ext>
                </a:extLst>
              </a:tr>
              <a:tr h="1268282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#7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Laodicea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b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0585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C7990F-42F2-A6F4-5B2F-54B20532F0D9}"/>
              </a:ext>
            </a:extLst>
          </p:cNvPr>
          <p:cNvSpPr txBox="1"/>
          <p:nvPr/>
        </p:nvSpPr>
        <p:spPr>
          <a:xfrm>
            <a:off x="-8067" y="172122"/>
            <a:ext cx="9160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Book Antiqua" panose="02040602050305030304" pitchFamily="18" charset="0"/>
                <a:cs typeface="Arial" panose="020B0604020202020204" pitchFamily="34" charset="0"/>
              </a:rPr>
              <a:t>The 7 Churches in Asia</a:t>
            </a:r>
          </a:p>
        </p:txBody>
      </p:sp>
    </p:spTree>
    <p:extLst>
      <p:ext uri="{BB962C8B-B14F-4D97-AF65-F5344CB8AC3E}">
        <p14:creationId xmlns:p14="http://schemas.microsoft.com/office/powerpoint/2010/main" val="22588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D3D33-97BD-BF0D-8B35-19397B0EC3FE}"/>
              </a:ext>
            </a:extLst>
          </p:cNvPr>
          <p:cNvSpPr txBox="1"/>
          <p:nvPr/>
        </p:nvSpPr>
        <p:spPr>
          <a:xfrm>
            <a:off x="263560" y="0"/>
            <a:ext cx="7519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latin typeface="Book Antiqua" panose="02040602050305030304" pitchFamily="18" charset="0"/>
                <a:cs typeface="Arial" panose="020B0604020202020204" pitchFamily="34" charset="0"/>
              </a:rPr>
              <a:t>Jesus </a:t>
            </a:r>
            <a:r>
              <a:rPr lang="en-US" sz="5400" b="1" u="sng">
                <a:latin typeface="Book Antiqua" panose="02040602050305030304" pitchFamily="18" charset="0"/>
                <a:cs typeface="Arial" panose="020B0604020202020204" pitchFamily="34" charset="0"/>
              </a:rPr>
              <a:t>Knows Your…</a:t>
            </a:r>
            <a:endParaRPr lang="en-US" sz="5400" b="1" u="sng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B0730-CD5E-1C55-1EBF-0A795F8080B3}"/>
              </a:ext>
            </a:extLst>
          </p:cNvPr>
          <p:cNvSpPr txBox="1"/>
          <p:nvPr/>
        </p:nvSpPr>
        <p:spPr>
          <a:xfrm>
            <a:off x="263560" y="1047295"/>
            <a:ext cx="831566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692150">
              <a:spcBef>
                <a:spcPts val="1200"/>
              </a:spcBef>
              <a:buFont typeface="+mj-lt"/>
              <a:buAutoNum type="arabicPeriod"/>
            </a:pPr>
            <a:r>
              <a:rPr lang="en-US" sz="4400" b="1" dirty="0">
                <a:latin typeface="Book Antiqua" panose="02040602050305030304" pitchFamily="18" charset="0"/>
                <a:cs typeface="Arial" panose="020B0604020202020204" pitchFamily="34" charset="0"/>
              </a:rPr>
              <a:t>Tolerance &amp; Love</a:t>
            </a:r>
            <a:br>
              <a:rPr lang="en-US" sz="4400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sz="4000" dirty="0">
                <a:latin typeface="Book Antiqua" panose="02040602050305030304" pitchFamily="18" charset="0"/>
                <a:cs typeface="Arial" panose="020B0604020202020204" pitchFamily="34" charset="0"/>
              </a:rPr>
              <a:t>(2:2-3 vs. 2:20; 2:4-5 vs. 2:19)</a:t>
            </a:r>
          </a:p>
          <a:p>
            <a:pPr marL="692150" indent="-692150">
              <a:spcBef>
                <a:spcPts val="1200"/>
              </a:spcBef>
              <a:buFont typeface="+mj-lt"/>
              <a:buAutoNum type="arabicPeriod"/>
            </a:pPr>
            <a:r>
              <a:rPr lang="en-US" sz="4400" b="1" dirty="0">
                <a:latin typeface="Book Antiqua" panose="02040602050305030304" pitchFamily="18" charset="0"/>
                <a:cs typeface="Arial" panose="020B0604020202020204" pitchFamily="34" charset="0"/>
              </a:rPr>
              <a:t>Reputation &amp; Reality</a:t>
            </a:r>
            <a:br>
              <a:rPr lang="en-US" sz="4400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sz="4000" dirty="0">
                <a:latin typeface="Book Antiqua" panose="02040602050305030304" pitchFamily="18" charset="0"/>
                <a:cs typeface="Arial" panose="020B0604020202020204" pitchFamily="34" charset="0"/>
              </a:rPr>
              <a:t>(2:9 vs. 3:1b)</a:t>
            </a:r>
          </a:p>
          <a:p>
            <a:pPr marL="692150" indent="-692150">
              <a:spcBef>
                <a:spcPts val="1200"/>
              </a:spcBef>
              <a:buFont typeface="+mj-lt"/>
              <a:buAutoNum type="arabicPeriod"/>
            </a:pPr>
            <a:r>
              <a:rPr lang="en-US" sz="4400" b="1" dirty="0">
                <a:latin typeface="Book Antiqua" panose="02040602050305030304" pitchFamily="18" charset="0"/>
                <a:cs typeface="Arial" panose="020B0604020202020204" pitchFamily="34" charset="0"/>
              </a:rPr>
              <a:t>Obstacles &amp; Opportunities</a:t>
            </a:r>
            <a:br>
              <a:rPr lang="en-US" sz="4400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sz="4000" dirty="0">
                <a:latin typeface="Book Antiqua" panose="02040602050305030304" pitchFamily="18" charset="0"/>
                <a:cs typeface="Arial" panose="020B0604020202020204" pitchFamily="34" charset="0"/>
              </a:rPr>
              <a:t>(2:13 vs. 3:8)</a:t>
            </a:r>
          </a:p>
          <a:p>
            <a:pPr marL="692150" indent="-692150">
              <a:spcBef>
                <a:spcPts val="1200"/>
              </a:spcBef>
              <a:buFont typeface="+mj-lt"/>
              <a:buAutoNum type="arabicPeriod"/>
            </a:pPr>
            <a:r>
              <a:rPr lang="en-US" sz="4400" b="1" dirty="0">
                <a:latin typeface="Book Antiqua" panose="02040602050305030304" pitchFamily="18" charset="0"/>
                <a:cs typeface="Arial" panose="020B0604020202020204" pitchFamily="34" charset="0"/>
              </a:rPr>
              <a:t>Fervor &amp; Zeal</a:t>
            </a:r>
            <a:br>
              <a:rPr lang="en-US" sz="4400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sz="4000" dirty="0">
                <a:latin typeface="Book Antiqua" panose="02040602050305030304" pitchFamily="18" charset="0"/>
                <a:cs typeface="Arial" panose="020B0604020202020204" pitchFamily="34" charset="0"/>
              </a:rPr>
              <a:t>(3:15-19)</a:t>
            </a:r>
          </a:p>
        </p:txBody>
      </p:sp>
    </p:spTree>
    <p:extLst>
      <p:ext uri="{BB962C8B-B14F-4D97-AF65-F5344CB8AC3E}">
        <p14:creationId xmlns:p14="http://schemas.microsoft.com/office/powerpoint/2010/main" val="17979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D8D8F6-3250-94B6-2AA0-42BD81EE01FF}"/>
              </a:ext>
            </a:extLst>
          </p:cNvPr>
          <p:cNvSpPr txBox="1"/>
          <p:nvPr/>
        </p:nvSpPr>
        <p:spPr>
          <a:xfrm>
            <a:off x="413833" y="472901"/>
            <a:ext cx="83163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“He who has an ear, let him hear what the Spirit says to the churches.”</a:t>
            </a:r>
            <a:endParaRPr lang="en-US" sz="7200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CFEE3-06DE-038D-15A4-793377A79E71}"/>
              </a:ext>
            </a:extLst>
          </p:cNvPr>
          <p:cNvSpPr txBox="1"/>
          <p:nvPr/>
        </p:nvSpPr>
        <p:spPr>
          <a:xfrm>
            <a:off x="0" y="6160248"/>
            <a:ext cx="9144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(Rev. 2:7; 2:11; 2:17; 2:29; 3:6; 3:13; 3:22) </a:t>
            </a:r>
            <a:endParaRPr lang="en-US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145</Words>
  <Application>Microsoft Macintosh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Carter</dc:creator>
  <cp:lastModifiedBy>Joshua Carter</cp:lastModifiedBy>
  <cp:revision>15</cp:revision>
  <dcterms:created xsi:type="dcterms:W3CDTF">2022-04-14T21:51:31Z</dcterms:created>
  <dcterms:modified xsi:type="dcterms:W3CDTF">2022-08-16T22:40:43Z</dcterms:modified>
</cp:coreProperties>
</file>