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8" r:id="rId5"/>
    <p:sldId id="262" r:id="rId6"/>
    <p:sldId id="261"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90" d="100"/>
          <a:sy n="90" d="100"/>
        </p:scale>
        <p:origin x="4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1DFB1-BB6D-4390-AF0A-9E5D4742767F}"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246762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1DFB1-BB6D-4390-AF0A-9E5D4742767F}"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147506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1DFB1-BB6D-4390-AF0A-9E5D4742767F}"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270578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1DFB1-BB6D-4390-AF0A-9E5D4742767F}"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311029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1DFB1-BB6D-4390-AF0A-9E5D4742767F}"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254733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11DFB1-BB6D-4390-AF0A-9E5D4742767F}"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219110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1DFB1-BB6D-4390-AF0A-9E5D4742767F}"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238916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1DFB1-BB6D-4390-AF0A-9E5D4742767F}"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54282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1DFB1-BB6D-4390-AF0A-9E5D4742767F}"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75761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1DFB1-BB6D-4390-AF0A-9E5D4742767F}"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216963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1DFB1-BB6D-4390-AF0A-9E5D4742767F}"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01489-A130-4C3F-BC9C-A7EBAFF6C07A}" type="slidenum">
              <a:rPr lang="en-US" smtClean="0"/>
              <a:t>‹#›</a:t>
            </a:fld>
            <a:endParaRPr lang="en-US"/>
          </a:p>
        </p:txBody>
      </p:sp>
    </p:spTree>
    <p:extLst>
      <p:ext uri="{BB962C8B-B14F-4D97-AF65-F5344CB8AC3E}">
        <p14:creationId xmlns:p14="http://schemas.microsoft.com/office/powerpoint/2010/main" val="59170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1DFB1-BB6D-4390-AF0A-9E5D4742767F}" type="datetimeFigureOut">
              <a:rPr lang="en-US" smtClean="0"/>
              <a:t>10/4/2022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01489-A130-4C3F-BC9C-A7EBAFF6C07A}" type="slidenum">
              <a:rPr lang="en-US" smtClean="0"/>
              <a:t>‹#›</a:t>
            </a:fld>
            <a:endParaRPr lang="en-US"/>
          </a:p>
        </p:txBody>
      </p:sp>
    </p:spTree>
    <p:extLst>
      <p:ext uri="{BB962C8B-B14F-4D97-AF65-F5344CB8AC3E}">
        <p14:creationId xmlns:p14="http://schemas.microsoft.com/office/powerpoint/2010/main" val="1538230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5795-97B3-17CD-F46A-D856D23952A4}"/>
              </a:ext>
            </a:extLst>
          </p:cNvPr>
          <p:cNvSpPr>
            <a:spLocks noGrp="1"/>
          </p:cNvSpPr>
          <p:nvPr>
            <p:ph type="ctrTitle"/>
          </p:nvPr>
        </p:nvSpPr>
        <p:spPr>
          <a:xfrm>
            <a:off x="0" y="1"/>
            <a:ext cx="9144000" cy="997756"/>
          </a:xfrm>
        </p:spPr>
        <p:txBody>
          <a:bodyPr/>
          <a:lstStyle/>
          <a:p>
            <a:r>
              <a:rPr lang="en-US" dirty="0"/>
              <a:t>Minor Prophets</a:t>
            </a:r>
          </a:p>
        </p:txBody>
      </p:sp>
      <p:sp>
        <p:nvSpPr>
          <p:cNvPr id="3" name="Subtitle 2">
            <a:extLst>
              <a:ext uri="{FF2B5EF4-FFF2-40B4-BE49-F238E27FC236}">
                <a16:creationId xmlns:a16="http://schemas.microsoft.com/office/drawing/2014/main" id="{7427061B-3C2A-05A4-4E85-B239D2BF61F3}"/>
              </a:ext>
            </a:extLst>
          </p:cNvPr>
          <p:cNvSpPr>
            <a:spLocks noGrp="1"/>
          </p:cNvSpPr>
          <p:nvPr>
            <p:ph type="subTitle" idx="1"/>
          </p:nvPr>
        </p:nvSpPr>
        <p:spPr>
          <a:xfrm>
            <a:off x="1143000" y="992095"/>
            <a:ext cx="6858000" cy="873319"/>
          </a:xfrm>
        </p:spPr>
        <p:txBody>
          <a:bodyPr/>
          <a:lstStyle/>
          <a:p>
            <a:r>
              <a:rPr lang="en-US" dirty="0"/>
              <a:t>Lesson 1 – Overview of the Minor Prophets</a:t>
            </a:r>
          </a:p>
        </p:txBody>
      </p:sp>
      <p:sp>
        <p:nvSpPr>
          <p:cNvPr id="4" name="TextBox 3">
            <a:extLst>
              <a:ext uri="{FF2B5EF4-FFF2-40B4-BE49-F238E27FC236}">
                <a16:creationId xmlns:a16="http://schemas.microsoft.com/office/drawing/2014/main" id="{0F50F321-DBEB-F73A-FEE7-8F3923D43671}"/>
              </a:ext>
            </a:extLst>
          </p:cNvPr>
          <p:cNvSpPr txBox="1"/>
          <p:nvPr/>
        </p:nvSpPr>
        <p:spPr>
          <a:xfrm>
            <a:off x="483476" y="4769954"/>
            <a:ext cx="8355724" cy="646331"/>
          </a:xfrm>
          <a:prstGeom prst="rect">
            <a:avLst/>
          </a:prstGeom>
          <a:noFill/>
        </p:spPr>
        <p:txBody>
          <a:bodyPr wrap="square" rtlCol="0">
            <a:spAutoFit/>
          </a:bodyPr>
          <a:lstStyle/>
          <a:p>
            <a:r>
              <a:rPr lang="en-US" b="0" i="0" dirty="0">
                <a:solidFill>
                  <a:srgbClr val="3D3D3D"/>
                </a:solidFill>
                <a:effectLst/>
                <a:latin typeface="Georgia" panose="02040502050405020303" pitchFamily="18" charset="0"/>
              </a:rPr>
              <a:t>Hebrews 1:1-2a, “Long ago, at many times and in many ways, God spoke to our fathers by the prophets, </a:t>
            </a:r>
            <a:r>
              <a:rPr lang="en-US" b="1" i="0" dirty="0">
                <a:solidFill>
                  <a:srgbClr val="3D3D3D"/>
                </a:solidFill>
                <a:effectLst/>
                <a:latin typeface="Source Sans Pro" panose="020B0503030403020204" pitchFamily="34" charset="0"/>
              </a:rPr>
              <a:t> </a:t>
            </a:r>
            <a:r>
              <a:rPr lang="en-US" b="0" i="0" dirty="0">
                <a:solidFill>
                  <a:srgbClr val="3D3D3D"/>
                </a:solidFill>
                <a:effectLst/>
                <a:latin typeface="Georgia" panose="02040502050405020303" pitchFamily="18" charset="0"/>
              </a:rPr>
              <a:t>but in these last days He has spoken to us by His Son…”</a:t>
            </a:r>
            <a:endParaRPr lang="en-US" dirty="0"/>
          </a:p>
        </p:txBody>
      </p:sp>
      <p:pic>
        <p:nvPicPr>
          <p:cNvPr id="6" name="Picture 5">
            <a:extLst>
              <a:ext uri="{FF2B5EF4-FFF2-40B4-BE49-F238E27FC236}">
                <a16:creationId xmlns:a16="http://schemas.microsoft.com/office/drawing/2014/main" id="{C0BC0AC7-4A1C-67BD-B79E-E44ED5BE10A1}"/>
              </a:ext>
            </a:extLst>
          </p:cNvPr>
          <p:cNvPicPr>
            <a:picLocks noChangeAspect="1"/>
          </p:cNvPicPr>
          <p:nvPr/>
        </p:nvPicPr>
        <p:blipFill>
          <a:blip r:embed="rId2"/>
          <a:stretch>
            <a:fillRect/>
          </a:stretch>
        </p:blipFill>
        <p:spPr>
          <a:xfrm>
            <a:off x="1702676" y="1602655"/>
            <a:ext cx="5917324" cy="3011386"/>
          </a:xfrm>
          <a:prstGeom prst="rect">
            <a:avLst/>
          </a:prstGeom>
        </p:spPr>
      </p:pic>
      <p:sp>
        <p:nvSpPr>
          <p:cNvPr id="7" name="TextBox 6">
            <a:extLst>
              <a:ext uri="{FF2B5EF4-FFF2-40B4-BE49-F238E27FC236}">
                <a16:creationId xmlns:a16="http://schemas.microsoft.com/office/drawing/2014/main" id="{4A542C1E-EDDA-7801-D184-D59214A2697F}"/>
              </a:ext>
            </a:extLst>
          </p:cNvPr>
          <p:cNvSpPr txBox="1"/>
          <p:nvPr/>
        </p:nvSpPr>
        <p:spPr>
          <a:xfrm>
            <a:off x="483476" y="5637611"/>
            <a:ext cx="8355724" cy="923330"/>
          </a:xfrm>
          <a:prstGeom prst="rect">
            <a:avLst/>
          </a:prstGeom>
          <a:noFill/>
        </p:spPr>
        <p:txBody>
          <a:bodyPr wrap="square" rtlCol="0">
            <a:spAutoFit/>
          </a:bodyPr>
          <a:lstStyle/>
          <a:p>
            <a:r>
              <a:rPr lang="en-US" b="0" i="0" dirty="0">
                <a:solidFill>
                  <a:srgbClr val="3D3D3D"/>
                </a:solidFill>
                <a:effectLst/>
                <a:latin typeface="Georgia" panose="02040502050405020303" pitchFamily="18" charset="0"/>
              </a:rPr>
              <a:t>“In times of spiritual and moral repression and decay, God raised up men (prophets) in whose mouth He put His word and whom He sent to the people in an effort to turn them back to Himself. –Homer Hailey</a:t>
            </a:r>
            <a:endParaRPr lang="en-US" dirty="0"/>
          </a:p>
        </p:txBody>
      </p:sp>
    </p:spTree>
    <p:extLst>
      <p:ext uri="{BB962C8B-B14F-4D97-AF65-F5344CB8AC3E}">
        <p14:creationId xmlns:p14="http://schemas.microsoft.com/office/powerpoint/2010/main" val="290711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FF9C-7143-A558-B2A4-F755AD96DCD2}"/>
              </a:ext>
            </a:extLst>
          </p:cNvPr>
          <p:cNvSpPr>
            <a:spLocks noGrp="1"/>
          </p:cNvSpPr>
          <p:nvPr>
            <p:ph type="title"/>
          </p:nvPr>
        </p:nvSpPr>
        <p:spPr>
          <a:xfrm>
            <a:off x="628650" y="1244900"/>
            <a:ext cx="3806717" cy="1325563"/>
          </a:xfrm>
        </p:spPr>
        <p:txBody>
          <a:bodyPr/>
          <a:lstStyle/>
          <a:p>
            <a:r>
              <a:rPr lang="en-US" dirty="0"/>
              <a:t>Minor Prophets</a:t>
            </a:r>
          </a:p>
        </p:txBody>
      </p:sp>
      <p:sp>
        <p:nvSpPr>
          <p:cNvPr id="3" name="Content Placeholder 2">
            <a:extLst>
              <a:ext uri="{FF2B5EF4-FFF2-40B4-BE49-F238E27FC236}">
                <a16:creationId xmlns:a16="http://schemas.microsoft.com/office/drawing/2014/main" id="{68092666-8217-4760-4B86-D159C7B7AA6C}"/>
              </a:ext>
            </a:extLst>
          </p:cNvPr>
          <p:cNvSpPr>
            <a:spLocks noGrp="1"/>
          </p:cNvSpPr>
          <p:nvPr>
            <p:ph idx="1"/>
          </p:nvPr>
        </p:nvSpPr>
        <p:spPr>
          <a:xfrm>
            <a:off x="628650" y="3439510"/>
            <a:ext cx="7886700" cy="3149984"/>
          </a:xfrm>
        </p:spPr>
        <p:txBody>
          <a:bodyPr/>
          <a:lstStyle/>
          <a:p>
            <a:r>
              <a:rPr lang="en-US" dirty="0"/>
              <a:t>Books of Prophecy cover roughly 25% of the Bible, about as much as the entire New Testament.</a:t>
            </a:r>
          </a:p>
          <a:p>
            <a:r>
              <a:rPr lang="en-US" dirty="0"/>
              <a:t>Different men, different personalities with varying messages and delivery methods.</a:t>
            </a:r>
          </a:p>
          <a:p>
            <a:r>
              <a:rPr lang="en-US" dirty="0"/>
              <a:t>Why are these often the least studied books?</a:t>
            </a:r>
          </a:p>
        </p:txBody>
      </p:sp>
      <p:pic>
        <p:nvPicPr>
          <p:cNvPr id="6" name="Picture 5">
            <a:extLst>
              <a:ext uri="{FF2B5EF4-FFF2-40B4-BE49-F238E27FC236}">
                <a16:creationId xmlns:a16="http://schemas.microsoft.com/office/drawing/2014/main" id="{7CE7E046-7D07-B038-3DB3-EADAE65A1F1C}"/>
              </a:ext>
            </a:extLst>
          </p:cNvPr>
          <p:cNvPicPr>
            <a:picLocks noChangeAspect="1"/>
          </p:cNvPicPr>
          <p:nvPr/>
        </p:nvPicPr>
        <p:blipFill>
          <a:blip r:embed="rId2"/>
          <a:stretch>
            <a:fillRect/>
          </a:stretch>
        </p:blipFill>
        <p:spPr>
          <a:xfrm>
            <a:off x="4708634" y="319593"/>
            <a:ext cx="4181475" cy="2685393"/>
          </a:xfrm>
          <a:prstGeom prst="rect">
            <a:avLst/>
          </a:prstGeom>
        </p:spPr>
      </p:pic>
    </p:spTree>
    <p:extLst>
      <p:ext uri="{BB962C8B-B14F-4D97-AF65-F5344CB8AC3E}">
        <p14:creationId xmlns:p14="http://schemas.microsoft.com/office/powerpoint/2010/main" val="37972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8614-9031-531D-A475-60AA3C6ACB31}"/>
              </a:ext>
            </a:extLst>
          </p:cNvPr>
          <p:cNvSpPr>
            <a:spLocks noGrp="1"/>
          </p:cNvSpPr>
          <p:nvPr>
            <p:ph type="title"/>
          </p:nvPr>
        </p:nvSpPr>
        <p:spPr>
          <a:xfrm>
            <a:off x="360727" y="192480"/>
            <a:ext cx="8520514" cy="977113"/>
          </a:xfrm>
        </p:spPr>
        <p:txBody>
          <a:bodyPr>
            <a:normAutofit/>
          </a:bodyPr>
          <a:lstStyle/>
          <a:p>
            <a:r>
              <a:rPr lang="en-US" dirty="0"/>
              <a:t>Why We Should Study the Prophets</a:t>
            </a:r>
          </a:p>
        </p:txBody>
      </p:sp>
      <p:sp>
        <p:nvSpPr>
          <p:cNvPr id="3" name="Content Placeholder 2">
            <a:extLst>
              <a:ext uri="{FF2B5EF4-FFF2-40B4-BE49-F238E27FC236}">
                <a16:creationId xmlns:a16="http://schemas.microsoft.com/office/drawing/2014/main" id="{61EB0248-A0C7-9751-BD6E-87495C76BF02}"/>
              </a:ext>
            </a:extLst>
          </p:cNvPr>
          <p:cNvSpPr>
            <a:spLocks noGrp="1"/>
          </p:cNvSpPr>
          <p:nvPr>
            <p:ph idx="1"/>
          </p:nvPr>
        </p:nvSpPr>
        <p:spPr>
          <a:xfrm>
            <a:off x="360727" y="1342239"/>
            <a:ext cx="8347045" cy="4834724"/>
          </a:xfrm>
        </p:spPr>
        <p:txBody>
          <a:bodyPr>
            <a:normAutofit/>
          </a:bodyPr>
          <a:lstStyle/>
          <a:p>
            <a:pPr marL="0" indent="0">
              <a:buNone/>
            </a:pPr>
            <a:r>
              <a:rPr lang="en-US" sz="1600" dirty="0"/>
              <a:t>I Peter 1:10 – 12, “Concerning this salvation, the prophets who prophesied about the grace that was to be yours searched and inquired carefully, inquiring what person or time the Spirit of Christ in them was indicating when he predicted the sufferings of Christ and the subsequent glories. It was revealed to them that they were serving not themselves but you, in the things that have now been announced to you through those who preached the good news to you by the Holy Spirit sent from heaven, things into which angels long to look.”</a:t>
            </a:r>
          </a:p>
          <a:p>
            <a:pPr marL="0" indent="0">
              <a:buNone/>
            </a:pPr>
            <a:endParaRPr lang="en-US" sz="1600" dirty="0"/>
          </a:p>
          <a:p>
            <a:pPr marL="0" indent="0">
              <a:buNone/>
            </a:pPr>
            <a:r>
              <a:rPr lang="en-US" sz="1600" dirty="0"/>
              <a:t>Romans 15:4, “For whatever was written in former days was written for our instruction, that through endurance and through the encouragement of the Scriptures we might have hope.”</a:t>
            </a:r>
          </a:p>
          <a:p>
            <a:pPr marL="0" indent="0">
              <a:buNone/>
            </a:pPr>
            <a:endParaRPr lang="en-US" sz="1600" dirty="0"/>
          </a:p>
          <a:p>
            <a:pPr marL="0" indent="0">
              <a:buNone/>
            </a:pPr>
            <a:r>
              <a:rPr lang="en-US" sz="1600" dirty="0"/>
              <a:t>We should learn from the mistakes of God’s people who came before us.</a:t>
            </a:r>
          </a:p>
          <a:p>
            <a:pPr marL="0" indent="0">
              <a:buNone/>
            </a:pPr>
            <a:r>
              <a:rPr lang="en-US" sz="1600" dirty="0"/>
              <a:t>We God’s view of His people appeasing and joining “The Nations”</a:t>
            </a:r>
          </a:p>
          <a:p>
            <a:pPr marL="0" indent="0">
              <a:buNone/>
            </a:pPr>
            <a:r>
              <a:rPr lang="en-US" sz="1600" dirty="0"/>
              <a:t>Strengthen our faith by understanding God’s plan and seeing fulfilled prophecy.</a:t>
            </a:r>
          </a:p>
          <a:p>
            <a:pPr marL="0" indent="0">
              <a:buNone/>
            </a:pPr>
            <a:r>
              <a:rPr lang="en-US" sz="1600" dirty="0"/>
              <a:t>We see God’s control of ALL nations on the face of the earth.</a:t>
            </a:r>
          </a:p>
          <a:p>
            <a:pPr marL="0" indent="0">
              <a:buNone/>
            </a:pPr>
            <a:r>
              <a:rPr lang="en-US" sz="1600" dirty="0"/>
              <a:t>The New Testament quotes the Old Testament (Matt 67, Rom 60, Heb 59 – Rev zero by hundreds)</a:t>
            </a:r>
          </a:p>
        </p:txBody>
      </p:sp>
    </p:spTree>
    <p:extLst>
      <p:ext uri="{BB962C8B-B14F-4D97-AF65-F5344CB8AC3E}">
        <p14:creationId xmlns:p14="http://schemas.microsoft.com/office/powerpoint/2010/main" val="428797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F1D2-1C33-1268-C090-7ADC1D9E0CFC}"/>
              </a:ext>
            </a:extLst>
          </p:cNvPr>
          <p:cNvSpPr>
            <a:spLocks noGrp="1"/>
          </p:cNvSpPr>
          <p:nvPr>
            <p:ph type="title"/>
          </p:nvPr>
        </p:nvSpPr>
        <p:spPr>
          <a:xfrm>
            <a:off x="628650" y="225295"/>
            <a:ext cx="7886700" cy="1325563"/>
          </a:xfrm>
        </p:spPr>
        <p:txBody>
          <a:bodyPr/>
          <a:lstStyle/>
          <a:p>
            <a:pPr algn="ctr"/>
            <a:r>
              <a:rPr lang="en-US" dirty="0"/>
              <a:t>Minor Prophets Timeline</a:t>
            </a:r>
          </a:p>
        </p:txBody>
      </p:sp>
      <p:pic>
        <p:nvPicPr>
          <p:cNvPr id="4" name="Picture 3">
            <a:extLst>
              <a:ext uri="{FF2B5EF4-FFF2-40B4-BE49-F238E27FC236}">
                <a16:creationId xmlns:a16="http://schemas.microsoft.com/office/drawing/2014/main" id="{FC851AB8-313D-3D23-8A67-89EEFAC10459}"/>
              </a:ext>
            </a:extLst>
          </p:cNvPr>
          <p:cNvPicPr>
            <a:picLocks noChangeAspect="1"/>
          </p:cNvPicPr>
          <p:nvPr/>
        </p:nvPicPr>
        <p:blipFill>
          <a:blip r:embed="rId2"/>
          <a:stretch>
            <a:fillRect/>
          </a:stretch>
        </p:blipFill>
        <p:spPr>
          <a:xfrm>
            <a:off x="340889" y="1439814"/>
            <a:ext cx="8550863" cy="5137373"/>
          </a:xfrm>
          <a:prstGeom prst="rect">
            <a:avLst/>
          </a:prstGeom>
        </p:spPr>
      </p:pic>
    </p:spTree>
    <p:extLst>
      <p:ext uri="{BB962C8B-B14F-4D97-AF65-F5344CB8AC3E}">
        <p14:creationId xmlns:p14="http://schemas.microsoft.com/office/powerpoint/2010/main" val="236072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F1D2-1C33-1268-C090-7ADC1D9E0CFC}"/>
              </a:ext>
            </a:extLst>
          </p:cNvPr>
          <p:cNvSpPr>
            <a:spLocks noGrp="1"/>
          </p:cNvSpPr>
          <p:nvPr>
            <p:ph type="title"/>
          </p:nvPr>
        </p:nvSpPr>
        <p:spPr>
          <a:xfrm>
            <a:off x="628650" y="225295"/>
            <a:ext cx="7886700" cy="1325563"/>
          </a:xfrm>
        </p:spPr>
        <p:txBody>
          <a:bodyPr/>
          <a:lstStyle/>
          <a:p>
            <a:pPr algn="ctr"/>
            <a:r>
              <a:rPr lang="en-US"/>
              <a:t>Minor Prophets Timeline</a:t>
            </a:r>
            <a:endParaRPr lang="en-US" dirty="0"/>
          </a:p>
        </p:txBody>
      </p:sp>
      <p:pic>
        <p:nvPicPr>
          <p:cNvPr id="5" name="Picture 4">
            <a:extLst>
              <a:ext uri="{FF2B5EF4-FFF2-40B4-BE49-F238E27FC236}">
                <a16:creationId xmlns:a16="http://schemas.microsoft.com/office/drawing/2014/main" id="{BAAAF96F-CA38-3A27-25D9-0ED76B456A0F}"/>
              </a:ext>
            </a:extLst>
          </p:cNvPr>
          <p:cNvPicPr>
            <a:picLocks noChangeAspect="1"/>
          </p:cNvPicPr>
          <p:nvPr/>
        </p:nvPicPr>
        <p:blipFill>
          <a:blip r:embed="rId2"/>
          <a:stretch>
            <a:fillRect/>
          </a:stretch>
        </p:blipFill>
        <p:spPr>
          <a:xfrm>
            <a:off x="705897" y="1550857"/>
            <a:ext cx="3718957" cy="4818411"/>
          </a:xfrm>
          <a:prstGeom prst="rect">
            <a:avLst/>
          </a:prstGeom>
        </p:spPr>
      </p:pic>
      <p:pic>
        <p:nvPicPr>
          <p:cNvPr id="7" name="Picture 6">
            <a:extLst>
              <a:ext uri="{FF2B5EF4-FFF2-40B4-BE49-F238E27FC236}">
                <a16:creationId xmlns:a16="http://schemas.microsoft.com/office/drawing/2014/main" id="{BA701E61-88E8-9CC5-F659-3ED38F244065}"/>
              </a:ext>
            </a:extLst>
          </p:cNvPr>
          <p:cNvPicPr>
            <a:picLocks noChangeAspect="1"/>
          </p:cNvPicPr>
          <p:nvPr/>
        </p:nvPicPr>
        <p:blipFill>
          <a:blip r:embed="rId3"/>
          <a:stretch>
            <a:fillRect/>
          </a:stretch>
        </p:blipFill>
        <p:spPr>
          <a:xfrm>
            <a:off x="4822606" y="1550857"/>
            <a:ext cx="2969172" cy="2537666"/>
          </a:xfrm>
          <a:prstGeom prst="rect">
            <a:avLst/>
          </a:prstGeom>
        </p:spPr>
      </p:pic>
      <p:sp>
        <p:nvSpPr>
          <p:cNvPr id="12" name="Rectangle 11">
            <a:extLst>
              <a:ext uri="{FF2B5EF4-FFF2-40B4-BE49-F238E27FC236}">
                <a16:creationId xmlns:a16="http://schemas.microsoft.com/office/drawing/2014/main" id="{39B29E8B-52C7-7390-0FB3-7899502223B2}"/>
              </a:ext>
            </a:extLst>
          </p:cNvPr>
          <p:cNvSpPr/>
          <p:nvPr/>
        </p:nvSpPr>
        <p:spPr>
          <a:xfrm>
            <a:off x="705897" y="1550857"/>
            <a:ext cx="3547321" cy="336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E7406E-6087-ADCD-8A36-4B5CC67CDA0D}"/>
              </a:ext>
            </a:extLst>
          </p:cNvPr>
          <p:cNvSpPr/>
          <p:nvPr/>
        </p:nvSpPr>
        <p:spPr>
          <a:xfrm>
            <a:off x="705897" y="2876420"/>
            <a:ext cx="3547321" cy="412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CB28F84-203E-A1D5-7A8A-80FF6A1102AB}"/>
              </a:ext>
            </a:extLst>
          </p:cNvPr>
          <p:cNvPicPr>
            <a:picLocks noChangeAspect="1"/>
          </p:cNvPicPr>
          <p:nvPr/>
        </p:nvPicPr>
        <p:blipFill>
          <a:blip r:embed="rId4"/>
          <a:stretch>
            <a:fillRect/>
          </a:stretch>
        </p:blipFill>
        <p:spPr>
          <a:xfrm>
            <a:off x="705896" y="4618546"/>
            <a:ext cx="3547321" cy="412064"/>
          </a:xfrm>
          <a:prstGeom prst="rect">
            <a:avLst/>
          </a:prstGeom>
        </p:spPr>
      </p:pic>
      <p:pic>
        <p:nvPicPr>
          <p:cNvPr id="17" name="Picture 16">
            <a:extLst>
              <a:ext uri="{FF2B5EF4-FFF2-40B4-BE49-F238E27FC236}">
                <a16:creationId xmlns:a16="http://schemas.microsoft.com/office/drawing/2014/main" id="{FA8AF191-D64A-4127-C209-DB3BD6CFCF09}"/>
              </a:ext>
            </a:extLst>
          </p:cNvPr>
          <p:cNvPicPr>
            <a:picLocks noChangeAspect="1"/>
          </p:cNvPicPr>
          <p:nvPr/>
        </p:nvPicPr>
        <p:blipFill>
          <a:blip r:embed="rId4"/>
          <a:stretch>
            <a:fillRect/>
          </a:stretch>
        </p:blipFill>
        <p:spPr>
          <a:xfrm>
            <a:off x="4758674" y="1557832"/>
            <a:ext cx="2732695" cy="420660"/>
          </a:xfrm>
          <a:prstGeom prst="rect">
            <a:avLst/>
          </a:prstGeom>
        </p:spPr>
      </p:pic>
      <p:pic>
        <p:nvPicPr>
          <p:cNvPr id="19" name="Picture 18">
            <a:extLst>
              <a:ext uri="{FF2B5EF4-FFF2-40B4-BE49-F238E27FC236}">
                <a16:creationId xmlns:a16="http://schemas.microsoft.com/office/drawing/2014/main" id="{B3ECA472-F30C-DEEF-4061-264305D85965}"/>
              </a:ext>
            </a:extLst>
          </p:cNvPr>
          <p:cNvPicPr>
            <a:picLocks noChangeAspect="1"/>
          </p:cNvPicPr>
          <p:nvPr/>
        </p:nvPicPr>
        <p:blipFill>
          <a:blip r:embed="rId4"/>
          <a:stretch>
            <a:fillRect/>
          </a:stretch>
        </p:blipFill>
        <p:spPr>
          <a:xfrm>
            <a:off x="4758674" y="2609360"/>
            <a:ext cx="2732695" cy="420660"/>
          </a:xfrm>
          <a:prstGeom prst="rect">
            <a:avLst/>
          </a:prstGeom>
        </p:spPr>
      </p:pic>
    </p:spTree>
    <p:extLst>
      <p:ext uri="{BB962C8B-B14F-4D97-AF65-F5344CB8AC3E}">
        <p14:creationId xmlns:p14="http://schemas.microsoft.com/office/powerpoint/2010/main" val="17046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BD42-5080-690D-1499-A4F4FA8B5AE5}"/>
              </a:ext>
            </a:extLst>
          </p:cNvPr>
          <p:cNvSpPr>
            <a:spLocks noGrp="1"/>
          </p:cNvSpPr>
          <p:nvPr>
            <p:ph type="title"/>
          </p:nvPr>
        </p:nvSpPr>
        <p:spPr>
          <a:xfrm>
            <a:off x="593031" y="71511"/>
            <a:ext cx="7886700" cy="1325563"/>
          </a:xfrm>
        </p:spPr>
        <p:txBody>
          <a:bodyPr/>
          <a:lstStyle/>
          <a:p>
            <a:r>
              <a:rPr lang="en-US" dirty="0"/>
              <a:t>Who were the “Minor” Prophets?</a:t>
            </a:r>
          </a:p>
        </p:txBody>
      </p:sp>
      <p:sp>
        <p:nvSpPr>
          <p:cNvPr id="3" name="Content Placeholder 2">
            <a:extLst>
              <a:ext uri="{FF2B5EF4-FFF2-40B4-BE49-F238E27FC236}">
                <a16:creationId xmlns:a16="http://schemas.microsoft.com/office/drawing/2014/main" id="{CAA92429-2751-F663-0AC7-B6A1898B2651}"/>
              </a:ext>
            </a:extLst>
          </p:cNvPr>
          <p:cNvSpPr>
            <a:spLocks noGrp="1"/>
          </p:cNvSpPr>
          <p:nvPr>
            <p:ph idx="1"/>
          </p:nvPr>
        </p:nvSpPr>
        <p:spPr>
          <a:xfrm>
            <a:off x="318782" y="1337386"/>
            <a:ext cx="8601911" cy="4351338"/>
          </a:xfrm>
        </p:spPr>
        <p:txBody>
          <a:bodyPr/>
          <a:lstStyle/>
          <a:p>
            <a:r>
              <a:rPr lang="en-US" dirty="0"/>
              <a:t>In extra-Biblical \ apocryphal writings by 190 BC</a:t>
            </a:r>
          </a:p>
          <a:p>
            <a:r>
              <a:rPr lang="en-US" dirty="0"/>
              <a:t>Twelve Prophets or Book of the Twelve by the Jews and “the twelve” by many early church writings</a:t>
            </a:r>
          </a:p>
          <a:p>
            <a:r>
              <a:rPr lang="en-US" dirty="0"/>
              <a:t>“Minor” wasn’t introduced until 375-425 AD</a:t>
            </a:r>
          </a:p>
          <a:p>
            <a:pPr lvl="1"/>
            <a:r>
              <a:rPr lang="en-US" dirty="0"/>
              <a:t>Augustine of Hippo credited with the naming</a:t>
            </a:r>
          </a:p>
          <a:p>
            <a:endParaRPr lang="en-US" dirty="0"/>
          </a:p>
          <a:p>
            <a:endParaRPr lang="en-US" dirty="0"/>
          </a:p>
        </p:txBody>
      </p:sp>
      <p:pic>
        <p:nvPicPr>
          <p:cNvPr id="5" name="Picture 4">
            <a:extLst>
              <a:ext uri="{FF2B5EF4-FFF2-40B4-BE49-F238E27FC236}">
                <a16:creationId xmlns:a16="http://schemas.microsoft.com/office/drawing/2014/main" id="{84384E54-07F6-14E2-25B1-FD71A74D5EA9}"/>
              </a:ext>
            </a:extLst>
          </p:cNvPr>
          <p:cNvPicPr>
            <a:picLocks noChangeAspect="1"/>
          </p:cNvPicPr>
          <p:nvPr/>
        </p:nvPicPr>
        <p:blipFill>
          <a:blip r:embed="rId2"/>
          <a:stretch>
            <a:fillRect/>
          </a:stretch>
        </p:blipFill>
        <p:spPr>
          <a:xfrm>
            <a:off x="1040326" y="3833769"/>
            <a:ext cx="7063347" cy="2952720"/>
          </a:xfrm>
          <a:prstGeom prst="rect">
            <a:avLst/>
          </a:prstGeom>
        </p:spPr>
      </p:pic>
    </p:spTree>
    <p:extLst>
      <p:ext uri="{BB962C8B-B14F-4D97-AF65-F5344CB8AC3E}">
        <p14:creationId xmlns:p14="http://schemas.microsoft.com/office/powerpoint/2010/main" val="22064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D928-3CA4-0E6F-F254-205638331A15}"/>
              </a:ext>
            </a:extLst>
          </p:cNvPr>
          <p:cNvSpPr>
            <a:spLocks noGrp="1"/>
          </p:cNvSpPr>
          <p:nvPr>
            <p:ph type="title"/>
          </p:nvPr>
        </p:nvSpPr>
        <p:spPr>
          <a:xfrm>
            <a:off x="628650" y="365126"/>
            <a:ext cx="4278910" cy="1325563"/>
          </a:xfrm>
        </p:spPr>
        <p:txBody>
          <a:bodyPr/>
          <a:lstStyle/>
          <a:p>
            <a:r>
              <a:rPr lang="en-US" dirty="0"/>
              <a:t>Major Themes</a:t>
            </a:r>
          </a:p>
        </p:txBody>
      </p:sp>
      <p:sp>
        <p:nvSpPr>
          <p:cNvPr id="3" name="Content Placeholder 2">
            <a:extLst>
              <a:ext uri="{FF2B5EF4-FFF2-40B4-BE49-F238E27FC236}">
                <a16:creationId xmlns:a16="http://schemas.microsoft.com/office/drawing/2014/main" id="{C9E47D24-E710-CC71-C59E-6A45F1DBF93C}"/>
              </a:ext>
            </a:extLst>
          </p:cNvPr>
          <p:cNvSpPr>
            <a:spLocks noGrp="1"/>
          </p:cNvSpPr>
          <p:nvPr>
            <p:ph idx="1"/>
          </p:nvPr>
        </p:nvSpPr>
        <p:spPr>
          <a:xfrm>
            <a:off x="771262" y="2634142"/>
            <a:ext cx="7886700" cy="3928713"/>
          </a:xfrm>
        </p:spPr>
        <p:txBody>
          <a:bodyPr/>
          <a:lstStyle/>
          <a:p>
            <a:r>
              <a:rPr lang="en-US" dirty="0"/>
              <a:t>The Terrible Nature of Sin </a:t>
            </a:r>
          </a:p>
          <a:p>
            <a:r>
              <a:rPr lang="en-US" dirty="0"/>
              <a:t>Repentance &amp; Righteousness</a:t>
            </a:r>
          </a:p>
          <a:p>
            <a:r>
              <a:rPr lang="en-US" dirty="0"/>
              <a:t>God’s Holiness &amp; Mercy</a:t>
            </a:r>
          </a:p>
          <a:p>
            <a:r>
              <a:rPr lang="en-US" dirty="0"/>
              <a:t>Encouragement to Trust God</a:t>
            </a:r>
          </a:p>
          <a:p>
            <a:r>
              <a:rPr lang="en-US" dirty="0"/>
              <a:t>Coming Messiah \ Kingdom</a:t>
            </a:r>
          </a:p>
          <a:p>
            <a:r>
              <a:rPr lang="en-US" dirty="0"/>
              <a:t>The worship due to God</a:t>
            </a:r>
          </a:p>
        </p:txBody>
      </p:sp>
      <p:pic>
        <p:nvPicPr>
          <p:cNvPr id="5" name="Picture 4">
            <a:extLst>
              <a:ext uri="{FF2B5EF4-FFF2-40B4-BE49-F238E27FC236}">
                <a16:creationId xmlns:a16="http://schemas.microsoft.com/office/drawing/2014/main" id="{AFB5A4BD-660F-8186-3717-65E10B86BB44}"/>
              </a:ext>
            </a:extLst>
          </p:cNvPr>
          <p:cNvPicPr>
            <a:picLocks noChangeAspect="1"/>
          </p:cNvPicPr>
          <p:nvPr/>
        </p:nvPicPr>
        <p:blipFill>
          <a:blip r:embed="rId2"/>
          <a:stretch>
            <a:fillRect/>
          </a:stretch>
        </p:blipFill>
        <p:spPr>
          <a:xfrm>
            <a:off x="5205281" y="73761"/>
            <a:ext cx="3838575" cy="2115765"/>
          </a:xfrm>
          <a:prstGeom prst="rect">
            <a:avLst/>
          </a:prstGeom>
        </p:spPr>
      </p:pic>
    </p:spTree>
    <p:extLst>
      <p:ext uri="{BB962C8B-B14F-4D97-AF65-F5344CB8AC3E}">
        <p14:creationId xmlns:p14="http://schemas.microsoft.com/office/powerpoint/2010/main" val="79690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962-C999-6D24-D06C-74DD5ECE6C7D}"/>
              </a:ext>
            </a:extLst>
          </p:cNvPr>
          <p:cNvSpPr>
            <a:spLocks noGrp="1"/>
          </p:cNvSpPr>
          <p:nvPr>
            <p:ph type="title"/>
          </p:nvPr>
        </p:nvSpPr>
        <p:spPr/>
        <p:txBody>
          <a:bodyPr/>
          <a:lstStyle/>
          <a:p>
            <a:r>
              <a:rPr lang="en-US" dirty="0"/>
              <a:t>Types of Prophets \ Teachers</a:t>
            </a:r>
          </a:p>
        </p:txBody>
      </p:sp>
      <p:sp>
        <p:nvSpPr>
          <p:cNvPr id="3" name="Content Placeholder 2">
            <a:extLst>
              <a:ext uri="{FF2B5EF4-FFF2-40B4-BE49-F238E27FC236}">
                <a16:creationId xmlns:a16="http://schemas.microsoft.com/office/drawing/2014/main" id="{6A592AB5-6C01-04AA-035D-C2F1CB989F02}"/>
              </a:ext>
            </a:extLst>
          </p:cNvPr>
          <p:cNvSpPr>
            <a:spLocks noGrp="1"/>
          </p:cNvSpPr>
          <p:nvPr>
            <p:ph idx="1"/>
          </p:nvPr>
        </p:nvSpPr>
        <p:spPr/>
        <p:txBody>
          <a:bodyPr/>
          <a:lstStyle/>
          <a:p>
            <a:r>
              <a:rPr lang="en-US" dirty="0"/>
              <a:t>Moses “Lawgiver, friend of God” – his own type</a:t>
            </a:r>
          </a:p>
          <a:p>
            <a:r>
              <a:rPr lang="en-US" dirty="0"/>
              <a:t>Wise men &amp; women</a:t>
            </a:r>
          </a:p>
          <a:p>
            <a:r>
              <a:rPr lang="en-US" dirty="0"/>
              <a:t>Priests – teachers of the Law, dutiful servants</a:t>
            </a:r>
          </a:p>
          <a:p>
            <a:r>
              <a:rPr lang="en-US" dirty="0"/>
              <a:t>Prophets – spokesman for God</a:t>
            </a:r>
          </a:p>
          <a:p>
            <a:r>
              <a:rPr lang="en-US" dirty="0"/>
              <a:t>Psalmists</a:t>
            </a:r>
          </a:p>
          <a:p>
            <a:r>
              <a:rPr lang="en-US" dirty="0"/>
              <a:t>False Prophets</a:t>
            </a:r>
          </a:p>
        </p:txBody>
      </p:sp>
    </p:spTree>
    <p:extLst>
      <p:ext uri="{BB962C8B-B14F-4D97-AF65-F5344CB8AC3E}">
        <p14:creationId xmlns:p14="http://schemas.microsoft.com/office/powerpoint/2010/main" val="382273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C6B5-4EBF-59BD-217F-DFC43CF71CF9}"/>
              </a:ext>
            </a:extLst>
          </p:cNvPr>
          <p:cNvSpPr>
            <a:spLocks noGrp="1"/>
          </p:cNvSpPr>
          <p:nvPr>
            <p:ph type="title"/>
          </p:nvPr>
        </p:nvSpPr>
        <p:spPr>
          <a:xfrm>
            <a:off x="628650" y="365126"/>
            <a:ext cx="7886700" cy="953311"/>
          </a:xfrm>
        </p:spPr>
        <p:txBody>
          <a:bodyPr/>
          <a:lstStyle/>
          <a:p>
            <a:r>
              <a:rPr lang="en-US" dirty="0"/>
              <a:t>How does this apply to me?</a:t>
            </a:r>
          </a:p>
        </p:txBody>
      </p:sp>
      <p:sp>
        <p:nvSpPr>
          <p:cNvPr id="3" name="Content Placeholder 2">
            <a:extLst>
              <a:ext uri="{FF2B5EF4-FFF2-40B4-BE49-F238E27FC236}">
                <a16:creationId xmlns:a16="http://schemas.microsoft.com/office/drawing/2014/main" id="{2FC3F5D6-1006-0D99-8A64-C961412771B4}"/>
              </a:ext>
            </a:extLst>
          </p:cNvPr>
          <p:cNvSpPr>
            <a:spLocks noGrp="1"/>
          </p:cNvSpPr>
          <p:nvPr>
            <p:ph idx="1"/>
          </p:nvPr>
        </p:nvSpPr>
        <p:spPr>
          <a:xfrm>
            <a:off x="287079" y="1520456"/>
            <a:ext cx="8537944" cy="5092995"/>
          </a:xfrm>
        </p:spPr>
        <p:txBody>
          <a:bodyPr>
            <a:normAutofit lnSpcReduction="10000"/>
          </a:bodyPr>
          <a:lstStyle/>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Amos 3:7</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Lord God does nothing without revealing his secret to his servants the prophets.”</a:t>
            </a:r>
          </a:p>
          <a:p>
            <a:pPr marL="0" indent="0">
              <a:buNone/>
            </a:pPr>
            <a:endParaRPr lang="en-US" dirty="0"/>
          </a:p>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Hosea 4:6</a:t>
            </a:r>
            <a:r>
              <a:rPr lang="en-US" sz="1800" dirty="0">
                <a:effectLst/>
                <a:latin typeface="Calibri" panose="020F0502020204030204" pitchFamily="34" charset="0"/>
                <a:ea typeface="Calibri" panose="020F0502020204030204" pitchFamily="34" charset="0"/>
                <a:cs typeface="Times New Roman" panose="02020603050405020304" pitchFamily="18" charset="0"/>
              </a:rPr>
              <a:t> “My people are destroyed for lack of knowledge; because you have rejected knowledge, I reject you from being a priest to me. And since you have forgotten the law of your God, I also will forget your children.”</a:t>
            </a:r>
          </a:p>
          <a:p>
            <a:pPr marL="0" indent="0">
              <a:buNone/>
            </a:pPr>
            <a:endParaRPr lang="en-US" dirty="0"/>
          </a:p>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Hebrews 1:1-2</a:t>
            </a:r>
            <a:r>
              <a:rPr lang="en-US" sz="1800" dirty="0">
                <a:effectLst/>
                <a:latin typeface="Calibri" panose="020F0502020204030204" pitchFamily="34" charset="0"/>
                <a:ea typeface="Calibri" panose="020F0502020204030204" pitchFamily="34" charset="0"/>
                <a:cs typeface="Times New Roman" panose="02020603050405020304" pitchFamily="18" charset="0"/>
              </a:rPr>
              <a:t> “Long ago, at many times and in many ways, God spoke to our fathers by the prophets, 2 but in these last days he has spoken to us by his Son, whom he appointed the heir of all things, through whom also he created the world.”</a:t>
            </a:r>
          </a:p>
          <a:p>
            <a:pPr marL="0" indent="0">
              <a:buNone/>
            </a:pPr>
            <a:endParaRPr lang="en-US" dirty="0"/>
          </a:p>
          <a:p>
            <a:pPr marL="0" indent="0">
              <a:buNone/>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Hebrews 2:1-4</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“Therefore we must pay much closer attention to what we have heard, lest we drift away from it. For since the message declared by angels proved to be reliable, and every transgression or disobedience received a just retribution, how shall we escape if we neglect such a great salvation? It was declared at first by the Lord, and it was attested to us by those who heard, while God also bore witness by signs and wonders and various miracles and by gifts of the Holy Spirit distributed according to his will.”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64547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1222</TotalTime>
  <Words>702</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Georgia</vt:lpstr>
      <vt:lpstr>Source Sans Pro</vt:lpstr>
      <vt:lpstr>Office Theme</vt:lpstr>
      <vt:lpstr>Minor Prophets</vt:lpstr>
      <vt:lpstr>Minor Prophets</vt:lpstr>
      <vt:lpstr>Why We Should Study the Prophets</vt:lpstr>
      <vt:lpstr>Minor Prophets Timeline</vt:lpstr>
      <vt:lpstr>Minor Prophets Timeline</vt:lpstr>
      <vt:lpstr>Who were the “Minor” Prophets?</vt:lpstr>
      <vt:lpstr>Major Themes</vt:lpstr>
      <vt:lpstr>Types of Prophets \ Teachers</vt:lpstr>
      <vt:lpstr>How does this apply to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 Prophets</dc:title>
  <dc:creator>Matt Hall</dc:creator>
  <cp:lastModifiedBy>Matt Hall</cp:lastModifiedBy>
  <cp:revision>4</cp:revision>
  <dcterms:created xsi:type="dcterms:W3CDTF">2022-09-29T14:04:36Z</dcterms:created>
  <dcterms:modified xsi:type="dcterms:W3CDTF">2022-10-05T02:49:25Z</dcterms:modified>
</cp:coreProperties>
</file>