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9"/>
  </p:notesMasterIdLst>
  <p:sldIdLst>
    <p:sldId id="314" r:id="rId2"/>
    <p:sldId id="256" r:id="rId3"/>
    <p:sldId id="257" r:id="rId4"/>
    <p:sldId id="258" r:id="rId5"/>
    <p:sldId id="262" r:id="rId6"/>
    <p:sldId id="260" r:id="rId7"/>
    <p:sldId id="279" r:id="rId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0"/>
      <p:bold r:id="rId11"/>
      <p:italic r:id="rId12"/>
      <p:boldItalic r:id="rId13"/>
    </p:embeddedFont>
    <p:embeddedFont>
      <p:font typeface="Castellar" panose="020A0402060406010301" pitchFamily="18" charset="0"/>
      <p:regular r:id="rId14"/>
    </p:embeddedFont>
    <p:embeddedFont>
      <p:font typeface="Comfortaa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4D3580-540C-47AB-BA6A-2B9EA0853FEB}">
  <a:tblStyle styleId="{424D3580-540C-47AB-BA6A-2B9EA0853FEB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34A28A-CB23-4F25-BAEB-4ACC4B2C6F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856a1a837_0_7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856a1a837_0_7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856a1a837_0_8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856a1a837_0_8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856a1a837_0_8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9856a1a837_0_8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cedb52b2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9cedb52b2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891361c13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891361c13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24625" y="3187650"/>
            <a:ext cx="5351100" cy="3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24625" y="1556250"/>
            <a:ext cx="4998300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075" y="-149432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4625" y="979225"/>
            <a:ext cx="7694700" cy="3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89300" y="445025"/>
            <a:ext cx="81429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8274" y="-1345711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889175" y="-4153475"/>
            <a:ext cx="2533651" cy="759554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641400" y="1865500"/>
            <a:ext cx="2533651" cy="75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555126">
            <a:off x="3097600" y="-4119598"/>
            <a:ext cx="2533650" cy="759554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08600" y="539925"/>
            <a:ext cx="7726800" cy="3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08600" y="2430250"/>
            <a:ext cx="2469900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2"/>
          </p:nvPr>
        </p:nvSpPr>
        <p:spPr>
          <a:xfrm>
            <a:off x="708600" y="2069161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724625" y="539925"/>
            <a:ext cx="4574400" cy="10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314992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 hasCustomPrompt="1"/>
          </p:nvPr>
        </p:nvSpPr>
        <p:spPr>
          <a:xfrm>
            <a:off x="758483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3"/>
          </p:nvPr>
        </p:nvSpPr>
        <p:spPr>
          <a:xfrm>
            <a:off x="1314992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5341117" y="163437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 hasCustomPrompt="1"/>
          </p:nvPr>
        </p:nvSpPr>
        <p:spPr>
          <a:xfrm>
            <a:off x="4786067" y="1235677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341117" y="135582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7"/>
          </p:nvPr>
        </p:nvSpPr>
        <p:spPr>
          <a:xfrm>
            <a:off x="1314992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8" hasCustomPrompt="1"/>
          </p:nvPr>
        </p:nvSpPr>
        <p:spPr>
          <a:xfrm>
            <a:off x="758483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9"/>
          </p:nvPr>
        </p:nvSpPr>
        <p:spPr>
          <a:xfrm>
            <a:off x="1314992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5341117" y="2805300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 hasCustomPrompt="1"/>
          </p:nvPr>
        </p:nvSpPr>
        <p:spPr>
          <a:xfrm>
            <a:off x="4786067" y="2406608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5341117" y="2526750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6"/>
          </p:nvPr>
        </p:nvSpPr>
        <p:spPr>
          <a:xfrm>
            <a:off x="1314992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7" hasCustomPrompt="1"/>
          </p:nvPr>
        </p:nvSpPr>
        <p:spPr>
          <a:xfrm>
            <a:off x="758483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8"/>
          </p:nvPr>
        </p:nvSpPr>
        <p:spPr>
          <a:xfrm>
            <a:off x="1314992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9"/>
          </p:nvPr>
        </p:nvSpPr>
        <p:spPr>
          <a:xfrm>
            <a:off x="5341117" y="3976225"/>
            <a:ext cx="25470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0" hasCustomPrompt="1"/>
          </p:nvPr>
        </p:nvSpPr>
        <p:spPr>
          <a:xfrm>
            <a:off x="4786067" y="3577533"/>
            <a:ext cx="5487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3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1"/>
          </p:nvPr>
        </p:nvSpPr>
        <p:spPr>
          <a:xfrm>
            <a:off x="5341117" y="3697675"/>
            <a:ext cx="30444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295525" y="-4009175"/>
            <a:ext cx="2533651" cy="7595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9300" y="539925"/>
            <a:ext cx="7730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sz="25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9300" y="1558300"/>
            <a:ext cx="7730100" cy="30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●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○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Char char="■"/>
              <a:defRPr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6" r:id="rId5"/>
    <p:sldLayoutId id="2147483658" r:id="rId6"/>
    <p:sldLayoutId id="2147483659" r:id="rId7"/>
    <p:sldLayoutId id="2147483674" r:id="rId8"/>
    <p:sldLayoutId id="2147483675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4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668">
          <p15:clr>
            <a:srgbClr val="EA4335"/>
          </p15:clr>
        </p15:guide>
        <p15:guide id="8" pos="409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74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724624" y="1556250"/>
            <a:ext cx="5119915" cy="16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stellar" panose="020A0402060406010301" pitchFamily="18" charset="0"/>
              </a:rPr>
              <a:t>Secondhand sin</a:t>
            </a:r>
            <a:endParaRPr dirty="0">
              <a:latin typeface="Castellar" panose="020A0402060406010301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500550" y="1367789"/>
            <a:ext cx="81429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stellar" panose="020A0402060406010301" pitchFamily="18" charset="0"/>
              </a:rPr>
              <a:t>Sin causes others to sin</a:t>
            </a:r>
            <a:endParaRPr dirty="0">
              <a:latin typeface="Castellar" panose="020A0402060406010301" pitchFamily="18" charset="0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724650" y="1866989"/>
            <a:ext cx="7694700" cy="24776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latin typeface="Barlow" panose="00000500000000000000" pitchFamily="2" charset="0"/>
              </a:rPr>
              <a:t>Sin contaminates like leaven.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Tx/>
              <a:buChar char="-"/>
            </a:pPr>
            <a:r>
              <a:rPr lang="en-US" sz="1800" b="1" dirty="0">
                <a:latin typeface="Barlow" panose="00000500000000000000" pitchFamily="2" charset="0"/>
              </a:rPr>
              <a:t>Matthew 16</a:t>
            </a:r>
            <a:r>
              <a:rPr lang="en-US" sz="1800" b="1">
                <a:latin typeface="Barlow" panose="00000500000000000000" pitchFamily="2" charset="0"/>
              </a:rPr>
              <a:t>: 5-7, </a:t>
            </a:r>
            <a:r>
              <a:rPr lang="en-US" sz="1800" b="1" dirty="0">
                <a:latin typeface="Barlow" panose="00000500000000000000" pitchFamily="2" charset="0"/>
              </a:rPr>
              <a:t>11-12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800" b="1" dirty="0">
                <a:latin typeface="Barlow" panose="00000500000000000000" pitchFamily="2" charset="0"/>
              </a:rPr>
              <a:t>False teaching spreads sin.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Tx/>
              <a:buChar char="-"/>
            </a:pPr>
            <a:r>
              <a:rPr lang="en-US" sz="1800" b="1" dirty="0">
                <a:latin typeface="Barlow" panose="00000500000000000000" pitchFamily="2" charset="0"/>
              </a:rPr>
              <a:t>2 Peter 2: 1-3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Tx/>
              <a:buChar char="-"/>
            </a:pPr>
            <a:r>
              <a:rPr lang="en-US" sz="1800" b="1" dirty="0">
                <a:latin typeface="Barlow" panose="00000500000000000000" pitchFamily="2" charset="0"/>
              </a:rPr>
              <a:t>Galatians 1: 8-9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Tx/>
              <a:buChar char="-"/>
            </a:pPr>
            <a:r>
              <a:rPr lang="en-US" sz="1800" b="1" dirty="0">
                <a:latin typeface="Barlow" panose="00000500000000000000" pitchFamily="2" charset="0"/>
              </a:rPr>
              <a:t>Matthew 7: 15; Acts 20: 28-30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None/>
            </a:pPr>
            <a:r>
              <a:rPr lang="en-US" sz="1800" b="1" dirty="0">
                <a:latin typeface="Barlow" panose="00000500000000000000" pitchFamily="2" charset="0"/>
              </a:rPr>
              <a:t>False teaching doesn’t just have to be doctrine.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None/>
            </a:pPr>
            <a:r>
              <a:rPr lang="en-US" sz="1800" b="1" dirty="0">
                <a:latin typeface="Barlow" panose="00000500000000000000" pitchFamily="2" charset="0"/>
              </a:rPr>
              <a:t>We have the ability to spread death.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Barlow" panose="00000500000000000000" pitchFamily="2" charset="0"/>
            </a:endParaRPr>
          </a:p>
        </p:txBody>
      </p:sp>
      <p:sp>
        <p:nvSpPr>
          <p:cNvPr id="2" name="Google Shape;218;p33">
            <a:extLst>
              <a:ext uri="{FF2B5EF4-FFF2-40B4-BE49-F238E27FC236}">
                <a16:creationId xmlns:a16="http://schemas.microsoft.com/office/drawing/2014/main" id="{8DCB6400-B4F4-3A65-7B4A-30DAF416E3A5}"/>
              </a:ext>
            </a:extLst>
          </p:cNvPr>
          <p:cNvSpPr txBox="1">
            <a:spLocks/>
          </p:cNvSpPr>
          <p:nvPr/>
        </p:nvSpPr>
        <p:spPr>
          <a:xfrm>
            <a:off x="500550" y="868589"/>
            <a:ext cx="81429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sz="25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dirty="0">
                <a:latin typeface="Castellar" panose="020A0402060406010301" pitchFamily="18" charset="0"/>
              </a:rPr>
              <a:t>Secondhand Smoke causes Lung Cancer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706950" y="967740"/>
            <a:ext cx="7730100" cy="737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stellar" panose="020A0402060406010301" pitchFamily="18" charset="0"/>
              </a:rPr>
              <a:t>Secondhand smoke can cause heart disease and stroke</a:t>
            </a:r>
            <a:endParaRPr dirty="0">
              <a:latin typeface="Castellar" panose="020A0402060406010301" pitchFamily="18" charset="0"/>
            </a:endParaRPr>
          </a:p>
        </p:txBody>
      </p:sp>
      <p:sp>
        <p:nvSpPr>
          <p:cNvPr id="249" name="Google Shape;225;p34">
            <a:extLst>
              <a:ext uri="{FF2B5EF4-FFF2-40B4-BE49-F238E27FC236}">
                <a16:creationId xmlns:a16="http://schemas.microsoft.com/office/drawing/2014/main" id="{1D7CA350-1684-C48E-51DB-E921301864DC}"/>
              </a:ext>
            </a:extLst>
          </p:cNvPr>
          <p:cNvSpPr txBox="1">
            <a:spLocks/>
          </p:cNvSpPr>
          <p:nvPr/>
        </p:nvSpPr>
        <p:spPr>
          <a:xfrm>
            <a:off x="706950" y="1775460"/>
            <a:ext cx="7730100" cy="73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sz="25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dirty="0">
                <a:latin typeface="Castellar" panose="020A0402060406010301" pitchFamily="18" charset="0"/>
              </a:rPr>
              <a:t>Sin and hypocrisy causes others to harden their hearts</a:t>
            </a:r>
          </a:p>
        </p:txBody>
      </p:sp>
      <p:sp>
        <p:nvSpPr>
          <p:cNvPr id="251" name="Google Shape;219;p33">
            <a:extLst>
              <a:ext uri="{FF2B5EF4-FFF2-40B4-BE49-F238E27FC236}">
                <a16:creationId xmlns:a16="http://schemas.microsoft.com/office/drawing/2014/main" id="{913AA58B-BC65-9510-74F6-E23494E59137}"/>
              </a:ext>
            </a:extLst>
          </p:cNvPr>
          <p:cNvSpPr txBox="1">
            <a:spLocks/>
          </p:cNvSpPr>
          <p:nvPr/>
        </p:nvSpPr>
        <p:spPr>
          <a:xfrm>
            <a:off x="724650" y="2571750"/>
            <a:ext cx="7694700" cy="225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Barlow" panose="00000500000000000000" pitchFamily="2" charset="0"/>
              </a:rPr>
              <a:t>From within the church </a:t>
            </a:r>
          </a:p>
          <a:p>
            <a:pPr marL="285750" indent="-285750">
              <a:buClr>
                <a:schemeClr val="bg1"/>
              </a:buClr>
              <a:buSzPts val="1100"/>
              <a:buFontTx/>
              <a:buChar char="-"/>
            </a:pPr>
            <a:r>
              <a:rPr lang="en-US" sz="2000" b="1" dirty="0">
                <a:latin typeface="Barlow" panose="00000500000000000000" pitchFamily="2" charset="0"/>
              </a:rPr>
              <a:t>1 Corinthians 5: 1-8</a:t>
            </a:r>
          </a:p>
          <a:p>
            <a:pPr marL="0" indent="0">
              <a:buClr>
                <a:schemeClr val="bg1"/>
              </a:buClr>
              <a:buSzPts val="1100"/>
            </a:pPr>
            <a:r>
              <a:rPr lang="en-US" sz="2000" b="1" dirty="0">
                <a:latin typeface="Barlow" panose="00000500000000000000" pitchFamily="2" charset="0"/>
              </a:rPr>
              <a:t>From outside the church</a:t>
            </a:r>
          </a:p>
          <a:p>
            <a:pPr marL="285750" indent="-285750">
              <a:buClr>
                <a:schemeClr val="bg1"/>
              </a:buClr>
              <a:buSzPts val="1100"/>
              <a:buFontTx/>
              <a:buChar char="-"/>
            </a:pPr>
            <a:r>
              <a:rPr lang="en-US" sz="2000" b="1" dirty="0">
                <a:latin typeface="Barlow" panose="00000500000000000000" pitchFamily="2" charset="0"/>
              </a:rPr>
              <a:t>Isaiah 3: 8-9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Barlow" panose="00000500000000000000" pitchFamily="2" charset="0"/>
              </a:rPr>
              <a:t>Religion is bigger than any given individual</a:t>
            </a:r>
            <a:r>
              <a:rPr lang="en-US" b="1" dirty="0">
                <a:latin typeface="Barlow" panose="00000500000000000000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>
            <a:spLocks noGrp="1"/>
          </p:cNvSpPr>
          <p:nvPr>
            <p:ph type="title"/>
          </p:nvPr>
        </p:nvSpPr>
        <p:spPr>
          <a:xfrm>
            <a:off x="706950" y="833791"/>
            <a:ext cx="7730100" cy="1243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Secondhand smoke can cause reproductive health problems in pregnant women</a:t>
            </a:r>
            <a:endParaRPr dirty="0">
              <a:latin typeface="Castellar" panose="020A0402060406010301" pitchFamily="18" charset="0"/>
            </a:endParaRPr>
          </a:p>
        </p:txBody>
      </p:sp>
      <p:sp>
        <p:nvSpPr>
          <p:cNvPr id="3" name="Google Shape;341;p38">
            <a:extLst>
              <a:ext uri="{FF2B5EF4-FFF2-40B4-BE49-F238E27FC236}">
                <a16:creationId xmlns:a16="http://schemas.microsoft.com/office/drawing/2014/main" id="{0F06C744-5DC1-EE0C-66E1-F039230BB0FA}"/>
              </a:ext>
            </a:extLst>
          </p:cNvPr>
          <p:cNvSpPr txBox="1">
            <a:spLocks/>
          </p:cNvSpPr>
          <p:nvPr/>
        </p:nvSpPr>
        <p:spPr>
          <a:xfrm>
            <a:off x="706950" y="2190915"/>
            <a:ext cx="7730100" cy="6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Comfortaa"/>
              <a:buNone/>
              <a:defRPr sz="25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mfortaa"/>
              <a:buNone/>
              <a:defRPr sz="28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dirty="0">
                <a:latin typeface="Castellar" panose="020A0402060406010301" pitchFamily="18" charset="0"/>
              </a:rPr>
              <a:t>Sin can affect your spouses</a:t>
            </a:r>
          </a:p>
        </p:txBody>
      </p:sp>
      <p:sp>
        <p:nvSpPr>
          <p:cNvPr id="5" name="Google Shape;219;p33">
            <a:extLst>
              <a:ext uri="{FF2B5EF4-FFF2-40B4-BE49-F238E27FC236}">
                <a16:creationId xmlns:a16="http://schemas.microsoft.com/office/drawing/2014/main" id="{5359E36E-F9DF-F9D2-D8C8-48CB83D00D1F}"/>
              </a:ext>
            </a:extLst>
          </p:cNvPr>
          <p:cNvSpPr txBox="1">
            <a:spLocks/>
          </p:cNvSpPr>
          <p:nvPr/>
        </p:nvSpPr>
        <p:spPr>
          <a:xfrm>
            <a:off x="724650" y="2952585"/>
            <a:ext cx="7694700" cy="1985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 dirty="0">
                <a:solidFill>
                  <a:schemeClr val="bg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Quiet Character of Bathsheba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Tx/>
              <a:buChar char="-"/>
            </a:pPr>
            <a:r>
              <a:rPr lang="pt-BR" sz="2000" b="1" dirty="0">
                <a:solidFill>
                  <a:schemeClr val="bg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 Samuel 11: 4-5, 26-27; 12: 15b, 24a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r>
              <a:rPr lang="pt-BR" sz="2000" b="1" dirty="0">
                <a:solidFill>
                  <a:schemeClr val="bg1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Hosea as an example of a relationship broken by sin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Tx/>
              <a:buChar char="-"/>
            </a:pPr>
            <a:r>
              <a:rPr lang="pt-BR" sz="2000" b="1" dirty="0">
                <a:solidFill>
                  <a:schemeClr val="bg1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Hosea 1: 2-3, 3: 1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</a:pPr>
            <a:endParaRPr lang="pt-BR" sz="1400" b="1" dirty="0">
              <a:solidFill>
                <a:schemeClr val="bg1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endParaRPr lang="pt-BR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8600" y="539924"/>
            <a:ext cx="7726800" cy="11898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stellar" panose="020A0402060406010301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Secondhand smoke can trigger asthma attacks and cause other health problems in children</a:t>
            </a:r>
            <a:endParaRPr dirty="0">
              <a:latin typeface="Castellar" panose="020A0402060406010301" pitchFamily="18" charset="0"/>
            </a:endParaRPr>
          </a:p>
        </p:txBody>
      </p:sp>
      <p:sp>
        <p:nvSpPr>
          <p:cNvPr id="6" name="Google Shape;255;p36">
            <a:extLst>
              <a:ext uri="{FF2B5EF4-FFF2-40B4-BE49-F238E27FC236}">
                <a16:creationId xmlns:a16="http://schemas.microsoft.com/office/drawing/2014/main" id="{58161CBC-ECA3-BB66-F692-8492DD5AF93A}"/>
              </a:ext>
            </a:extLst>
          </p:cNvPr>
          <p:cNvSpPr txBox="1">
            <a:spLocks/>
          </p:cNvSpPr>
          <p:nvPr/>
        </p:nvSpPr>
        <p:spPr>
          <a:xfrm>
            <a:off x="708600" y="1729739"/>
            <a:ext cx="7726800" cy="84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5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fortaa"/>
              <a:buNone/>
              <a:defRPr sz="2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algn="ctr"/>
            <a:r>
              <a:rPr lang="en-US" dirty="0">
                <a:latin typeface="Castellar" panose="020A0402060406010301" pitchFamily="18" charset="0"/>
              </a:rPr>
              <a:t>Sin impacts your children and future generations</a:t>
            </a:r>
          </a:p>
        </p:txBody>
      </p:sp>
      <p:sp>
        <p:nvSpPr>
          <p:cNvPr id="7" name="Google Shape;219;p33">
            <a:extLst>
              <a:ext uri="{FF2B5EF4-FFF2-40B4-BE49-F238E27FC236}">
                <a16:creationId xmlns:a16="http://schemas.microsoft.com/office/drawing/2014/main" id="{9EF9DE05-81CF-91D1-B1C1-675B18C1EC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4650" y="2522747"/>
            <a:ext cx="7694700" cy="23311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Barlow" panose="00000500000000000000" pitchFamily="2" charset="0"/>
              </a:rPr>
              <a:t>Sin doesn’t have to be inherent to be consequential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Tx/>
              <a:buChar char="-"/>
            </a:pPr>
            <a:r>
              <a:rPr lang="en-US" sz="2000" b="1" dirty="0">
                <a:latin typeface="Barlow" panose="00000500000000000000" pitchFamily="2" charset="0"/>
              </a:rPr>
              <a:t>Ezekiel 18: 19-20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Barlow" panose="00000500000000000000" pitchFamily="2" charset="0"/>
              </a:rPr>
              <a:t>Where do we get our motivation to change?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100"/>
              <a:buFontTx/>
              <a:buChar char="-"/>
            </a:pPr>
            <a:r>
              <a:rPr lang="en-US" sz="2000" b="1" dirty="0">
                <a:latin typeface="Barlow" panose="00000500000000000000" pitchFamily="2" charset="0"/>
              </a:rPr>
              <a:t>Matthew 18: 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000" b="1" dirty="0">
                <a:latin typeface="Barlow" panose="00000500000000000000" pitchFamily="2" charset="0"/>
              </a:rPr>
              <a:t>The root of the issue with children is the fear of repeated action through influence.</a:t>
            </a:r>
            <a:endParaRPr sz="2000" b="1" dirty="0">
              <a:latin typeface="Barlow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5"/>
          <p:cNvSpPr txBox="1">
            <a:spLocks noGrp="1"/>
          </p:cNvSpPr>
          <p:nvPr>
            <p:ph type="title"/>
          </p:nvPr>
        </p:nvSpPr>
        <p:spPr>
          <a:xfrm>
            <a:off x="724625" y="539925"/>
            <a:ext cx="4574400" cy="10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Castellar" panose="020A0402060406010301" pitchFamily="18" charset="0"/>
              </a:rPr>
              <a:t>Takeaways</a:t>
            </a:r>
            <a:endParaRPr sz="2500" dirty="0">
              <a:latin typeface="Castellar" panose="020A0402060406010301" pitchFamily="18" charset="0"/>
            </a:endParaRPr>
          </a:p>
        </p:txBody>
      </p:sp>
      <p:sp>
        <p:nvSpPr>
          <p:cNvPr id="2" name="Google Shape;219;p33">
            <a:extLst>
              <a:ext uri="{FF2B5EF4-FFF2-40B4-BE49-F238E27FC236}">
                <a16:creationId xmlns:a16="http://schemas.microsoft.com/office/drawing/2014/main" id="{3EC5F08F-1D6E-2247-0A6A-CD75B223D98E}"/>
              </a:ext>
            </a:extLst>
          </p:cNvPr>
          <p:cNvSpPr txBox="1">
            <a:spLocks/>
          </p:cNvSpPr>
          <p:nvPr/>
        </p:nvSpPr>
        <p:spPr>
          <a:xfrm>
            <a:off x="724650" y="1866989"/>
            <a:ext cx="7694700" cy="2736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Recipients: Forgive those who smoked/sinned in your face.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Smokers/Sinners: Make changes and make things right with the ones you have wronged.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both: Go to the doctor.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Mark 2: 17 – “Those who are well have no need of a physician, but those who are sick. I did not come to call the righteous, but sinners, to repentance.”</a:t>
            </a:r>
          </a:p>
          <a:p>
            <a:pPr>
              <a:buClr>
                <a:schemeClr val="dk1"/>
              </a:buClr>
              <a:buSzPts val="1100"/>
            </a:pPr>
            <a:endParaRPr lang="en-US" b="1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moke Social Media">
  <a:themeElements>
    <a:clrScheme name="Simple Light">
      <a:dk1>
        <a:srgbClr val="000000"/>
      </a:dk1>
      <a:lt1>
        <a:srgbClr val="FFFFFF"/>
      </a:lt1>
      <a:dk2>
        <a:srgbClr val="585858"/>
      </a:dk2>
      <a:lt2>
        <a:srgbClr val="C5C4C4"/>
      </a:lt2>
      <a:accent1>
        <a:srgbClr val="E9DDC5"/>
      </a:accent1>
      <a:accent2>
        <a:srgbClr val="E2C587"/>
      </a:accent2>
      <a:accent3>
        <a:srgbClr val="FFFFFF"/>
      </a:accent3>
      <a:accent4>
        <a:srgbClr val="E2C587"/>
      </a:accent4>
      <a:accent5>
        <a:srgbClr val="585858"/>
      </a:accent5>
      <a:accent6>
        <a:srgbClr val="FCFC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11234</TotalTime>
  <Words>294</Words>
  <Application>Microsoft Office PowerPoint</Application>
  <PresentationFormat>On-screen Show (16:9)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Castellar</vt:lpstr>
      <vt:lpstr>Comfortaa</vt:lpstr>
      <vt:lpstr>Barlow</vt:lpstr>
      <vt:lpstr>Smoke Social Media</vt:lpstr>
      <vt:lpstr>PowerPoint Presentation</vt:lpstr>
      <vt:lpstr>Secondhand sin</vt:lpstr>
      <vt:lpstr>Sin causes others to sin</vt:lpstr>
      <vt:lpstr>Secondhand smoke can cause heart disease and stroke</vt:lpstr>
      <vt:lpstr>Secondhand smoke can cause reproductive health problems in pregnant women</vt:lpstr>
      <vt:lpstr>Secondhand smoke can trigger asthma attacks and cause other health problems in children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Daniels</dc:creator>
  <cp:lastModifiedBy>Caleb</cp:lastModifiedBy>
  <cp:revision>22</cp:revision>
  <dcterms:modified xsi:type="dcterms:W3CDTF">2023-01-25T19:38:12Z</dcterms:modified>
</cp:coreProperties>
</file>