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28"/>
  </p:notesMasterIdLst>
  <p:sldIdLst>
    <p:sldId id="309" r:id="rId2"/>
    <p:sldId id="256" r:id="rId3"/>
    <p:sldId id="321" r:id="rId4"/>
    <p:sldId id="322" r:id="rId5"/>
    <p:sldId id="276" r:id="rId6"/>
    <p:sldId id="275" r:id="rId7"/>
    <p:sldId id="312" r:id="rId8"/>
    <p:sldId id="314" r:id="rId9"/>
    <p:sldId id="313" r:id="rId10"/>
    <p:sldId id="277" r:id="rId11"/>
    <p:sldId id="280" r:id="rId12"/>
    <p:sldId id="284" r:id="rId13"/>
    <p:sldId id="278" r:id="rId14"/>
    <p:sldId id="260" r:id="rId15"/>
    <p:sldId id="310" r:id="rId16"/>
    <p:sldId id="281" r:id="rId17"/>
    <p:sldId id="283" r:id="rId18"/>
    <p:sldId id="318" r:id="rId19"/>
    <p:sldId id="319" r:id="rId20"/>
    <p:sldId id="288" r:id="rId21"/>
    <p:sldId id="320" r:id="rId22"/>
    <p:sldId id="285" r:id="rId23"/>
    <p:sldId id="286" r:id="rId24"/>
    <p:sldId id="287" r:id="rId25"/>
    <p:sldId id="323" r:id="rId26"/>
    <p:sldId id="301"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27"/>
    <p:restoredTop sz="63380"/>
  </p:normalViewPr>
  <p:slideViewPr>
    <p:cSldViewPr snapToGrid="0">
      <p:cViewPr varScale="1">
        <p:scale>
          <a:sx n="67" d="100"/>
          <a:sy n="67" d="100"/>
        </p:scale>
        <p:origin x="6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064B4-8C8F-CA41-93C0-6D6159401D0F}"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35CD6-B8AE-224E-A8AC-EFCB0AF5252D}" type="slidenum">
              <a:rPr lang="en-US" smtClean="0"/>
              <a:t>‹#›</a:t>
            </a:fld>
            <a:endParaRPr lang="en-US"/>
          </a:p>
        </p:txBody>
      </p:sp>
    </p:spTree>
    <p:extLst>
      <p:ext uri="{BB962C8B-B14F-4D97-AF65-F5344CB8AC3E}">
        <p14:creationId xmlns:p14="http://schemas.microsoft.com/office/powerpoint/2010/main" val="4100380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10</a:t>
            </a:fld>
            <a:endParaRPr lang="en-US"/>
          </a:p>
        </p:txBody>
      </p:sp>
    </p:spTree>
    <p:extLst>
      <p:ext uri="{BB962C8B-B14F-4D97-AF65-F5344CB8AC3E}">
        <p14:creationId xmlns:p14="http://schemas.microsoft.com/office/powerpoint/2010/main" val="86630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11</a:t>
            </a:fld>
            <a:endParaRPr lang="en-US"/>
          </a:p>
        </p:txBody>
      </p:sp>
    </p:spTree>
    <p:extLst>
      <p:ext uri="{BB962C8B-B14F-4D97-AF65-F5344CB8AC3E}">
        <p14:creationId xmlns:p14="http://schemas.microsoft.com/office/powerpoint/2010/main" val="4102928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12</a:t>
            </a:fld>
            <a:endParaRPr lang="en-US"/>
          </a:p>
        </p:txBody>
      </p:sp>
    </p:spTree>
    <p:extLst>
      <p:ext uri="{BB962C8B-B14F-4D97-AF65-F5344CB8AC3E}">
        <p14:creationId xmlns:p14="http://schemas.microsoft.com/office/powerpoint/2010/main" val="164382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13</a:t>
            </a:fld>
            <a:endParaRPr lang="en-US"/>
          </a:p>
        </p:txBody>
      </p:sp>
    </p:spTree>
    <p:extLst>
      <p:ext uri="{BB962C8B-B14F-4D97-AF65-F5344CB8AC3E}">
        <p14:creationId xmlns:p14="http://schemas.microsoft.com/office/powerpoint/2010/main" val="3172816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14</a:t>
            </a:fld>
            <a:endParaRPr lang="en-US"/>
          </a:p>
        </p:txBody>
      </p:sp>
    </p:spTree>
    <p:extLst>
      <p:ext uri="{BB962C8B-B14F-4D97-AF65-F5344CB8AC3E}">
        <p14:creationId xmlns:p14="http://schemas.microsoft.com/office/powerpoint/2010/main" val="194689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15</a:t>
            </a:fld>
            <a:endParaRPr lang="en-US"/>
          </a:p>
        </p:txBody>
      </p:sp>
    </p:spTree>
    <p:extLst>
      <p:ext uri="{BB962C8B-B14F-4D97-AF65-F5344CB8AC3E}">
        <p14:creationId xmlns:p14="http://schemas.microsoft.com/office/powerpoint/2010/main" val="2227292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16</a:t>
            </a:fld>
            <a:endParaRPr lang="en-US"/>
          </a:p>
        </p:txBody>
      </p:sp>
    </p:spTree>
    <p:extLst>
      <p:ext uri="{BB962C8B-B14F-4D97-AF65-F5344CB8AC3E}">
        <p14:creationId xmlns:p14="http://schemas.microsoft.com/office/powerpoint/2010/main" val="3011811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17</a:t>
            </a:fld>
            <a:endParaRPr lang="en-US"/>
          </a:p>
        </p:txBody>
      </p:sp>
    </p:spTree>
    <p:extLst>
      <p:ext uri="{BB962C8B-B14F-4D97-AF65-F5344CB8AC3E}">
        <p14:creationId xmlns:p14="http://schemas.microsoft.com/office/powerpoint/2010/main" val="1141085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18</a:t>
            </a:fld>
            <a:endParaRPr lang="en-US"/>
          </a:p>
        </p:txBody>
      </p:sp>
    </p:spTree>
    <p:extLst>
      <p:ext uri="{BB962C8B-B14F-4D97-AF65-F5344CB8AC3E}">
        <p14:creationId xmlns:p14="http://schemas.microsoft.com/office/powerpoint/2010/main" val="2952051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19</a:t>
            </a:fld>
            <a:endParaRPr lang="en-US"/>
          </a:p>
        </p:txBody>
      </p:sp>
    </p:spTree>
    <p:extLst>
      <p:ext uri="{BB962C8B-B14F-4D97-AF65-F5344CB8AC3E}">
        <p14:creationId xmlns:p14="http://schemas.microsoft.com/office/powerpoint/2010/main" val="1205641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500"/>
              </a:spcBef>
              <a:spcAft>
                <a:spcPts val="750"/>
              </a:spcAft>
            </a:pPr>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2</a:t>
            </a:fld>
            <a:endParaRPr lang="en-US"/>
          </a:p>
        </p:txBody>
      </p:sp>
    </p:spTree>
    <p:extLst>
      <p:ext uri="{BB962C8B-B14F-4D97-AF65-F5344CB8AC3E}">
        <p14:creationId xmlns:p14="http://schemas.microsoft.com/office/powerpoint/2010/main" val="328382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20</a:t>
            </a:fld>
            <a:endParaRPr lang="en-US"/>
          </a:p>
        </p:txBody>
      </p:sp>
    </p:spTree>
    <p:extLst>
      <p:ext uri="{BB962C8B-B14F-4D97-AF65-F5344CB8AC3E}">
        <p14:creationId xmlns:p14="http://schemas.microsoft.com/office/powerpoint/2010/main" val="3131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21</a:t>
            </a:fld>
            <a:endParaRPr lang="en-US"/>
          </a:p>
        </p:txBody>
      </p:sp>
    </p:spTree>
    <p:extLst>
      <p:ext uri="{BB962C8B-B14F-4D97-AF65-F5344CB8AC3E}">
        <p14:creationId xmlns:p14="http://schemas.microsoft.com/office/powerpoint/2010/main" val="4075530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22</a:t>
            </a:fld>
            <a:endParaRPr lang="en-US"/>
          </a:p>
        </p:txBody>
      </p:sp>
    </p:spTree>
    <p:extLst>
      <p:ext uri="{BB962C8B-B14F-4D97-AF65-F5344CB8AC3E}">
        <p14:creationId xmlns:p14="http://schemas.microsoft.com/office/powerpoint/2010/main" val="1254235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23</a:t>
            </a:fld>
            <a:endParaRPr lang="en-US"/>
          </a:p>
        </p:txBody>
      </p:sp>
    </p:spTree>
    <p:extLst>
      <p:ext uri="{BB962C8B-B14F-4D97-AF65-F5344CB8AC3E}">
        <p14:creationId xmlns:p14="http://schemas.microsoft.com/office/powerpoint/2010/main" val="133405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24</a:t>
            </a:fld>
            <a:endParaRPr lang="en-US"/>
          </a:p>
        </p:txBody>
      </p:sp>
    </p:spTree>
    <p:extLst>
      <p:ext uri="{BB962C8B-B14F-4D97-AF65-F5344CB8AC3E}">
        <p14:creationId xmlns:p14="http://schemas.microsoft.com/office/powerpoint/2010/main" val="2633444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26</a:t>
            </a:fld>
            <a:endParaRPr lang="en-US"/>
          </a:p>
        </p:txBody>
      </p:sp>
    </p:spTree>
    <p:extLst>
      <p:ext uri="{BB962C8B-B14F-4D97-AF65-F5344CB8AC3E}">
        <p14:creationId xmlns:p14="http://schemas.microsoft.com/office/powerpoint/2010/main" val="407539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9335CD6-B8AE-224E-A8AC-EFCB0AF5252D}" type="slidenum">
              <a:rPr lang="en-US" smtClean="0"/>
              <a:t>3</a:t>
            </a:fld>
            <a:endParaRPr lang="en-US"/>
          </a:p>
        </p:txBody>
      </p:sp>
    </p:spTree>
    <p:extLst>
      <p:ext uri="{BB962C8B-B14F-4D97-AF65-F5344CB8AC3E}">
        <p14:creationId xmlns:p14="http://schemas.microsoft.com/office/powerpoint/2010/main" val="106576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4</a:t>
            </a:fld>
            <a:endParaRPr lang="en-US"/>
          </a:p>
        </p:txBody>
      </p:sp>
    </p:spTree>
    <p:extLst>
      <p:ext uri="{BB962C8B-B14F-4D97-AF65-F5344CB8AC3E}">
        <p14:creationId xmlns:p14="http://schemas.microsoft.com/office/powerpoint/2010/main" val="3784291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5"/>
          </p:nvPr>
        </p:nvSpPr>
        <p:spPr/>
        <p:txBody>
          <a:bodyPr/>
          <a:lstStyle/>
          <a:p>
            <a:fld id="{99335CD6-B8AE-224E-A8AC-EFCB0AF5252D}" type="slidenum">
              <a:rPr lang="en-US" smtClean="0"/>
              <a:t>5</a:t>
            </a:fld>
            <a:endParaRPr lang="en-US"/>
          </a:p>
        </p:txBody>
      </p:sp>
    </p:spTree>
    <p:extLst>
      <p:ext uri="{BB962C8B-B14F-4D97-AF65-F5344CB8AC3E}">
        <p14:creationId xmlns:p14="http://schemas.microsoft.com/office/powerpoint/2010/main" val="19263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6</a:t>
            </a:fld>
            <a:endParaRPr lang="en-US"/>
          </a:p>
        </p:txBody>
      </p:sp>
    </p:spTree>
    <p:extLst>
      <p:ext uri="{BB962C8B-B14F-4D97-AF65-F5344CB8AC3E}">
        <p14:creationId xmlns:p14="http://schemas.microsoft.com/office/powerpoint/2010/main" val="172793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7</a:t>
            </a:fld>
            <a:endParaRPr lang="en-US"/>
          </a:p>
        </p:txBody>
      </p:sp>
    </p:spTree>
    <p:extLst>
      <p:ext uri="{BB962C8B-B14F-4D97-AF65-F5344CB8AC3E}">
        <p14:creationId xmlns:p14="http://schemas.microsoft.com/office/powerpoint/2010/main" val="297560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99335CD6-B8AE-224E-A8AC-EFCB0AF5252D}" type="slidenum">
              <a:rPr lang="en-US" smtClean="0"/>
              <a:t>8</a:t>
            </a:fld>
            <a:endParaRPr lang="en-US"/>
          </a:p>
        </p:txBody>
      </p:sp>
    </p:spTree>
    <p:extLst>
      <p:ext uri="{BB962C8B-B14F-4D97-AF65-F5344CB8AC3E}">
        <p14:creationId xmlns:p14="http://schemas.microsoft.com/office/powerpoint/2010/main" val="301324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35CD6-B8AE-224E-A8AC-EFCB0AF5252D}" type="slidenum">
              <a:rPr lang="en-US" smtClean="0"/>
              <a:t>9</a:t>
            </a:fld>
            <a:endParaRPr lang="en-US"/>
          </a:p>
        </p:txBody>
      </p:sp>
    </p:spTree>
    <p:extLst>
      <p:ext uri="{BB962C8B-B14F-4D97-AF65-F5344CB8AC3E}">
        <p14:creationId xmlns:p14="http://schemas.microsoft.com/office/powerpoint/2010/main" val="2063859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831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192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76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03893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179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_1">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239326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3225169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48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559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133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88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1054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397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7904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52984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7FC978-E732-8386-0F4D-8FA8EA850CE8}"/>
              </a:ext>
            </a:extLst>
          </p:cNvPr>
          <p:cNvSpPr>
            <a:spLocks noGrp="1"/>
          </p:cNvSpPr>
          <p:nvPr>
            <p:ph type="body" sz="quarter" idx="10"/>
          </p:nvPr>
        </p:nvSpPr>
        <p:spPr/>
        <p:txBody>
          <a:bodyPr/>
          <a:lstStyle/>
          <a:p>
            <a:r>
              <a:rPr lang="en-US" dirty="0"/>
              <a:t>According to </a:t>
            </a:r>
            <a:r>
              <a:rPr lang="en-US" dirty="0" err="1"/>
              <a:t>DigitalMarking.org</a:t>
            </a:r>
            <a:r>
              <a:rPr lang="en-US" dirty="0"/>
              <a:t>, </a:t>
            </a:r>
          </a:p>
          <a:p>
            <a:r>
              <a:rPr lang="en-US" dirty="0"/>
              <a:t>people spend almost</a:t>
            </a:r>
          </a:p>
          <a:p>
            <a:r>
              <a:rPr lang="en-US" sz="4800" b="1" dirty="0">
                <a:solidFill>
                  <a:srgbClr val="FFFF00"/>
                </a:solidFill>
              </a:rPr>
              <a:t>2 and ½ hours </a:t>
            </a:r>
          </a:p>
          <a:p>
            <a:r>
              <a:rPr lang="en-US" dirty="0"/>
              <a:t>each day on Social Media</a:t>
            </a:r>
          </a:p>
        </p:txBody>
      </p:sp>
    </p:spTree>
    <p:extLst>
      <p:ext uri="{BB962C8B-B14F-4D97-AF65-F5344CB8AC3E}">
        <p14:creationId xmlns:p14="http://schemas.microsoft.com/office/powerpoint/2010/main" val="283303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778D044-66D7-3E34-D64E-96ADA45C15DF}"/>
              </a:ext>
            </a:extLst>
          </p:cNvPr>
          <p:cNvGraphicFramePr>
            <a:graphicFrameLocks noGrp="1"/>
          </p:cNvGraphicFramePr>
          <p:nvPr>
            <p:extLst>
              <p:ext uri="{D42A27DB-BD31-4B8C-83A1-F6EECF244321}">
                <p14:modId xmlns:p14="http://schemas.microsoft.com/office/powerpoint/2010/main" val="2350862910"/>
              </p:ext>
            </p:extLst>
          </p:nvPr>
        </p:nvGraphicFramePr>
        <p:xfrm>
          <a:off x="838200" y="2075935"/>
          <a:ext cx="10515600" cy="3022638"/>
        </p:xfrm>
        <a:graphic>
          <a:graphicData uri="http://schemas.openxmlformats.org/drawingml/2006/table">
            <a:tbl>
              <a:tblPr>
                <a:tableStyleId>{2D5ABB26-0587-4C30-8999-92F81FD0307C}</a:tableStyleId>
              </a:tblPr>
              <a:tblGrid>
                <a:gridCol w="5257800">
                  <a:extLst>
                    <a:ext uri="{9D8B030D-6E8A-4147-A177-3AD203B41FA5}">
                      <a16:colId xmlns:a16="http://schemas.microsoft.com/office/drawing/2014/main" val="523448607"/>
                    </a:ext>
                  </a:extLst>
                </a:gridCol>
                <a:gridCol w="5257800">
                  <a:extLst>
                    <a:ext uri="{9D8B030D-6E8A-4147-A177-3AD203B41FA5}">
                      <a16:colId xmlns:a16="http://schemas.microsoft.com/office/drawing/2014/main" val="1258745554"/>
                    </a:ext>
                  </a:extLst>
                </a:gridCol>
              </a:tblGrid>
              <a:tr h="503773">
                <a:tc>
                  <a:txBody>
                    <a:bodyPr/>
                    <a:lstStyle/>
                    <a:p>
                      <a:pPr algn="ctr"/>
                      <a:r>
                        <a:rPr lang="en-US" b="1" dirty="0">
                          <a:solidFill>
                            <a:schemeClr val="accent1">
                              <a:lumMod val="50000"/>
                            </a:schemeClr>
                          </a:solidFill>
                          <a:effectLst/>
                        </a:rPr>
                        <a:t>Age Group</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b="1">
                          <a:solidFill>
                            <a:schemeClr val="accent1">
                              <a:lumMod val="50000"/>
                            </a:schemeClr>
                          </a:solidFill>
                          <a:effectLst/>
                        </a:rPr>
                        <a:t>Average Time Spent on Social Media per Day (2022)</a:t>
                      </a:r>
                      <a:endParaRPr lang="en-US">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17040303"/>
                  </a:ext>
                </a:extLst>
              </a:tr>
              <a:tr h="503773">
                <a:tc>
                  <a:txBody>
                    <a:bodyPr/>
                    <a:lstStyle/>
                    <a:p>
                      <a:pPr algn="ctr"/>
                      <a:r>
                        <a:rPr lang="en-US" b="0" dirty="0">
                          <a:solidFill>
                            <a:schemeClr val="accent1">
                              <a:lumMod val="50000"/>
                            </a:schemeClr>
                          </a:solidFill>
                          <a:effectLst/>
                        </a:rPr>
                        <a:t>16-24</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b="0">
                          <a:solidFill>
                            <a:schemeClr val="accent1">
                              <a:lumMod val="50000"/>
                            </a:schemeClr>
                          </a:solidFill>
                          <a:effectLst/>
                        </a:rPr>
                        <a:t>5 hours and 49 minutes</a:t>
                      </a:r>
                      <a:endParaRPr lang="en-US">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87055343"/>
                  </a:ext>
                </a:extLst>
              </a:tr>
              <a:tr h="503773">
                <a:tc>
                  <a:txBody>
                    <a:bodyPr/>
                    <a:lstStyle/>
                    <a:p>
                      <a:pPr algn="ctr"/>
                      <a:r>
                        <a:rPr lang="en-US" b="0" dirty="0">
                          <a:solidFill>
                            <a:schemeClr val="accent1">
                              <a:lumMod val="50000"/>
                            </a:schemeClr>
                          </a:solidFill>
                          <a:effectLst/>
                        </a:rPr>
                        <a:t>25-34</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b="0">
                          <a:solidFill>
                            <a:schemeClr val="accent1">
                              <a:lumMod val="50000"/>
                            </a:schemeClr>
                          </a:solidFill>
                          <a:effectLst/>
                        </a:rPr>
                        <a:t>5 hours and 31 minutes</a:t>
                      </a:r>
                      <a:endParaRPr lang="en-US">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28235434"/>
                  </a:ext>
                </a:extLst>
              </a:tr>
              <a:tr h="503773">
                <a:tc>
                  <a:txBody>
                    <a:bodyPr/>
                    <a:lstStyle/>
                    <a:p>
                      <a:pPr algn="ctr"/>
                      <a:r>
                        <a:rPr lang="en-US" b="0" dirty="0">
                          <a:solidFill>
                            <a:schemeClr val="accent1">
                              <a:lumMod val="50000"/>
                            </a:schemeClr>
                          </a:solidFill>
                          <a:effectLst/>
                        </a:rPr>
                        <a:t>35-44</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b="0">
                          <a:solidFill>
                            <a:schemeClr val="accent1">
                              <a:lumMod val="50000"/>
                            </a:schemeClr>
                          </a:solidFill>
                          <a:effectLst/>
                        </a:rPr>
                        <a:t>4 hours and 49 minutes</a:t>
                      </a:r>
                      <a:endParaRPr lang="en-US">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507363120"/>
                  </a:ext>
                </a:extLst>
              </a:tr>
              <a:tr h="503773">
                <a:tc>
                  <a:txBody>
                    <a:bodyPr/>
                    <a:lstStyle/>
                    <a:p>
                      <a:pPr algn="ctr"/>
                      <a:r>
                        <a:rPr lang="en-US" b="0" dirty="0">
                          <a:solidFill>
                            <a:schemeClr val="accent1">
                              <a:lumMod val="50000"/>
                            </a:schemeClr>
                          </a:solidFill>
                          <a:effectLst/>
                        </a:rPr>
                        <a:t>45-54</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b="0" dirty="0">
                          <a:solidFill>
                            <a:schemeClr val="accent1">
                              <a:lumMod val="50000"/>
                            </a:schemeClr>
                          </a:solidFill>
                          <a:effectLst/>
                        </a:rPr>
                        <a:t>3 hours and 57 minutes</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96564950"/>
                  </a:ext>
                </a:extLst>
              </a:tr>
              <a:tr h="503773">
                <a:tc>
                  <a:txBody>
                    <a:bodyPr/>
                    <a:lstStyle/>
                    <a:p>
                      <a:pPr algn="ctr"/>
                      <a:r>
                        <a:rPr lang="en-US" b="0">
                          <a:solidFill>
                            <a:schemeClr val="accent1">
                              <a:lumMod val="50000"/>
                            </a:schemeClr>
                          </a:solidFill>
                          <a:effectLst/>
                        </a:rPr>
                        <a:t>55+</a:t>
                      </a:r>
                      <a:endParaRPr lang="en-US">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b="0" dirty="0">
                          <a:solidFill>
                            <a:schemeClr val="accent1">
                              <a:lumMod val="50000"/>
                            </a:schemeClr>
                          </a:solidFill>
                          <a:effectLst/>
                        </a:rPr>
                        <a:t>3 hours and 3 minutes</a:t>
                      </a:r>
                      <a:endParaRPr lang="en-US" dirty="0">
                        <a:solidFill>
                          <a:schemeClr val="accent1">
                            <a:lumMod val="50000"/>
                          </a:schemeClr>
                        </a:solidFill>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96972008"/>
                  </a:ext>
                </a:extLst>
              </a:tr>
            </a:tbl>
          </a:graphicData>
        </a:graphic>
      </p:graphicFrame>
      <p:sp>
        <p:nvSpPr>
          <p:cNvPr id="8" name="Title 7">
            <a:extLst>
              <a:ext uri="{FF2B5EF4-FFF2-40B4-BE49-F238E27FC236}">
                <a16:creationId xmlns:a16="http://schemas.microsoft.com/office/drawing/2014/main" id="{9B968E04-E63B-6D34-E8DD-1A8C9234A137}"/>
              </a:ext>
            </a:extLst>
          </p:cNvPr>
          <p:cNvSpPr>
            <a:spLocks noGrp="1"/>
          </p:cNvSpPr>
          <p:nvPr>
            <p:ph type="title"/>
          </p:nvPr>
        </p:nvSpPr>
        <p:spPr/>
        <p:txBody>
          <a:bodyPr>
            <a:normAutofit fontScale="90000"/>
          </a:bodyPr>
          <a:lstStyle/>
          <a:p>
            <a:r>
              <a:rPr lang="en-US" dirty="0"/>
              <a:t>Time Spent on Social Media by Age</a:t>
            </a:r>
          </a:p>
        </p:txBody>
      </p:sp>
      <p:sp>
        <p:nvSpPr>
          <p:cNvPr id="9" name="TextBox 8">
            <a:extLst>
              <a:ext uri="{FF2B5EF4-FFF2-40B4-BE49-F238E27FC236}">
                <a16:creationId xmlns:a16="http://schemas.microsoft.com/office/drawing/2014/main" id="{762DB4A1-905E-8F05-C7EE-C5B527302330}"/>
              </a:ext>
            </a:extLst>
          </p:cNvPr>
          <p:cNvSpPr txBox="1"/>
          <p:nvPr/>
        </p:nvSpPr>
        <p:spPr>
          <a:xfrm>
            <a:off x="9459144" y="6123543"/>
            <a:ext cx="2066271" cy="369332"/>
          </a:xfrm>
          <a:prstGeom prst="rect">
            <a:avLst/>
          </a:prstGeom>
          <a:noFill/>
        </p:spPr>
        <p:txBody>
          <a:bodyPr wrap="none" rtlCol="0">
            <a:spAutoFit/>
          </a:bodyPr>
          <a:lstStyle/>
          <a:p>
            <a:r>
              <a:rPr lang="en-US" dirty="0">
                <a:solidFill>
                  <a:schemeClr val="bg1"/>
                </a:solidFill>
              </a:rPr>
              <a:t>Source: </a:t>
            </a:r>
            <a:r>
              <a:rPr lang="en-US" dirty="0" err="1">
                <a:solidFill>
                  <a:schemeClr val="bg1"/>
                </a:solidFill>
              </a:rPr>
              <a:t>techjury.net</a:t>
            </a:r>
            <a:endParaRPr lang="en-US" dirty="0">
              <a:solidFill>
                <a:schemeClr val="bg1"/>
              </a:solidFill>
            </a:endParaRPr>
          </a:p>
        </p:txBody>
      </p:sp>
    </p:spTree>
    <p:extLst>
      <p:ext uri="{BB962C8B-B14F-4D97-AF65-F5344CB8AC3E}">
        <p14:creationId xmlns:p14="http://schemas.microsoft.com/office/powerpoint/2010/main" val="3325162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8B886-AB4E-FA76-8363-0C3EB04B4C0A}"/>
              </a:ext>
            </a:extLst>
          </p:cNvPr>
          <p:cNvPicPr>
            <a:picLocks noChangeAspect="1"/>
          </p:cNvPicPr>
          <p:nvPr/>
        </p:nvPicPr>
        <p:blipFill>
          <a:blip r:embed="rId3"/>
          <a:stretch>
            <a:fillRect/>
          </a:stretch>
        </p:blipFill>
        <p:spPr>
          <a:xfrm>
            <a:off x="1474409" y="829355"/>
            <a:ext cx="9243182" cy="5199290"/>
          </a:xfrm>
          <a:prstGeom prst="rect">
            <a:avLst/>
          </a:prstGeom>
        </p:spPr>
      </p:pic>
      <p:sp>
        <p:nvSpPr>
          <p:cNvPr id="2" name="TextBox 1">
            <a:extLst>
              <a:ext uri="{FF2B5EF4-FFF2-40B4-BE49-F238E27FC236}">
                <a16:creationId xmlns:a16="http://schemas.microsoft.com/office/drawing/2014/main" id="{743671D3-5EE9-2739-89E6-FEB98688936B}"/>
              </a:ext>
            </a:extLst>
          </p:cNvPr>
          <p:cNvSpPr txBox="1"/>
          <p:nvPr/>
        </p:nvSpPr>
        <p:spPr>
          <a:xfrm>
            <a:off x="8247529" y="6311153"/>
            <a:ext cx="3040704" cy="369332"/>
          </a:xfrm>
          <a:prstGeom prst="rect">
            <a:avLst/>
          </a:prstGeom>
          <a:noFill/>
        </p:spPr>
        <p:txBody>
          <a:bodyPr wrap="none" rtlCol="0">
            <a:spAutoFit/>
          </a:bodyPr>
          <a:lstStyle/>
          <a:p>
            <a:r>
              <a:rPr lang="en-US" dirty="0">
                <a:solidFill>
                  <a:schemeClr val="bg1"/>
                </a:solidFill>
              </a:rPr>
              <a:t>Source: </a:t>
            </a:r>
            <a:r>
              <a:rPr lang="en-US" dirty="0" err="1">
                <a:solidFill>
                  <a:schemeClr val="bg1"/>
                </a:solidFill>
              </a:rPr>
              <a:t>broadbandsearch.net</a:t>
            </a:r>
            <a:endParaRPr lang="en-US" dirty="0">
              <a:solidFill>
                <a:schemeClr val="bg1"/>
              </a:solidFill>
            </a:endParaRPr>
          </a:p>
        </p:txBody>
      </p:sp>
    </p:spTree>
    <p:extLst>
      <p:ext uri="{BB962C8B-B14F-4D97-AF65-F5344CB8AC3E}">
        <p14:creationId xmlns:p14="http://schemas.microsoft.com/office/powerpoint/2010/main" val="3830673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CD31-1573-A265-DFEC-2B45EE603712}"/>
              </a:ext>
            </a:extLst>
          </p:cNvPr>
          <p:cNvSpPr>
            <a:spLocks noGrp="1"/>
          </p:cNvSpPr>
          <p:nvPr>
            <p:ph type="title"/>
          </p:nvPr>
        </p:nvSpPr>
        <p:spPr/>
        <p:txBody>
          <a:bodyPr/>
          <a:lstStyle/>
          <a:p>
            <a:r>
              <a:rPr lang="en-US" dirty="0"/>
              <a:t>Too much time on your phone?</a:t>
            </a:r>
          </a:p>
        </p:txBody>
      </p:sp>
      <p:sp>
        <p:nvSpPr>
          <p:cNvPr id="3" name="Content Placeholder 2">
            <a:extLst>
              <a:ext uri="{FF2B5EF4-FFF2-40B4-BE49-F238E27FC236}">
                <a16:creationId xmlns:a16="http://schemas.microsoft.com/office/drawing/2014/main" id="{1360AAB8-6D77-D0AB-8472-2C0869AB772D}"/>
              </a:ext>
            </a:extLst>
          </p:cNvPr>
          <p:cNvSpPr>
            <a:spLocks noGrp="1"/>
          </p:cNvSpPr>
          <p:nvPr>
            <p:ph idx="1"/>
          </p:nvPr>
        </p:nvSpPr>
        <p:spPr/>
        <p:txBody>
          <a:bodyPr/>
          <a:lstStyle/>
          <a:p>
            <a:r>
              <a:rPr lang="en-US" dirty="0"/>
              <a:t>For adults, it’s really the wrong question</a:t>
            </a:r>
          </a:p>
          <a:p>
            <a:r>
              <a:rPr lang="en-US" dirty="0"/>
              <a:t>Content matters, e.g. bible reading, bible study, checking on and encouraging others via text</a:t>
            </a:r>
          </a:p>
        </p:txBody>
      </p:sp>
    </p:spTree>
    <p:extLst>
      <p:ext uri="{BB962C8B-B14F-4D97-AF65-F5344CB8AC3E}">
        <p14:creationId xmlns:p14="http://schemas.microsoft.com/office/powerpoint/2010/main" val="32953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3AE560-69BF-E14E-942D-157405DADFC2}"/>
              </a:ext>
            </a:extLst>
          </p:cNvPr>
          <p:cNvSpPr>
            <a:spLocks noGrp="1"/>
          </p:cNvSpPr>
          <p:nvPr>
            <p:ph type="body" sz="quarter" idx="10"/>
          </p:nvPr>
        </p:nvSpPr>
        <p:spPr/>
        <p:txBody>
          <a:bodyPr>
            <a:normAutofit fontScale="62500" lnSpcReduction="20000"/>
          </a:bodyPr>
          <a:lstStyle/>
          <a:p>
            <a:r>
              <a:rPr lang="en-US" i="1" dirty="0"/>
              <a:t>I have only just a minute, only 60 seconds in it;</a:t>
            </a:r>
          </a:p>
          <a:p>
            <a:endParaRPr lang="en-US" i="1" dirty="0"/>
          </a:p>
          <a:p>
            <a:r>
              <a:rPr lang="en-US" i="1" dirty="0"/>
              <a:t>forced upon me; can't refuse it;</a:t>
            </a:r>
          </a:p>
          <a:p>
            <a:endParaRPr lang="en-US" i="1" dirty="0"/>
          </a:p>
          <a:p>
            <a:r>
              <a:rPr lang="en-US" i="1" dirty="0"/>
              <a:t>didn't seek it, didn't chose it.</a:t>
            </a:r>
          </a:p>
          <a:p>
            <a:endParaRPr lang="en-US" i="1" dirty="0"/>
          </a:p>
          <a:p>
            <a:r>
              <a:rPr lang="en-US" i="1" dirty="0"/>
              <a:t>But it's up to me just how I use it.</a:t>
            </a:r>
          </a:p>
          <a:p>
            <a:endParaRPr lang="en-US" i="1" dirty="0"/>
          </a:p>
          <a:p>
            <a:r>
              <a:rPr lang="en-US" i="1" dirty="0"/>
              <a:t>I must suffer if I lose it, give account if I abuse it.</a:t>
            </a:r>
          </a:p>
          <a:p>
            <a:endParaRPr lang="en-US" i="1" dirty="0"/>
          </a:p>
          <a:p>
            <a:r>
              <a:rPr lang="en-US" i="1" dirty="0"/>
              <a:t>Just a tiny little minute, but eternity is in it.</a:t>
            </a:r>
          </a:p>
          <a:p>
            <a:endParaRPr lang="en-US" i="1" dirty="0"/>
          </a:p>
          <a:p>
            <a:r>
              <a:rPr lang="en-US" i="1" dirty="0"/>
              <a:t>-Unknown</a:t>
            </a:r>
          </a:p>
        </p:txBody>
      </p:sp>
    </p:spTree>
    <p:extLst>
      <p:ext uri="{BB962C8B-B14F-4D97-AF65-F5344CB8AC3E}">
        <p14:creationId xmlns:p14="http://schemas.microsoft.com/office/powerpoint/2010/main" val="727204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16E2-DFDF-45C3-041E-64064FE2073C}"/>
              </a:ext>
            </a:extLst>
          </p:cNvPr>
          <p:cNvSpPr>
            <a:spLocks noGrp="1"/>
          </p:cNvSpPr>
          <p:nvPr>
            <p:ph type="title"/>
          </p:nvPr>
        </p:nvSpPr>
        <p:spPr/>
        <p:txBody>
          <a:bodyPr>
            <a:normAutofit/>
          </a:bodyPr>
          <a:lstStyle/>
          <a:p>
            <a:r>
              <a:rPr lang="en-US" dirty="0"/>
              <a:t>What’s the best use of your time?</a:t>
            </a:r>
          </a:p>
        </p:txBody>
      </p:sp>
      <p:sp>
        <p:nvSpPr>
          <p:cNvPr id="3" name="Content Placeholder 2">
            <a:extLst>
              <a:ext uri="{FF2B5EF4-FFF2-40B4-BE49-F238E27FC236}">
                <a16:creationId xmlns:a16="http://schemas.microsoft.com/office/drawing/2014/main" id="{3DFFBB2B-C872-40DE-E4EE-F222F1FF34BF}"/>
              </a:ext>
            </a:extLst>
          </p:cNvPr>
          <p:cNvSpPr>
            <a:spLocks noGrp="1"/>
          </p:cNvSpPr>
          <p:nvPr>
            <p:ph idx="1"/>
          </p:nvPr>
        </p:nvSpPr>
        <p:spPr/>
        <p:txBody>
          <a:bodyPr/>
          <a:lstStyle/>
          <a:p>
            <a:r>
              <a:rPr lang="en-US" dirty="0"/>
              <a:t>Listen to God (reading the bible)</a:t>
            </a:r>
          </a:p>
          <a:p>
            <a:r>
              <a:rPr lang="en-US" dirty="0"/>
              <a:t>Talk to God (praying to God)</a:t>
            </a:r>
          </a:p>
          <a:p>
            <a:r>
              <a:rPr lang="en-US" dirty="0"/>
              <a:t>Surround yourself with good influences</a:t>
            </a:r>
          </a:p>
          <a:p>
            <a:r>
              <a:rPr lang="en-US" dirty="0"/>
              <a:t>Serve others</a:t>
            </a:r>
          </a:p>
        </p:txBody>
      </p:sp>
    </p:spTree>
    <p:extLst>
      <p:ext uri="{BB962C8B-B14F-4D97-AF65-F5344CB8AC3E}">
        <p14:creationId xmlns:p14="http://schemas.microsoft.com/office/powerpoint/2010/main" val="97145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AF85-B419-2A01-7F38-926640A88BC0}"/>
              </a:ext>
            </a:extLst>
          </p:cNvPr>
          <p:cNvSpPr>
            <a:spLocks noGrp="1"/>
          </p:cNvSpPr>
          <p:nvPr>
            <p:ph type="title"/>
          </p:nvPr>
        </p:nvSpPr>
        <p:spPr/>
        <p:txBody>
          <a:bodyPr/>
          <a:lstStyle/>
          <a:p>
            <a:r>
              <a:rPr lang="en-US" dirty="0"/>
              <a:t>How much time would it take…?</a:t>
            </a:r>
          </a:p>
        </p:txBody>
      </p:sp>
      <p:pic>
        <p:nvPicPr>
          <p:cNvPr id="4" name="Picture 3" descr="Table&#10;&#10;Description automatically generated">
            <a:extLst>
              <a:ext uri="{FF2B5EF4-FFF2-40B4-BE49-F238E27FC236}">
                <a16:creationId xmlns:a16="http://schemas.microsoft.com/office/drawing/2014/main" id="{BFF787F6-A08C-1B31-E03D-D2308118FFE1}"/>
              </a:ext>
            </a:extLst>
          </p:cNvPr>
          <p:cNvPicPr>
            <a:picLocks noChangeAspect="1"/>
          </p:cNvPicPr>
          <p:nvPr/>
        </p:nvPicPr>
        <p:blipFill>
          <a:blip r:embed="rId3"/>
          <a:stretch>
            <a:fillRect/>
          </a:stretch>
        </p:blipFill>
        <p:spPr>
          <a:xfrm>
            <a:off x="2209800" y="2022874"/>
            <a:ext cx="7772400" cy="3848678"/>
          </a:xfrm>
          <a:prstGeom prst="rect">
            <a:avLst/>
          </a:prstGeom>
        </p:spPr>
      </p:pic>
      <p:sp>
        <p:nvSpPr>
          <p:cNvPr id="5" name="Oval 4">
            <a:extLst>
              <a:ext uri="{FF2B5EF4-FFF2-40B4-BE49-F238E27FC236}">
                <a16:creationId xmlns:a16="http://schemas.microsoft.com/office/drawing/2014/main" id="{4CEB03D1-9DD4-0464-040E-A225FD5A256B}"/>
              </a:ext>
            </a:extLst>
          </p:cNvPr>
          <p:cNvSpPr/>
          <p:nvPr/>
        </p:nvSpPr>
        <p:spPr>
          <a:xfrm>
            <a:off x="5779477" y="3516923"/>
            <a:ext cx="984738" cy="984738"/>
          </a:xfrm>
          <a:custGeom>
            <a:avLst/>
            <a:gdLst>
              <a:gd name="connsiteX0" fmla="*/ 0 w 984738"/>
              <a:gd name="connsiteY0" fmla="*/ 492369 h 984738"/>
              <a:gd name="connsiteX1" fmla="*/ 492369 w 984738"/>
              <a:gd name="connsiteY1" fmla="*/ 0 h 984738"/>
              <a:gd name="connsiteX2" fmla="*/ 984738 w 984738"/>
              <a:gd name="connsiteY2" fmla="*/ 492369 h 984738"/>
              <a:gd name="connsiteX3" fmla="*/ 492369 w 984738"/>
              <a:gd name="connsiteY3" fmla="*/ 984738 h 984738"/>
              <a:gd name="connsiteX4" fmla="*/ 0 w 984738"/>
              <a:gd name="connsiteY4" fmla="*/ 492369 h 98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38" h="984738" extrusionOk="0">
                <a:moveTo>
                  <a:pt x="0" y="492369"/>
                </a:moveTo>
                <a:cubicBezTo>
                  <a:pt x="-27777" y="203307"/>
                  <a:pt x="196340" y="9046"/>
                  <a:pt x="492369" y="0"/>
                </a:cubicBezTo>
                <a:cubicBezTo>
                  <a:pt x="788174" y="5027"/>
                  <a:pt x="954272" y="221410"/>
                  <a:pt x="984738" y="492369"/>
                </a:cubicBezTo>
                <a:cubicBezTo>
                  <a:pt x="966967" y="781652"/>
                  <a:pt x="762197" y="996344"/>
                  <a:pt x="492369" y="984738"/>
                </a:cubicBezTo>
                <a:cubicBezTo>
                  <a:pt x="186374" y="966099"/>
                  <a:pt x="32044" y="779608"/>
                  <a:pt x="0" y="492369"/>
                </a:cubicBezTo>
                <a:close/>
              </a:path>
            </a:pathLst>
          </a:custGeom>
          <a:noFill/>
          <a:ln w="76200" cap="flat" cmpd="sng">
            <a:solidFill>
              <a:schemeClr val="accent2">
                <a:lumMod val="75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36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EAF85-B419-2A01-7F38-926640A88BC0}"/>
              </a:ext>
            </a:extLst>
          </p:cNvPr>
          <p:cNvSpPr>
            <a:spLocks noGrp="1"/>
          </p:cNvSpPr>
          <p:nvPr>
            <p:ph type="title"/>
          </p:nvPr>
        </p:nvSpPr>
        <p:spPr/>
        <p:txBody>
          <a:bodyPr/>
          <a:lstStyle/>
          <a:p>
            <a:r>
              <a:rPr lang="en-US" dirty="0"/>
              <a:t>How much time would it take…?</a:t>
            </a:r>
          </a:p>
        </p:txBody>
      </p:sp>
      <p:pic>
        <p:nvPicPr>
          <p:cNvPr id="4" name="Picture 3" descr="Table&#10;&#10;Description automatically generated">
            <a:extLst>
              <a:ext uri="{FF2B5EF4-FFF2-40B4-BE49-F238E27FC236}">
                <a16:creationId xmlns:a16="http://schemas.microsoft.com/office/drawing/2014/main" id="{BFF787F6-A08C-1B31-E03D-D2308118FFE1}"/>
              </a:ext>
            </a:extLst>
          </p:cNvPr>
          <p:cNvPicPr>
            <a:picLocks noChangeAspect="1"/>
          </p:cNvPicPr>
          <p:nvPr/>
        </p:nvPicPr>
        <p:blipFill>
          <a:blip r:embed="rId3"/>
          <a:stretch>
            <a:fillRect/>
          </a:stretch>
        </p:blipFill>
        <p:spPr>
          <a:xfrm>
            <a:off x="2209800" y="2022874"/>
            <a:ext cx="7772400" cy="3848678"/>
          </a:xfrm>
          <a:prstGeom prst="rect">
            <a:avLst/>
          </a:prstGeom>
        </p:spPr>
      </p:pic>
      <p:sp>
        <p:nvSpPr>
          <p:cNvPr id="5" name="Oval 4">
            <a:extLst>
              <a:ext uri="{FF2B5EF4-FFF2-40B4-BE49-F238E27FC236}">
                <a16:creationId xmlns:a16="http://schemas.microsoft.com/office/drawing/2014/main" id="{4CEB03D1-9DD4-0464-040E-A225FD5A256B}"/>
              </a:ext>
            </a:extLst>
          </p:cNvPr>
          <p:cNvSpPr/>
          <p:nvPr/>
        </p:nvSpPr>
        <p:spPr>
          <a:xfrm>
            <a:off x="3950677" y="3499338"/>
            <a:ext cx="984738" cy="984738"/>
          </a:xfrm>
          <a:custGeom>
            <a:avLst/>
            <a:gdLst>
              <a:gd name="connsiteX0" fmla="*/ 0 w 984738"/>
              <a:gd name="connsiteY0" fmla="*/ 492369 h 984738"/>
              <a:gd name="connsiteX1" fmla="*/ 492369 w 984738"/>
              <a:gd name="connsiteY1" fmla="*/ 0 h 984738"/>
              <a:gd name="connsiteX2" fmla="*/ 984738 w 984738"/>
              <a:gd name="connsiteY2" fmla="*/ 492369 h 984738"/>
              <a:gd name="connsiteX3" fmla="*/ 492369 w 984738"/>
              <a:gd name="connsiteY3" fmla="*/ 984738 h 984738"/>
              <a:gd name="connsiteX4" fmla="*/ 0 w 984738"/>
              <a:gd name="connsiteY4" fmla="*/ 492369 h 98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38" h="984738" extrusionOk="0">
                <a:moveTo>
                  <a:pt x="0" y="492369"/>
                </a:moveTo>
                <a:cubicBezTo>
                  <a:pt x="-27777" y="203307"/>
                  <a:pt x="196340" y="9046"/>
                  <a:pt x="492369" y="0"/>
                </a:cubicBezTo>
                <a:cubicBezTo>
                  <a:pt x="788174" y="5027"/>
                  <a:pt x="954272" y="221410"/>
                  <a:pt x="984738" y="492369"/>
                </a:cubicBezTo>
                <a:cubicBezTo>
                  <a:pt x="966967" y="781652"/>
                  <a:pt x="762197" y="996344"/>
                  <a:pt x="492369" y="984738"/>
                </a:cubicBezTo>
                <a:cubicBezTo>
                  <a:pt x="186374" y="966099"/>
                  <a:pt x="32044" y="779608"/>
                  <a:pt x="0" y="492369"/>
                </a:cubicBezTo>
                <a:close/>
              </a:path>
            </a:pathLst>
          </a:custGeom>
          <a:noFill/>
          <a:ln w="76200" cap="flat" cmpd="sng">
            <a:solidFill>
              <a:schemeClr val="accent2">
                <a:lumMod val="75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395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120F9-8D72-E515-D337-0AB848BDBD13}"/>
              </a:ext>
            </a:extLst>
          </p:cNvPr>
          <p:cNvSpPr>
            <a:spLocks noGrp="1"/>
          </p:cNvSpPr>
          <p:nvPr>
            <p:ph type="body" idx="1"/>
          </p:nvPr>
        </p:nvSpPr>
        <p:spPr/>
        <p:txBody>
          <a:bodyPr/>
          <a:lstStyle/>
          <a:p>
            <a:r>
              <a:rPr lang="en-US" dirty="0"/>
              <a:t>Mark 9:47</a:t>
            </a:r>
          </a:p>
        </p:txBody>
      </p:sp>
      <p:sp>
        <p:nvSpPr>
          <p:cNvPr id="3" name="Text Placeholder 2">
            <a:extLst>
              <a:ext uri="{FF2B5EF4-FFF2-40B4-BE49-F238E27FC236}">
                <a16:creationId xmlns:a16="http://schemas.microsoft.com/office/drawing/2014/main" id="{F4991FBB-3FE3-657D-3A1D-2CE353347963}"/>
              </a:ext>
            </a:extLst>
          </p:cNvPr>
          <p:cNvSpPr>
            <a:spLocks noGrp="1"/>
          </p:cNvSpPr>
          <p:nvPr>
            <p:ph type="body" sz="quarter" idx="10"/>
          </p:nvPr>
        </p:nvSpPr>
        <p:spPr/>
        <p:txBody>
          <a:bodyPr/>
          <a:lstStyle/>
          <a:p>
            <a:r>
              <a:rPr lang="en-US" sz="2800" dirty="0"/>
              <a:t>47</a:t>
            </a:r>
            <a:r>
              <a:rPr lang="en-US" dirty="0"/>
              <a:t>And if thine eye causes thee to sin, pluck it out. It is better for you to enter the kingdom of God with one eye, rather than having two eyes, to be cast into hell fire</a:t>
            </a:r>
          </a:p>
        </p:txBody>
      </p:sp>
    </p:spTree>
    <p:extLst>
      <p:ext uri="{BB962C8B-B14F-4D97-AF65-F5344CB8AC3E}">
        <p14:creationId xmlns:p14="http://schemas.microsoft.com/office/powerpoint/2010/main" val="294023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120F9-8D72-E515-D337-0AB848BDBD13}"/>
              </a:ext>
            </a:extLst>
          </p:cNvPr>
          <p:cNvSpPr>
            <a:spLocks noGrp="1"/>
          </p:cNvSpPr>
          <p:nvPr>
            <p:ph type="body" idx="1"/>
          </p:nvPr>
        </p:nvSpPr>
        <p:spPr/>
        <p:txBody>
          <a:bodyPr/>
          <a:lstStyle/>
          <a:p>
            <a:r>
              <a:rPr lang="en-US" dirty="0"/>
              <a:t>Mark (&amp;Josh) 5-21-2023</a:t>
            </a:r>
          </a:p>
        </p:txBody>
      </p:sp>
      <p:sp>
        <p:nvSpPr>
          <p:cNvPr id="3" name="Text Placeholder 2">
            <a:extLst>
              <a:ext uri="{FF2B5EF4-FFF2-40B4-BE49-F238E27FC236}">
                <a16:creationId xmlns:a16="http://schemas.microsoft.com/office/drawing/2014/main" id="{F4991FBB-3FE3-657D-3A1D-2CE353347963}"/>
              </a:ext>
            </a:extLst>
          </p:cNvPr>
          <p:cNvSpPr>
            <a:spLocks noGrp="1"/>
          </p:cNvSpPr>
          <p:nvPr>
            <p:ph type="body" sz="quarter" idx="10"/>
          </p:nvPr>
        </p:nvSpPr>
        <p:spPr/>
        <p:txBody>
          <a:bodyPr/>
          <a:lstStyle/>
          <a:p>
            <a:r>
              <a:rPr lang="en-US" sz="2800" dirty="0"/>
              <a:t>47</a:t>
            </a:r>
            <a:r>
              <a:rPr lang="en-US" dirty="0"/>
              <a:t>And if thine phone app causes thee to sin, delete it. It is better for you to enter the kingdom of God with no apps, rather than having all the social media apps, to be cast into hell fire</a:t>
            </a:r>
          </a:p>
        </p:txBody>
      </p:sp>
    </p:spTree>
    <p:extLst>
      <p:ext uri="{BB962C8B-B14F-4D97-AF65-F5344CB8AC3E}">
        <p14:creationId xmlns:p14="http://schemas.microsoft.com/office/powerpoint/2010/main" val="280385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FA60F1-14C9-0DE0-CA92-271181A92ADD}"/>
              </a:ext>
            </a:extLst>
          </p:cNvPr>
          <p:cNvSpPr>
            <a:spLocks noGrp="1"/>
          </p:cNvSpPr>
          <p:nvPr>
            <p:ph type="subTitle" idx="1"/>
          </p:nvPr>
        </p:nvSpPr>
        <p:spPr/>
        <p:txBody>
          <a:bodyPr/>
          <a:lstStyle/>
          <a:p>
            <a:r>
              <a:rPr lang="en-US" dirty="0"/>
              <a:t>Class 3 – Redeeming the Time</a:t>
            </a:r>
          </a:p>
        </p:txBody>
      </p:sp>
      <p:sp>
        <p:nvSpPr>
          <p:cNvPr id="2" name="Title 1">
            <a:extLst>
              <a:ext uri="{FF2B5EF4-FFF2-40B4-BE49-F238E27FC236}">
                <a16:creationId xmlns:a16="http://schemas.microsoft.com/office/drawing/2014/main" id="{4C261B89-20BA-FEE9-63AF-C91F8597F836}"/>
              </a:ext>
            </a:extLst>
          </p:cNvPr>
          <p:cNvSpPr>
            <a:spLocks noGrp="1"/>
          </p:cNvSpPr>
          <p:nvPr>
            <p:ph type="ctrTitle"/>
          </p:nvPr>
        </p:nvSpPr>
        <p:spPr/>
        <p:txBody>
          <a:bodyPr/>
          <a:lstStyle/>
          <a:p>
            <a:r>
              <a:rPr lang="en-US" dirty="0"/>
              <a:t>Good Works</a:t>
            </a:r>
          </a:p>
        </p:txBody>
      </p:sp>
      <p:sp>
        <p:nvSpPr>
          <p:cNvPr id="4" name="TextBox 3">
            <a:extLst>
              <a:ext uri="{FF2B5EF4-FFF2-40B4-BE49-F238E27FC236}">
                <a16:creationId xmlns:a16="http://schemas.microsoft.com/office/drawing/2014/main" id="{2D2683A7-1097-74FF-F6B7-F5DC416AA5C8}"/>
              </a:ext>
            </a:extLst>
          </p:cNvPr>
          <p:cNvSpPr txBox="1"/>
          <p:nvPr/>
        </p:nvSpPr>
        <p:spPr>
          <a:xfrm>
            <a:off x="4956342" y="4614542"/>
            <a:ext cx="6622473" cy="707886"/>
          </a:xfrm>
          <a:prstGeom prst="rect">
            <a:avLst/>
          </a:prstGeom>
          <a:noFill/>
        </p:spPr>
        <p:txBody>
          <a:bodyPr wrap="square" rtlCol="0">
            <a:spAutoFit/>
          </a:bodyPr>
          <a:lstStyle/>
          <a:p>
            <a:r>
              <a:rPr lang="en-US" sz="4000" i="1" dirty="0">
                <a:solidFill>
                  <a:schemeClr val="bg1"/>
                </a:solidFill>
              </a:rPr>
              <a:t>“…The Good Portion…”</a:t>
            </a:r>
          </a:p>
        </p:txBody>
      </p:sp>
    </p:spTree>
    <p:extLst>
      <p:ext uri="{BB962C8B-B14F-4D97-AF65-F5344CB8AC3E}">
        <p14:creationId xmlns:p14="http://schemas.microsoft.com/office/powerpoint/2010/main" val="210864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A63DF-E226-AA7C-7005-3CC1EEEAEF13}"/>
              </a:ext>
            </a:extLst>
          </p:cNvPr>
          <p:cNvSpPr>
            <a:spLocks noGrp="1"/>
          </p:cNvSpPr>
          <p:nvPr>
            <p:ph type="title"/>
          </p:nvPr>
        </p:nvSpPr>
        <p:spPr/>
        <p:txBody>
          <a:bodyPr/>
          <a:lstStyle/>
          <a:p>
            <a:r>
              <a:rPr lang="en-US" dirty="0"/>
              <a:t>Breaking Bad Habits</a:t>
            </a:r>
          </a:p>
        </p:txBody>
      </p:sp>
      <p:sp>
        <p:nvSpPr>
          <p:cNvPr id="4" name="Content Placeholder 3">
            <a:extLst>
              <a:ext uri="{FF2B5EF4-FFF2-40B4-BE49-F238E27FC236}">
                <a16:creationId xmlns:a16="http://schemas.microsoft.com/office/drawing/2014/main" id="{F8E47AD2-7423-03C0-0271-5363939C08C9}"/>
              </a:ext>
            </a:extLst>
          </p:cNvPr>
          <p:cNvSpPr>
            <a:spLocks noGrp="1"/>
          </p:cNvSpPr>
          <p:nvPr>
            <p:ph idx="1"/>
          </p:nvPr>
        </p:nvSpPr>
        <p:spPr/>
        <p:txBody>
          <a:bodyPr/>
          <a:lstStyle/>
          <a:p>
            <a:r>
              <a:rPr lang="en-US" dirty="0"/>
              <a:t>Journal how you spend your time each week (write it down)</a:t>
            </a:r>
          </a:p>
          <a:p>
            <a:r>
              <a:rPr lang="en-US" dirty="0"/>
              <a:t>Know your app usage</a:t>
            </a:r>
          </a:p>
          <a:p>
            <a:r>
              <a:rPr lang="en-US" dirty="0"/>
              <a:t>Delete apps</a:t>
            </a:r>
          </a:p>
          <a:p>
            <a:r>
              <a:rPr lang="en-US" dirty="0"/>
              <a:t>Time constrain apps with accountability</a:t>
            </a:r>
          </a:p>
          <a:p>
            <a:endParaRPr lang="en-US" dirty="0"/>
          </a:p>
        </p:txBody>
      </p:sp>
    </p:spTree>
    <p:extLst>
      <p:ext uri="{BB962C8B-B14F-4D97-AF65-F5344CB8AC3E}">
        <p14:creationId xmlns:p14="http://schemas.microsoft.com/office/powerpoint/2010/main" val="409413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997DB-4408-96D8-DAA2-C48DE2970F6D}"/>
              </a:ext>
            </a:extLst>
          </p:cNvPr>
          <p:cNvSpPr>
            <a:spLocks noGrp="1"/>
          </p:cNvSpPr>
          <p:nvPr>
            <p:ph type="body" idx="1"/>
          </p:nvPr>
        </p:nvSpPr>
        <p:spPr/>
        <p:txBody>
          <a:bodyPr/>
          <a:lstStyle/>
          <a:p>
            <a:r>
              <a:rPr lang="en-US" dirty="0"/>
              <a:t>Luke 11:24-26</a:t>
            </a:r>
          </a:p>
        </p:txBody>
      </p:sp>
      <p:sp>
        <p:nvSpPr>
          <p:cNvPr id="3" name="Text Placeholder 2">
            <a:extLst>
              <a:ext uri="{FF2B5EF4-FFF2-40B4-BE49-F238E27FC236}">
                <a16:creationId xmlns:a16="http://schemas.microsoft.com/office/drawing/2014/main" id="{F576DA66-EA07-F79C-C60E-0551D0C94D7A}"/>
              </a:ext>
            </a:extLst>
          </p:cNvPr>
          <p:cNvSpPr>
            <a:spLocks noGrp="1"/>
          </p:cNvSpPr>
          <p:nvPr>
            <p:ph type="body" sz="quarter" idx="10"/>
          </p:nvPr>
        </p:nvSpPr>
        <p:spPr/>
        <p:txBody>
          <a:bodyPr/>
          <a:lstStyle/>
          <a:p>
            <a:r>
              <a:rPr lang="en-US" sz="2800" dirty="0"/>
              <a:t>24</a:t>
            </a:r>
            <a:r>
              <a:rPr lang="en-US" dirty="0"/>
              <a:t> “When an impure spirit comes out of a person, it goes through arid places seeking rest and does not find it. Then it says, ‘I will return to the house I left.’ </a:t>
            </a:r>
            <a:r>
              <a:rPr lang="en-US" sz="2800" dirty="0"/>
              <a:t>25</a:t>
            </a:r>
            <a:r>
              <a:rPr lang="en-US" dirty="0"/>
              <a:t>When it arrives, </a:t>
            </a:r>
            <a:r>
              <a:rPr lang="en-US" u="sng" dirty="0"/>
              <a:t>it finds the house swept clean and put in order</a:t>
            </a:r>
            <a:r>
              <a:rPr lang="en-US" dirty="0"/>
              <a:t>. </a:t>
            </a:r>
            <a:r>
              <a:rPr lang="en-US" sz="2800" dirty="0"/>
              <a:t>26</a:t>
            </a:r>
            <a:r>
              <a:rPr lang="en-US" dirty="0"/>
              <a:t>Then it goes and takes seven other spirits more wicked than itself, and they go in and live there. And the final condition of that person is worse than the first.”</a:t>
            </a:r>
          </a:p>
        </p:txBody>
      </p:sp>
    </p:spTree>
    <p:extLst>
      <p:ext uri="{BB962C8B-B14F-4D97-AF65-F5344CB8AC3E}">
        <p14:creationId xmlns:p14="http://schemas.microsoft.com/office/powerpoint/2010/main" val="1719568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3B62-2E96-DC6F-87EF-10886513B578}"/>
              </a:ext>
            </a:extLst>
          </p:cNvPr>
          <p:cNvSpPr>
            <a:spLocks noGrp="1"/>
          </p:cNvSpPr>
          <p:nvPr>
            <p:ph type="title"/>
          </p:nvPr>
        </p:nvSpPr>
        <p:spPr/>
        <p:txBody>
          <a:bodyPr/>
          <a:lstStyle/>
          <a:p>
            <a:r>
              <a:rPr lang="en-US" dirty="0"/>
              <a:t>This week’s challenge 1:</a:t>
            </a:r>
          </a:p>
        </p:txBody>
      </p:sp>
      <p:sp>
        <p:nvSpPr>
          <p:cNvPr id="3" name="Content Placeholder 2">
            <a:extLst>
              <a:ext uri="{FF2B5EF4-FFF2-40B4-BE49-F238E27FC236}">
                <a16:creationId xmlns:a16="http://schemas.microsoft.com/office/drawing/2014/main" id="{0A0E0AAB-7838-6CDA-8629-8368D8D10FE1}"/>
              </a:ext>
            </a:extLst>
          </p:cNvPr>
          <p:cNvSpPr>
            <a:spLocks noGrp="1"/>
          </p:cNvSpPr>
          <p:nvPr>
            <p:ph idx="1"/>
          </p:nvPr>
        </p:nvSpPr>
        <p:spPr/>
        <p:txBody>
          <a:bodyPr/>
          <a:lstStyle/>
          <a:p>
            <a:r>
              <a:rPr lang="en-US" dirty="0"/>
              <a:t>Open your phone and go to </a:t>
            </a:r>
            <a:r>
              <a:rPr lang="en-US" i="1" dirty="0"/>
              <a:t>Screen Time</a:t>
            </a:r>
          </a:p>
          <a:p>
            <a:r>
              <a:rPr lang="en-US" dirty="0"/>
              <a:t>Snap a screen shot of your most-used apps and the time spent on them</a:t>
            </a:r>
          </a:p>
          <a:p>
            <a:r>
              <a:rPr lang="en-US" dirty="0"/>
              <a:t>Let’s try to cut the number of minutes spent on all social media in </a:t>
            </a:r>
            <a:r>
              <a:rPr lang="en-US" i="1" dirty="0"/>
              <a:t>half.</a:t>
            </a:r>
          </a:p>
          <a:p>
            <a:r>
              <a:rPr lang="en-US" dirty="0"/>
              <a:t>Conversely, let’s double the amount of time spent in the bible app</a:t>
            </a:r>
          </a:p>
        </p:txBody>
      </p:sp>
    </p:spTree>
    <p:extLst>
      <p:ext uri="{BB962C8B-B14F-4D97-AF65-F5344CB8AC3E}">
        <p14:creationId xmlns:p14="http://schemas.microsoft.com/office/powerpoint/2010/main" val="42188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3B62-2E96-DC6F-87EF-10886513B578}"/>
              </a:ext>
            </a:extLst>
          </p:cNvPr>
          <p:cNvSpPr>
            <a:spLocks noGrp="1"/>
          </p:cNvSpPr>
          <p:nvPr>
            <p:ph type="title"/>
          </p:nvPr>
        </p:nvSpPr>
        <p:spPr/>
        <p:txBody>
          <a:bodyPr/>
          <a:lstStyle/>
          <a:p>
            <a:r>
              <a:rPr lang="en-US" dirty="0"/>
              <a:t>This week’s challenge 2:</a:t>
            </a:r>
          </a:p>
        </p:txBody>
      </p:sp>
      <p:sp>
        <p:nvSpPr>
          <p:cNvPr id="3" name="Content Placeholder 2">
            <a:extLst>
              <a:ext uri="{FF2B5EF4-FFF2-40B4-BE49-F238E27FC236}">
                <a16:creationId xmlns:a16="http://schemas.microsoft.com/office/drawing/2014/main" id="{0A0E0AAB-7838-6CDA-8629-8368D8D10FE1}"/>
              </a:ext>
            </a:extLst>
          </p:cNvPr>
          <p:cNvSpPr>
            <a:spLocks noGrp="1"/>
          </p:cNvSpPr>
          <p:nvPr>
            <p:ph idx="1"/>
          </p:nvPr>
        </p:nvSpPr>
        <p:spPr/>
        <p:txBody>
          <a:bodyPr/>
          <a:lstStyle/>
          <a:p>
            <a:r>
              <a:rPr lang="en-US" dirty="0"/>
              <a:t>Take a friend or two to lunch</a:t>
            </a:r>
          </a:p>
          <a:p>
            <a:r>
              <a:rPr lang="en-US" dirty="0"/>
              <a:t>Give them uninterrupted attention (no phones)</a:t>
            </a:r>
          </a:p>
          <a:p>
            <a:endParaRPr lang="en-US" dirty="0"/>
          </a:p>
        </p:txBody>
      </p:sp>
    </p:spTree>
    <p:extLst>
      <p:ext uri="{BB962C8B-B14F-4D97-AF65-F5344CB8AC3E}">
        <p14:creationId xmlns:p14="http://schemas.microsoft.com/office/powerpoint/2010/main" val="2624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3B62-2E96-DC6F-87EF-10886513B578}"/>
              </a:ext>
            </a:extLst>
          </p:cNvPr>
          <p:cNvSpPr>
            <a:spLocks noGrp="1"/>
          </p:cNvSpPr>
          <p:nvPr>
            <p:ph type="title"/>
          </p:nvPr>
        </p:nvSpPr>
        <p:spPr/>
        <p:txBody>
          <a:bodyPr/>
          <a:lstStyle/>
          <a:p>
            <a:r>
              <a:rPr lang="en-US" dirty="0"/>
              <a:t>This week’s challenge 3:</a:t>
            </a:r>
          </a:p>
        </p:txBody>
      </p:sp>
      <p:sp>
        <p:nvSpPr>
          <p:cNvPr id="3" name="Content Placeholder 2">
            <a:extLst>
              <a:ext uri="{FF2B5EF4-FFF2-40B4-BE49-F238E27FC236}">
                <a16:creationId xmlns:a16="http://schemas.microsoft.com/office/drawing/2014/main" id="{0A0E0AAB-7838-6CDA-8629-8368D8D10FE1}"/>
              </a:ext>
            </a:extLst>
          </p:cNvPr>
          <p:cNvSpPr>
            <a:spLocks noGrp="1"/>
          </p:cNvSpPr>
          <p:nvPr>
            <p:ph idx="1"/>
          </p:nvPr>
        </p:nvSpPr>
        <p:spPr/>
        <p:txBody>
          <a:bodyPr/>
          <a:lstStyle/>
          <a:p>
            <a:r>
              <a:rPr lang="en-US" dirty="0"/>
              <a:t>Spend one evening with your family, screen-free (a minimum of 3 hours)</a:t>
            </a:r>
          </a:p>
          <a:p>
            <a:r>
              <a:rPr lang="en-US" dirty="0"/>
              <a:t>Read the bible out loud</a:t>
            </a:r>
          </a:p>
          <a:p>
            <a:r>
              <a:rPr lang="en-US" dirty="0"/>
              <a:t>Play games</a:t>
            </a:r>
          </a:p>
          <a:p>
            <a:r>
              <a:rPr lang="en-US" dirty="0"/>
              <a:t>Play bible trivia</a:t>
            </a:r>
          </a:p>
          <a:p>
            <a:endParaRPr lang="en-US" dirty="0"/>
          </a:p>
          <a:p>
            <a:endParaRPr lang="en-US" dirty="0"/>
          </a:p>
        </p:txBody>
      </p:sp>
    </p:spTree>
    <p:extLst>
      <p:ext uri="{BB962C8B-B14F-4D97-AF65-F5344CB8AC3E}">
        <p14:creationId xmlns:p14="http://schemas.microsoft.com/office/powerpoint/2010/main" val="336069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18D5E-D1BE-D662-225E-E0CDF9AB0FC3}"/>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4ACE4D9F-BE1F-28FE-FF70-315310136011}"/>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D35175CD-0611-C09B-4E3E-71A91BCDC811}"/>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Class 3</a:t>
            </a:r>
          </a:p>
        </p:txBody>
      </p:sp>
      <p:sp>
        <p:nvSpPr>
          <p:cNvPr id="7" name="Rectangle 6">
            <a:extLst>
              <a:ext uri="{FF2B5EF4-FFF2-40B4-BE49-F238E27FC236}">
                <a16:creationId xmlns:a16="http://schemas.microsoft.com/office/drawing/2014/main" id="{9BB66DE3-1B70-49BB-96D4-9D221D7E196F}"/>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779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 tmFilter="0, 0; .2, .5; .8, .5; 1, 0"/>
                                        <p:tgtEl>
                                          <p:spTgt spid="6"/>
                                        </p:tgtEl>
                                      </p:cBhvr>
                                    </p:animEffect>
                                    <p:animScale>
                                      <p:cBhvr>
                                        <p:cTn id="12" dur="25"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 tmFilter="0, 0; .2, .5; .8, .5; 1, 0"/>
                                        <p:tgtEl>
                                          <p:spTgt spid="6"/>
                                        </p:tgtEl>
                                      </p:cBhvr>
                                    </p:animEffect>
                                    <p:animScale>
                                      <p:cBhvr>
                                        <p:cTn id="1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B2D36F-853D-4B1C-6004-63ED56F3DB29}"/>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368857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BC969-4983-2C36-FD9A-8DB13DEA38F4}"/>
              </a:ext>
            </a:extLst>
          </p:cNvPr>
          <p:cNvSpPr>
            <a:spLocks noGrp="1"/>
          </p:cNvSpPr>
          <p:nvPr>
            <p:ph type="body" idx="1"/>
          </p:nvPr>
        </p:nvSpPr>
        <p:spPr/>
        <p:txBody>
          <a:bodyPr/>
          <a:lstStyle/>
          <a:p>
            <a:r>
              <a:rPr lang="en-US" dirty="0"/>
              <a:t>Luke 10:38-39</a:t>
            </a:r>
          </a:p>
        </p:txBody>
      </p:sp>
      <p:sp>
        <p:nvSpPr>
          <p:cNvPr id="3" name="Text Placeholder 2">
            <a:extLst>
              <a:ext uri="{FF2B5EF4-FFF2-40B4-BE49-F238E27FC236}">
                <a16:creationId xmlns:a16="http://schemas.microsoft.com/office/drawing/2014/main" id="{CCCECF7F-88FA-CF2F-598A-D383B1BC7553}"/>
              </a:ext>
            </a:extLst>
          </p:cNvPr>
          <p:cNvSpPr>
            <a:spLocks noGrp="1"/>
          </p:cNvSpPr>
          <p:nvPr>
            <p:ph type="body" sz="quarter" idx="10"/>
          </p:nvPr>
        </p:nvSpPr>
        <p:spPr/>
        <p:txBody>
          <a:bodyPr>
            <a:normAutofit/>
          </a:bodyPr>
          <a:lstStyle/>
          <a:p>
            <a:r>
              <a:rPr lang="en-US" sz="2800" dirty="0"/>
              <a:t>38 </a:t>
            </a:r>
            <a:r>
              <a:rPr lang="en-US" dirty="0"/>
              <a:t>Now as they went on their way, Jesus entered a village. And a woman named Martha welcomed him into her house. </a:t>
            </a:r>
            <a:r>
              <a:rPr lang="en-US" sz="2800" dirty="0"/>
              <a:t>39</a:t>
            </a:r>
            <a:r>
              <a:rPr lang="en-US" dirty="0"/>
              <a:t> And she had a sister called Mary, who sat at the Lord's feet and listened to his teaching. </a:t>
            </a:r>
          </a:p>
        </p:txBody>
      </p:sp>
    </p:spTree>
    <p:extLst>
      <p:ext uri="{BB962C8B-B14F-4D97-AF65-F5344CB8AC3E}">
        <p14:creationId xmlns:p14="http://schemas.microsoft.com/office/powerpoint/2010/main" val="4107568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BC969-4983-2C36-FD9A-8DB13DEA38F4}"/>
              </a:ext>
            </a:extLst>
          </p:cNvPr>
          <p:cNvSpPr>
            <a:spLocks noGrp="1"/>
          </p:cNvSpPr>
          <p:nvPr>
            <p:ph type="body" idx="1"/>
          </p:nvPr>
        </p:nvSpPr>
        <p:spPr/>
        <p:txBody>
          <a:bodyPr/>
          <a:lstStyle/>
          <a:p>
            <a:r>
              <a:rPr lang="en-US" dirty="0"/>
              <a:t>Luke 10:40-42</a:t>
            </a:r>
          </a:p>
        </p:txBody>
      </p:sp>
      <p:sp>
        <p:nvSpPr>
          <p:cNvPr id="3" name="Text Placeholder 2">
            <a:extLst>
              <a:ext uri="{FF2B5EF4-FFF2-40B4-BE49-F238E27FC236}">
                <a16:creationId xmlns:a16="http://schemas.microsoft.com/office/drawing/2014/main" id="{CCCECF7F-88FA-CF2F-598A-D383B1BC7553}"/>
              </a:ext>
            </a:extLst>
          </p:cNvPr>
          <p:cNvSpPr>
            <a:spLocks noGrp="1"/>
          </p:cNvSpPr>
          <p:nvPr>
            <p:ph type="body" sz="quarter" idx="10"/>
          </p:nvPr>
        </p:nvSpPr>
        <p:spPr/>
        <p:txBody>
          <a:bodyPr>
            <a:normAutofit/>
          </a:bodyPr>
          <a:lstStyle/>
          <a:p>
            <a:r>
              <a:rPr lang="en-US" sz="2800" dirty="0"/>
              <a:t>40</a:t>
            </a:r>
            <a:r>
              <a:rPr lang="en-US" dirty="0"/>
              <a:t> But Martha was distracted with much serving. And she went up to him and said, “Lord, do you not care that my sister has left me to serve alone? Tell her then to help me.” 41 But the Lord answered her, “Martha, Martha, you are anxious and troubled about many things, </a:t>
            </a:r>
            <a:r>
              <a:rPr lang="en-US" sz="2800" dirty="0"/>
              <a:t>42</a:t>
            </a:r>
            <a:r>
              <a:rPr lang="en-US" dirty="0"/>
              <a:t> but one thing is necessary. Mary has chosen </a:t>
            </a:r>
            <a:r>
              <a:rPr lang="en-US" b="1" u="sng" dirty="0"/>
              <a:t>the good portion</a:t>
            </a:r>
            <a:r>
              <a:rPr lang="en-US" dirty="0"/>
              <a:t>, which will not be taken away from her.”</a:t>
            </a:r>
          </a:p>
        </p:txBody>
      </p:sp>
    </p:spTree>
    <p:extLst>
      <p:ext uri="{BB962C8B-B14F-4D97-AF65-F5344CB8AC3E}">
        <p14:creationId xmlns:p14="http://schemas.microsoft.com/office/powerpoint/2010/main" val="303992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AFDD6-AE92-D9D7-A150-E5A10BED6BA4}"/>
              </a:ext>
            </a:extLst>
          </p:cNvPr>
          <p:cNvSpPr>
            <a:spLocks noGrp="1"/>
          </p:cNvSpPr>
          <p:nvPr>
            <p:ph type="body" idx="1"/>
          </p:nvPr>
        </p:nvSpPr>
        <p:spPr/>
        <p:txBody>
          <a:bodyPr/>
          <a:lstStyle/>
          <a:p>
            <a:r>
              <a:rPr lang="en-US" dirty="0"/>
              <a:t>Ephesians 5:15–16</a:t>
            </a:r>
          </a:p>
        </p:txBody>
      </p:sp>
      <p:sp>
        <p:nvSpPr>
          <p:cNvPr id="3" name="Text Placeholder 2">
            <a:extLst>
              <a:ext uri="{FF2B5EF4-FFF2-40B4-BE49-F238E27FC236}">
                <a16:creationId xmlns:a16="http://schemas.microsoft.com/office/drawing/2014/main" id="{94AA443A-C841-E1E9-EB3F-3C2B24F3C376}"/>
              </a:ext>
            </a:extLst>
          </p:cNvPr>
          <p:cNvSpPr>
            <a:spLocks noGrp="1"/>
          </p:cNvSpPr>
          <p:nvPr>
            <p:ph type="body" sz="quarter" idx="10"/>
          </p:nvPr>
        </p:nvSpPr>
        <p:spPr/>
        <p:txBody>
          <a:bodyPr/>
          <a:lstStyle/>
          <a:p>
            <a:r>
              <a:rPr lang="en-US" sz="3200" dirty="0"/>
              <a:t>15</a:t>
            </a:r>
            <a:r>
              <a:rPr lang="en-US" dirty="0"/>
              <a:t> See then that you walk circumspectly, not as fools but as wise, </a:t>
            </a:r>
            <a:r>
              <a:rPr lang="en-US" sz="3200" dirty="0"/>
              <a:t>16</a:t>
            </a:r>
            <a:r>
              <a:rPr lang="en-US" dirty="0"/>
              <a:t> redeeming the time, because the days are evil. (NKJV)</a:t>
            </a:r>
          </a:p>
        </p:txBody>
      </p:sp>
    </p:spTree>
    <p:extLst>
      <p:ext uri="{BB962C8B-B14F-4D97-AF65-F5344CB8AC3E}">
        <p14:creationId xmlns:p14="http://schemas.microsoft.com/office/powerpoint/2010/main" val="1798385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AFDD6-AE92-D9D7-A150-E5A10BED6BA4}"/>
              </a:ext>
            </a:extLst>
          </p:cNvPr>
          <p:cNvSpPr>
            <a:spLocks noGrp="1"/>
          </p:cNvSpPr>
          <p:nvPr>
            <p:ph type="body" idx="1"/>
          </p:nvPr>
        </p:nvSpPr>
        <p:spPr/>
        <p:txBody>
          <a:bodyPr/>
          <a:lstStyle/>
          <a:p>
            <a:r>
              <a:rPr lang="en-US" dirty="0"/>
              <a:t>Ephesians 5:15–16</a:t>
            </a:r>
          </a:p>
        </p:txBody>
      </p:sp>
      <p:sp>
        <p:nvSpPr>
          <p:cNvPr id="3" name="Text Placeholder 2">
            <a:extLst>
              <a:ext uri="{FF2B5EF4-FFF2-40B4-BE49-F238E27FC236}">
                <a16:creationId xmlns:a16="http://schemas.microsoft.com/office/drawing/2014/main" id="{94AA443A-C841-E1E9-EB3F-3C2B24F3C376}"/>
              </a:ext>
            </a:extLst>
          </p:cNvPr>
          <p:cNvSpPr>
            <a:spLocks noGrp="1"/>
          </p:cNvSpPr>
          <p:nvPr>
            <p:ph type="body" sz="quarter" idx="10"/>
          </p:nvPr>
        </p:nvSpPr>
        <p:spPr/>
        <p:txBody>
          <a:bodyPr/>
          <a:lstStyle/>
          <a:p>
            <a:r>
              <a:rPr lang="en-US" sz="2800" dirty="0"/>
              <a:t>15</a:t>
            </a:r>
            <a:r>
              <a:rPr lang="en-US" dirty="0"/>
              <a:t> Look carefully then how you walk, not as unwise but as wise, </a:t>
            </a:r>
            <a:r>
              <a:rPr lang="en-US" sz="2800" dirty="0"/>
              <a:t>16</a:t>
            </a:r>
            <a:r>
              <a:rPr lang="en-US" dirty="0"/>
              <a:t> </a:t>
            </a:r>
            <a:r>
              <a:rPr lang="en-US" u="sng" dirty="0"/>
              <a:t>making the best use of the time</a:t>
            </a:r>
            <a:r>
              <a:rPr lang="en-US" dirty="0"/>
              <a:t>, because the days are evil. (ESV)</a:t>
            </a:r>
          </a:p>
        </p:txBody>
      </p:sp>
    </p:spTree>
    <p:extLst>
      <p:ext uri="{BB962C8B-B14F-4D97-AF65-F5344CB8AC3E}">
        <p14:creationId xmlns:p14="http://schemas.microsoft.com/office/powerpoint/2010/main" val="99498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095DA-1B38-23BA-6990-5FBC7A67F3FF}"/>
              </a:ext>
            </a:extLst>
          </p:cNvPr>
          <p:cNvSpPr>
            <a:spLocks noGrp="1"/>
          </p:cNvSpPr>
          <p:nvPr>
            <p:ph type="body" sz="quarter" idx="10"/>
          </p:nvPr>
        </p:nvSpPr>
        <p:spPr/>
        <p:txBody>
          <a:bodyPr/>
          <a:lstStyle/>
          <a:p>
            <a:r>
              <a:rPr lang="en-US" i="1" dirty="0"/>
              <a:t>“Are you a wondering generality,</a:t>
            </a:r>
          </a:p>
          <a:p>
            <a:r>
              <a:rPr lang="en-US" i="1" dirty="0"/>
              <a:t>Or a meaningful specific?”</a:t>
            </a:r>
          </a:p>
          <a:p>
            <a:endParaRPr lang="en-US" i="1" dirty="0"/>
          </a:p>
          <a:p>
            <a:r>
              <a:rPr lang="en-US" dirty="0"/>
              <a:t>- Zig Ziglar</a:t>
            </a:r>
          </a:p>
        </p:txBody>
      </p:sp>
    </p:spTree>
    <p:extLst>
      <p:ext uri="{BB962C8B-B14F-4D97-AF65-F5344CB8AC3E}">
        <p14:creationId xmlns:p14="http://schemas.microsoft.com/office/powerpoint/2010/main" val="292180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095DA-1B38-23BA-6990-5FBC7A67F3FF}"/>
              </a:ext>
            </a:extLst>
          </p:cNvPr>
          <p:cNvSpPr>
            <a:spLocks noGrp="1"/>
          </p:cNvSpPr>
          <p:nvPr>
            <p:ph type="body" sz="quarter" idx="10"/>
          </p:nvPr>
        </p:nvSpPr>
        <p:spPr/>
        <p:txBody>
          <a:bodyPr/>
          <a:lstStyle/>
          <a:p>
            <a:r>
              <a:rPr lang="en-US" i="1" dirty="0"/>
              <a:t>Show me how you spend your day, </a:t>
            </a:r>
          </a:p>
          <a:p>
            <a:r>
              <a:rPr lang="en-US" i="1" dirty="0"/>
              <a:t>And I will show you your priorities.</a:t>
            </a:r>
            <a:endParaRPr lang="en-US" dirty="0"/>
          </a:p>
        </p:txBody>
      </p:sp>
      <p:sp>
        <p:nvSpPr>
          <p:cNvPr id="3" name="TextBox 2">
            <a:extLst>
              <a:ext uri="{FF2B5EF4-FFF2-40B4-BE49-F238E27FC236}">
                <a16:creationId xmlns:a16="http://schemas.microsoft.com/office/drawing/2014/main" id="{2C1C3B2C-98FF-07DA-49D0-B7B7CD5A9E6D}"/>
              </a:ext>
            </a:extLst>
          </p:cNvPr>
          <p:cNvSpPr txBox="1"/>
          <p:nvPr/>
        </p:nvSpPr>
        <p:spPr>
          <a:xfrm>
            <a:off x="4504859" y="4536141"/>
            <a:ext cx="3182281"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Or lack of them…</a:t>
            </a:r>
          </a:p>
        </p:txBody>
      </p:sp>
    </p:spTree>
    <p:extLst>
      <p:ext uri="{BB962C8B-B14F-4D97-AF65-F5344CB8AC3E}">
        <p14:creationId xmlns:p14="http://schemas.microsoft.com/office/powerpoint/2010/main" val="20477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A27309-A8F5-D9BF-AC64-D8FE5C97F433}"/>
              </a:ext>
            </a:extLst>
          </p:cNvPr>
          <p:cNvSpPr txBox="1"/>
          <p:nvPr/>
        </p:nvSpPr>
        <p:spPr>
          <a:xfrm>
            <a:off x="3731186" y="2767280"/>
            <a:ext cx="4729628" cy="1323439"/>
          </a:xfrm>
          <a:prstGeom prst="rect">
            <a:avLst/>
          </a:prstGeom>
          <a:noFill/>
        </p:spPr>
        <p:txBody>
          <a:bodyPr wrap="none" rtlCol="0">
            <a:spAutoFit/>
          </a:bodyPr>
          <a:lstStyle/>
          <a:p>
            <a:r>
              <a:rPr lang="en-US" sz="8000" i="1" dirty="0">
                <a:solidFill>
                  <a:schemeClr val="bg1"/>
                </a:solidFill>
              </a:rPr>
              <a:t>Intentional</a:t>
            </a:r>
          </a:p>
        </p:txBody>
      </p:sp>
    </p:spTree>
    <p:extLst>
      <p:ext uri="{BB962C8B-B14F-4D97-AF65-F5344CB8AC3E}">
        <p14:creationId xmlns:p14="http://schemas.microsoft.com/office/powerpoint/2010/main" val="24650140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0.4110"/>
  <p:tag name="SLIDO_PRESENTATION_ID" val="00000000-0000-0000-0000-000000000000"/>
  <p:tag name="SLIDO_EVENT_UUID" val="cd9b567a-7ac1-450e-9c4b-ed74fb81b417"/>
  <p:tag name="SLIDO_EVENT_SECTION_UUID" val="4cf84e91-ee53-415f-bfc6-627c1f91635a"/>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Q2NzcyOTV9"/>
  <p:tag name="SLIDO_TYPE" val="SlidoPoll"/>
  <p:tag name="SLIDO_POLL_UUID" val="5535641e-f85f-4281-b3ee-d3017d5fd3f7"/>
  <p:tag name="SLIDO_TIMELINE" val="W3sic2NyZWVuIjoiU3VydmV5SW50cm8iLCJzaG93UmVzdWx0cyI6ZmFsc2UsInNob3dDb3JyZWN0QW5zd2VycyI6ZmFsc2UsInZvdGluZ0xvY2tlZCI6ZmFsc2V9LHsicG9sbFF1ZXN0aW9uVXVpZCI6ImRkNmJjOWQ4LTU5NzEtNDJiMy05ZmViLWIxMTQwZGM1ODc2MSIsInNob3dSZXN1bHRzIjp0cnVlLCJzaG93Q29ycmVjdEFuc3dlcnMiOmZhbHNlLCJ2b3RpbmdMb2NrZWQiOmZhbHNlfSx7InBvbGxRdWVzdGlvblV1aWQiOiIyODRiN2E0ZC03MGUwLTQ1NDktOWMwYy0wYmEwODI2ODg2MjgiLCJzaG93UmVzdWx0cyI6dHJ1ZSwic2hvd0NvcnJlY3RBbnN3ZXJzIjpmYWxzZSwidm90aW5nTG9ja2VkIjpmYWxzZX0seyJwb2xsUXVlc3Rpb25VdWlkIjoiYjBlN2UyOWEtNTE2NS00YWY4LWEyN2ItZGExNTI0ZWNiMGU1Iiwic2hvd1Jlc3VsdHMiOnRydWUsInNob3dDb3JyZWN0QW5zd2VycyI6ZmFsc2UsInZvdGluZ0xvY2tlZCI6ZmFsc2V9XQ=="/>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Survey"/>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22954</TotalTime>
  <Words>872</Words>
  <Application>Microsoft Office PowerPoint</Application>
  <PresentationFormat>Widescreen</PresentationFormat>
  <Paragraphs>116</Paragraphs>
  <Slides>26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Times New Roman</vt:lpstr>
      <vt:lpstr>Good Works Theme</vt:lpstr>
      <vt:lpstr>PowerPoint Presentation</vt:lpstr>
      <vt:lpstr>Good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Spent on Social Media by Age</vt:lpstr>
      <vt:lpstr>PowerPoint Presentation</vt:lpstr>
      <vt:lpstr>Too much time on your phone?</vt:lpstr>
      <vt:lpstr>PowerPoint Presentation</vt:lpstr>
      <vt:lpstr>What’s the best use of your time?</vt:lpstr>
      <vt:lpstr>How much time would it take…?</vt:lpstr>
      <vt:lpstr>How much time would it take…?</vt:lpstr>
      <vt:lpstr>PowerPoint Presentation</vt:lpstr>
      <vt:lpstr>PowerPoint Presentation</vt:lpstr>
      <vt:lpstr>Breaking Bad Habits</vt:lpstr>
      <vt:lpstr>PowerPoint Presentation</vt:lpstr>
      <vt:lpstr>This week’s challenge 1:</vt:lpstr>
      <vt:lpstr>This week’s challenge 2:</vt:lpstr>
      <vt:lpstr>This week’s challenge 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Redeeming the Time</dc:title>
  <dc:creator>Mark Ogles</dc:creator>
  <cp:lastModifiedBy>AU Church</cp:lastModifiedBy>
  <cp:revision>56</cp:revision>
  <dcterms:created xsi:type="dcterms:W3CDTF">2023-04-23T22:09:11Z</dcterms:created>
  <dcterms:modified xsi:type="dcterms:W3CDTF">2023-05-26T16:15:24Z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1.6.0.4110</vt:lpwstr>
  </property>
</Properties>
</file>