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9"/>
  </p:notesMasterIdLst>
  <p:sldIdLst>
    <p:sldId id="328" r:id="rId2"/>
    <p:sldId id="256" r:id="rId3"/>
    <p:sldId id="359" r:id="rId4"/>
    <p:sldId id="360" r:id="rId5"/>
    <p:sldId id="350" r:id="rId6"/>
    <p:sldId id="362" r:id="rId7"/>
    <p:sldId id="361" r:id="rId8"/>
    <p:sldId id="341" r:id="rId9"/>
    <p:sldId id="340" r:id="rId10"/>
    <p:sldId id="343" r:id="rId11"/>
    <p:sldId id="344" r:id="rId12"/>
    <p:sldId id="346" r:id="rId13"/>
    <p:sldId id="347" r:id="rId14"/>
    <p:sldId id="345" r:id="rId15"/>
    <p:sldId id="268" r:id="rId16"/>
    <p:sldId id="269" r:id="rId17"/>
    <p:sldId id="348" r:id="rId18"/>
    <p:sldId id="349" r:id="rId19"/>
    <p:sldId id="351" r:id="rId20"/>
    <p:sldId id="355" r:id="rId21"/>
    <p:sldId id="352" r:id="rId22"/>
    <p:sldId id="358" r:id="rId23"/>
    <p:sldId id="357" r:id="rId24"/>
    <p:sldId id="356" r:id="rId25"/>
    <p:sldId id="354" r:id="rId26"/>
    <p:sldId id="363" r:id="rId27"/>
    <p:sldId id="33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54"/>
    <p:restoredTop sz="72254"/>
  </p:normalViewPr>
  <p:slideViewPr>
    <p:cSldViewPr snapToGrid="0">
      <p:cViewPr varScale="1">
        <p:scale>
          <a:sx n="83" d="100"/>
          <a:sy n="83" d="100"/>
        </p:scale>
        <p:origin x="11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DE759-29B3-461F-B61B-064CD1789771}" type="doc">
      <dgm:prSet loTypeId="urn:microsoft.com/office/officeart/2016/7/layout/HorizontalActionList" loCatId="List" qsTypeId="urn:microsoft.com/office/officeart/2005/8/quickstyle/simple1" qsCatId="simple" csTypeId="urn:microsoft.com/office/officeart/2005/8/colors/accent2_2" csCatId="accent2"/>
      <dgm:spPr/>
      <dgm:t>
        <a:bodyPr/>
        <a:lstStyle/>
        <a:p>
          <a:endParaRPr lang="en-US"/>
        </a:p>
      </dgm:t>
    </dgm:pt>
    <dgm:pt modelId="{3D4C0726-90FD-400C-A638-69943EB43FDC}">
      <dgm:prSet/>
      <dgm:spPr/>
      <dgm:t>
        <a:bodyPr/>
        <a:lstStyle/>
        <a:p>
          <a:r>
            <a:rPr lang="en-US"/>
            <a:t>Use</a:t>
          </a:r>
        </a:p>
      </dgm:t>
    </dgm:pt>
    <dgm:pt modelId="{A0C8B01D-F33E-4F69-A152-4B353DDCC713}" type="parTrans" cxnId="{3C83B242-023A-4ED7-B0B1-CD59144C18FB}">
      <dgm:prSet/>
      <dgm:spPr/>
      <dgm:t>
        <a:bodyPr/>
        <a:lstStyle/>
        <a:p>
          <a:endParaRPr lang="en-US"/>
        </a:p>
      </dgm:t>
    </dgm:pt>
    <dgm:pt modelId="{6C6FF579-175D-425F-A00B-78B66EC7DBF7}" type="sibTrans" cxnId="{3C83B242-023A-4ED7-B0B1-CD59144C18FB}">
      <dgm:prSet/>
      <dgm:spPr/>
      <dgm:t>
        <a:bodyPr/>
        <a:lstStyle/>
        <a:p>
          <a:endParaRPr lang="en-US"/>
        </a:p>
      </dgm:t>
    </dgm:pt>
    <dgm:pt modelId="{C8F098C1-F9F9-4FCE-9797-09351902E078}">
      <dgm:prSet/>
      <dgm:spPr/>
      <dgm:t>
        <a:bodyPr/>
        <a:lstStyle/>
        <a:p>
          <a:r>
            <a:rPr lang="en-US"/>
            <a:t>Use what God has given to you to Help Others.</a:t>
          </a:r>
        </a:p>
      </dgm:t>
    </dgm:pt>
    <dgm:pt modelId="{5245A869-D875-4BDA-ABAB-8FD5C6F0C1CA}" type="parTrans" cxnId="{70726E5D-5E79-4C57-8DFE-5108D253A974}">
      <dgm:prSet/>
      <dgm:spPr/>
      <dgm:t>
        <a:bodyPr/>
        <a:lstStyle/>
        <a:p>
          <a:endParaRPr lang="en-US"/>
        </a:p>
      </dgm:t>
    </dgm:pt>
    <dgm:pt modelId="{0DDBB0ED-4C6A-4288-A64F-B037E57450AA}" type="sibTrans" cxnId="{70726E5D-5E79-4C57-8DFE-5108D253A974}">
      <dgm:prSet/>
      <dgm:spPr/>
      <dgm:t>
        <a:bodyPr/>
        <a:lstStyle/>
        <a:p>
          <a:endParaRPr lang="en-US"/>
        </a:p>
      </dgm:t>
    </dgm:pt>
    <dgm:pt modelId="{FC2211DE-EFA9-4050-954E-E8F534222FF0}">
      <dgm:prSet/>
      <dgm:spPr/>
      <dgm:t>
        <a:bodyPr/>
        <a:lstStyle/>
        <a:p>
          <a:r>
            <a:rPr lang="en-US"/>
            <a:t>Stay</a:t>
          </a:r>
        </a:p>
      </dgm:t>
    </dgm:pt>
    <dgm:pt modelId="{C2EEBC42-436E-4A32-9D6C-E4F131960E3B}" type="parTrans" cxnId="{647905CC-F3E5-4D97-9FAF-DF02F4831CD4}">
      <dgm:prSet/>
      <dgm:spPr/>
      <dgm:t>
        <a:bodyPr/>
        <a:lstStyle/>
        <a:p>
          <a:endParaRPr lang="en-US"/>
        </a:p>
      </dgm:t>
    </dgm:pt>
    <dgm:pt modelId="{D95C7305-38FA-4C91-AC2F-1761128742A3}" type="sibTrans" cxnId="{647905CC-F3E5-4D97-9FAF-DF02F4831CD4}">
      <dgm:prSet/>
      <dgm:spPr/>
      <dgm:t>
        <a:bodyPr/>
        <a:lstStyle/>
        <a:p>
          <a:endParaRPr lang="en-US"/>
        </a:p>
      </dgm:t>
    </dgm:pt>
    <dgm:pt modelId="{BDB5E4E7-C74A-406A-BEB5-3820BF177234}">
      <dgm:prSet/>
      <dgm:spPr/>
      <dgm:t>
        <a:bodyPr/>
        <a:lstStyle/>
        <a:p>
          <a:r>
            <a:rPr lang="en-US"/>
            <a:t>Stay Faithful in Doing Good for Others.</a:t>
          </a:r>
        </a:p>
      </dgm:t>
    </dgm:pt>
    <dgm:pt modelId="{A26C38B5-48A5-4A16-A623-DB108281A4C0}" type="parTrans" cxnId="{DCEB4C48-CF3E-4F17-9527-5AD6B66AF2E0}">
      <dgm:prSet/>
      <dgm:spPr/>
      <dgm:t>
        <a:bodyPr/>
        <a:lstStyle/>
        <a:p>
          <a:endParaRPr lang="en-US"/>
        </a:p>
      </dgm:t>
    </dgm:pt>
    <dgm:pt modelId="{24EE6671-5231-442F-85B1-F336798CB5A7}" type="sibTrans" cxnId="{DCEB4C48-CF3E-4F17-9527-5AD6B66AF2E0}">
      <dgm:prSet/>
      <dgm:spPr/>
      <dgm:t>
        <a:bodyPr/>
        <a:lstStyle/>
        <a:p>
          <a:endParaRPr lang="en-US"/>
        </a:p>
      </dgm:t>
    </dgm:pt>
    <dgm:pt modelId="{26B3840B-39F4-4226-A3AA-4C83A2679AC4}">
      <dgm:prSet/>
      <dgm:spPr/>
      <dgm:t>
        <a:bodyPr/>
        <a:lstStyle/>
        <a:p>
          <a:r>
            <a:rPr lang="en-US"/>
            <a:t>Understand</a:t>
          </a:r>
        </a:p>
      </dgm:t>
    </dgm:pt>
    <dgm:pt modelId="{BF014E3D-0800-4E11-99AA-12D03D75E6FD}" type="parTrans" cxnId="{4BDC61DB-2CA2-4EE2-AA46-057EAB67D636}">
      <dgm:prSet/>
      <dgm:spPr/>
      <dgm:t>
        <a:bodyPr/>
        <a:lstStyle/>
        <a:p>
          <a:endParaRPr lang="en-US"/>
        </a:p>
      </dgm:t>
    </dgm:pt>
    <dgm:pt modelId="{A735DA64-1645-4748-9A8C-1A99FE8ADD6B}" type="sibTrans" cxnId="{4BDC61DB-2CA2-4EE2-AA46-057EAB67D636}">
      <dgm:prSet/>
      <dgm:spPr/>
      <dgm:t>
        <a:bodyPr/>
        <a:lstStyle/>
        <a:p>
          <a:endParaRPr lang="en-US"/>
        </a:p>
      </dgm:t>
    </dgm:pt>
    <dgm:pt modelId="{86419661-51E6-46ED-BFFE-746B8DF97510}">
      <dgm:prSet/>
      <dgm:spPr/>
      <dgm:t>
        <a:bodyPr/>
        <a:lstStyle/>
        <a:p>
          <a:r>
            <a:rPr lang="en-US"/>
            <a:t>Understand there is power in building relationships with others. </a:t>
          </a:r>
        </a:p>
      </dgm:t>
    </dgm:pt>
    <dgm:pt modelId="{353C2D23-1B1E-4252-8368-AD2AB34F66D6}" type="parTrans" cxnId="{98BE6C36-D3E2-459C-B806-DC23E2637896}">
      <dgm:prSet/>
      <dgm:spPr/>
      <dgm:t>
        <a:bodyPr/>
        <a:lstStyle/>
        <a:p>
          <a:endParaRPr lang="en-US"/>
        </a:p>
      </dgm:t>
    </dgm:pt>
    <dgm:pt modelId="{D0069F1E-7D99-4F2A-8CC1-1D8A85B6D0EE}" type="sibTrans" cxnId="{98BE6C36-D3E2-459C-B806-DC23E2637896}">
      <dgm:prSet/>
      <dgm:spPr/>
      <dgm:t>
        <a:bodyPr/>
        <a:lstStyle/>
        <a:p>
          <a:endParaRPr lang="en-US"/>
        </a:p>
      </dgm:t>
    </dgm:pt>
    <dgm:pt modelId="{B70D6FE9-D92F-3344-B525-DB97C173C95C}" type="pres">
      <dgm:prSet presAssocID="{94FDE759-29B3-461F-B61B-064CD1789771}" presName="Name0" presStyleCnt="0">
        <dgm:presLayoutVars>
          <dgm:dir/>
          <dgm:animLvl val="lvl"/>
          <dgm:resizeHandles val="exact"/>
        </dgm:presLayoutVars>
      </dgm:prSet>
      <dgm:spPr/>
    </dgm:pt>
    <dgm:pt modelId="{F3F75137-FDD5-F343-A29E-7A61439AA6D5}" type="pres">
      <dgm:prSet presAssocID="{3D4C0726-90FD-400C-A638-69943EB43FDC}" presName="composite" presStyleCnt="0"/>
      <dgm:spPr/>
    </dgm:pt>
    <dgm:pt modelId="{D12B86BD-03ED-EB4F-9B38-D9D67CA78DD1}" type="pres">
      <dgm:prSet presAssocID="{3D4C0726-90FD-400C-A638-69943EB43FDC}" presName="parTx" presStyleLbl="alignNode1" presStyleIdx="0" presStyleCnt="3">
        <dgm:presLayoutVars>
          <dgm:chMax val="0"/>
          <dgm:chPref val="0"/>
        </dgm:presLayoutVars>
      </dgm:prSet>
      <dgm:spPr/>
    </dgm:pt>
    <dgm:pt modelId="{22DB8B4E-70E3-184E-AD32-C5F57C54BB2A}" type="pres">
      <dgm:prSet presAssocID="{3D4C0726-90FD-400C-A638-69943EB43FDC}" presName="desTx" presStyleLbl="alignAccFollowNode1" presStyleIdx="0" presStyleCnt="3">
        <dgm:presLayoutVars/>
      </dgm:prSet>
      <dgm:spPr/>
    </dgm:pt>
    <dgm:pt modelId="{132F530C-28E3-7345-8F7A-3ED632100B75}" type="pres">
      <dgm:prSet presAssocID="{6C6FF579-175D-425F-A00B-78B66EC7DBF7}" presName="space" presStyleCnt="0"/>
      <dgm:spPr/>
    </dgm:pt>
    <dgm:pt modelId="{3747F7A1-F093-2549-81F4-4457A20A605B}" type="pres">
      <dgm:prSet presAssocID="{FC2211DE-EFA9-4050-954E-E8F534222FF0}" presName="composite" presStyleCnt="0"/>
      <dgm:spPr/>
    </dgm:pt>
    <dgm:pt modelId="{10ACDB3B-68D3-E04B-AEBB-2088DDE8FECD}" type="pres">
      <dgm:prSet presAssocID="{FC2211DE-EFA9-4050-954E-E8F534222FF0}" presName="parTx" presStyleLbl="alignNode1" presStyleIdx="1" presStyleCnt="3">
        <dgm:presLayoutVars>
          <dgm:chMax val="0"/>
          <dgm:chPref val="0"/>
        </dgm:presLayoutVars>
      </dgm:prSet>
      <dgm:spPr/>
    </dgm:pt>
    <dgm:pt modelId="{8FEFCB95-A211-DB4F-A2FD-46EBE9973EAD}" type="pres">
      <dgm:prSet presAssocID="{FC2211DE-EFA9-4050-954E-E8F534222FF0}" presName="desTx" presStyleLbl="alignAccFollowNode1" presStyleIdx="1" presStyleCnt="3">
        <dgm:presLayoutVars/>
      </dgm:prSet>
      <dgm:spPr/>
    </dgm:pt>
    <dgm:pt modelId="{2A38EADD-9A5F-BB4E-A1EC-F1321A68AE76}" type="pres">
      <dgm:prSet presAssocID="{D95C7305-38FA-4C91-AC2F-1761128742A3}" presName="space" presStyleCnt="0"/>
      <dgm:spPr/>
    </dgm:pt>
    <dgm:pt modelId="{FD661A1A-A44D-CE48-ADBA-77C81499D47D}" type="pres">
      <dgm:prSet presAssocID="{26B3840B-39F4-4226-A3AA-4C83A2679AC4}" presName="composite" presStyleCnt="0"/>
      <dgm:spPr/>
    </dgm:pt>
    <dgm:pt modelId="{228DF366-0288-2940-AA83-1F3C5613BDC8}" type="pres">
      <dgm:prSet presAssocID="{26B3840B-39F4-4226-A3AA-4C83A2679AC4}" presName="parTx" presStyleLbl="alignNode1" presStyleIdx="2" presStyleCnt="3">
        <dgm:presLayoutVars>
          <dgm:chMax val="0"/>
          <dgm:chPref val="0"/>
        </dgm:presLayoutVars>
      </dgm:prSet>
      <dgm:spPr/>
    </dgm:pt>
    <dgm:pt modelId="{59A11954-263B-6743-A663-B3F503C9E3DA}" type="pres">
      <dgm:prSet presAssocID="{26B3840B-39F4-4226-A3AA-4C83A2679AC4}" presName="desTx" presStyleLbl="alignAccFollowNode1" presStyleIdx="2" presStyleCnt="3">
        <dgm:presLayoutVars/>
      </dgm:prSet>
      <dgm:spPr/>
    </dgm:pt>
  </dgm:ptLst>
  <dgm:cxnLst>
    <dgm:cxn modelId="{CF04710B-4F3C-8A41-B69A-53451AB49905}" type="presOf" srcId="{86419661-51E6-46ED-BFFE-746B8DF97510}" destId="{59A11954-263B-6743-A663-B3F503C9E3DA}" srcOrd="0" destOrd="0" presId="urn:microsoft.com/office/officeart/2016/7/layout/HorizontalActionList"/>
    <dgm:cxn modelId="{98BE6C36-D3E2-459C-B806-DC23E2637896}" srcId="{26B3840B-39F4-4226-A3AA-4C83A2679AC4}" destId="{86419661-51E6-46ED-BFFE-746B8DF97510}" srcOrd="0" destOrd="0" parTransId="{353C2D23-1B1E-4252-8368-AD2AB34F66D6}" sibTransId="{D0069F1E-7D99-4F2A-8CC1-1D8A85B6D0EE}"/>
    <dgm:cxn modelId="{B6868038-FA79-8647-AC3B-F68953088163}" type="presOf" srcId="{BDB5E4E7-C74A-406A-BEB5-3820BF177234}" destId="{8FEFCB95-A211-DB4F-A2FD-46EBE9973EAD}" srcOrd="0" destOrd="0" presId="urn:microsoft.com/office/officeart/2016/7/layout/HorizontalActionList"/>
    <dgm:cxn modelId="{3C83B242-023A-4ED7-B0B1-CD59144C18FB}" srcId="{94FDE759-29B3-461F-B61B-064CD1789771}" destId="{3D4C0726-90FD-400C-A638-69943EB43FDC}" srcOrd="0" destOrd="0" parTransId="{A0C8B01D-F33E-4F69-A152-4B353DDCC713}" sibTransId="{6C6FF579-175D-425F-A00B-78B66EC7DBF7}"/>
    <dgm:cxn modelId="{DCEB4C48-CF3E-4F17-9527-5AD6B66AF2E0}" srcId="{FC2211DE-EFA9-4050-954E-E8F534222FF0}" destId="{BDB5E4E7-C74A-406A-BEB5-3820BF177234}" srcOrd="0" destOrd="0" parTransId="{A26C38B5-48A5-4A16-A623-DB108281A4C0}" sibTransId="{24EE6671-5231-442F-85B1-F336798CB5A7}"/>
    <dgm:cxn modelId="{1F62624E-A93B-9B48-A1F9-D5FFB900D1C5}" type="presOf" srcId="{3D4C0726-90FD-400C-A638-69943EB43FDC}" destId="{D12B86BD-03ED-EB4F-9B38-D9D67CA78DD1}" srcOrd="0" destOrd="0" presId="urn:microsoft.com/office/officeart/2016/7/layout/HorizontalActionList"/>
    <dgm:cxn modelId="{E429885C-8D5E-1A46-B0B2-A9D281DF59C6}" type="presOf" srcId="{FC2211DE-EFA9-4050-954E-E8F534222FF0}" destId="{10ACDB3B-68D3-E04B-AEBB-2088DDE8FECD}" srcOrd="0" destOrd="0" presId="urn:microsoft.com/office/officeart/2016/7/layout/HorizontalActionList"/>
    <dgm:cxn modelId="{70726E5D-5E79-4C57-8DFE-5108D253A974}" srcId="{3D4C0726-90FD-400C-A638-69943EB43FDC}" destId="{C8F098C1-F9F9-4FCE-9797-09351902E078}" srcOrd="0" destOrd="0" parTransId="{5245A869-D875-4BDA-ABAB-8FD5C6F0C1CA}" sibTransId="{0DDBB0ED-4C6A-4288-A64F-B037E57450AA}"/>
    <dgm:cxn modelId="{2D85B777-F8EF-D84A-883D-B0706385F368}" type="presOf" srcId="{94FDE759-29B3-461F-B61B-064CD1789771}" destId="{B70D6FE9-D92F-3344-B525-DB97C173C95C}" srcOrd="0" destOrd="0" presId="urn:microsoft.com/office/officeart/2016/7/layout/HorizontalActionList"/>
    <dgm:cxn modelId="{43D114B7-F7A9-D945-86A2-6FF344C7F8F7}" type="presOf" srcId="{C8F098C1-F9F9-4FCE-9797-09351902E078}" destId="{22DB8B4E-70E3-184E-AD32-C5F57C54BB2A}" srcOrd="0" destOrd="0" presId="urn:microsoft.com/office/officeart/2016/7/layout/HorizontalActionList"/>
    <dgm:cxn modelId="{647905CC-F3E5-4D97-9FAF-DF02F4831CD4}" srcId="{94FDE759-29B3-461F-B61B-064CD1789771}" destId="{FC2211DE-EFA9-4050-954E-E8F534222FF0}" srcOrd="1" destOrd="0" parTransId="{C2EEBC42-436E-4A32-9D6C-E4F131960E3B}" sibTransId="{D95C7305-38FA-4C91-AC2F-1761128742A3}"/>
    <dgm:cxn modelId="{4BDC61DB-2CA2-4EE2-AA46-057EAB67D636}" srcId="{94FDE759-29B3-461F-B61B-064CD1789771}" destId="{26B3840B-39F4-4226-A3AA-4C83A2679AC4}" srcOrd="2" destOrd="0" parTransId="{BF014E3D-0800-4E11-99AA-12D03D75E6FD}" sibTransId="{A735DA64-1645-4748-9A8C-1A99FE8ADD6B}"/>
    <dgm:cxn modelId="{1E6C47FE-D39C-EF40-9A37-70362D9F7CAF}" type="presOf" srcId="{26B3840B-39F4-4226-A3AA-4C83A2679AC4}" destId="{228DF366-0288-2940-AA83-1F3C5613BDC8}" srcOrd="0" destOrd="0" presId="urn:microsoft.com/office/officeart/2016/7/layout/HorizontalActionList"/>
    <dgm:cxn modelId="{9376C5D3-3589-C949-A1C6-7A65AF3D06F4}" type="presParOf" srcId="{B70D6FE9-D92F-3344-B525-DB97C173C95C}" destId="{F3F75137-FDD5-F343-A29E-7A61439AA6D5}" srcOrd="0" destOrd="0" presId="urn:microsoft.com/office/officeart/2016/7/layout/HorizontalActionList"/>
    <dgm:cxn modelId="{31BCE103-7755-3048-847E-14A56F494EF0}" type="presParOf" srcId="{F3F75137-FDD5-F343-A29E-7A61439AA6D5}" destId="{D12B86BD-03ED-EB4F-9B38-D9D67CA78DD1}" srcOrd="0" destOrd="0" presId="urn:microsoft.com/office/officeart/2016/7/layout/HorizontalActionList"/>
    <dgm:cxn modelId="{8CE61348-C339-4E47-A559-CE615A3F10CF}" type="presParOf" srcId="{F3F75137-FDD5-F343-A29E-7A61439AA6D5}" destId="{22DB8B4E-70E3-184E-AD32-C5F57C54BB2A}" srcOrd="1" destOrd="0" presId="urn:microsoft.com/office/officeart/2016/7/layout/HorizontalActionList"/>
    <dgm:cxn modelId="{AA5E3F00-10AD-7C4E-B73B-F488D5151867}" type="presParOf" srcId="{B70D6FE9-D92F-3344-B525-DB97C173C95C}" destId="{132F530C-28E3-7345-8F7A-3ED632100B75}" srcOrd="1" destOrd="0" presId="urn:microsoft.com/office/officeart/2016/7/layout/HorizontalActionList"/>
    <dgm:cxn modelId="{0D5BC3F0-30BB-EA46-B92E-FB412C15A324}" type="presParOf" srcId="{B70D6FE9-D92F-3344-B525-DB97C173C95C}" destId="{3747F7A1-F093-2549-81F4-4457A20A605B}" srcOrd="2" destOrd="0" presId="urn:microsoft.com/office/officeart/2016/7/layout/HorizontalActionList"/>
    <dgm:cxn modelId="{5F8C81B0-5732-0541-8DC8-97B7A7B0601D}" type="presParOf" srcId="{3747F7A1-F093-2549-81F4-4457A20A605B}" destId="{10ACDB3B-68D3-E04B-AEBB-2088DDE8FECD}" srcOrd="0" destOrd="0" presId="urn:microsoft.com/office/officeart/2016/7/layout/HorizontalActionList"/>
    <dgm:cxn modelId="{5742EEB7-A00B-E943-ACA9-2278C2080175}" type="presParOf" srcId="{3747F7A1-F093-2549-81F4-4457A20A605B}" destId="{8FEFCB95-A211-DB4F-A2FD-46EBE9973EAD}" srcOrd="1" destOrd="0" presId="urn:microsoft.com/office/officeart/2016/7/layout/HorizontalActionList"/>
    <dgm:cxn modelId="{07B8F1AA-8605-0347-AC68-CBAE6E9D4905}" type="presParOf" srcId="{B70D6FE9-D92F-3344-B525-DB97C173C95C}" destId="{2A38EADD-9A5F-BB4E-A1EC-F1321A68AE76}" srcOrd="3" destOrd="0" presId="urn:microsoft.com/office/officeart/2016/7/layout/HorizontalActionList"/>
    <dgm:cxn modelId="{3E31C798-9478-1940-A6CB-FF73870A3A30}" type="presParOf" srcId="{B70D6FE9-D92F-3344-B525-DB97C173C95C}" destId="{FD661A1A-A44D-CE48-ADBA-77C81499D47D}" srcOrd="4" destOrd="0" presId="urn:microsoft.com/office/officeart/2016/7/layout/HorizontalActionList"/>
    <dgm:cxn modelId="{5C275352-54F8-064A-9FF0-500C25E44A0B}" type="presParOf" srcId="{FD661A1A-A44D-CE48-ADBA-77C81499D47D}" destId="{228DF366-0288-2940-AA83-1F3C5613BDC8}" srcOrd="0" destOrd="0" presId="urn:microsoft.com/office/officeart/2016/7/layout/HorizontalActionList"/>
    <dgm:cxn modelId="{74FA1B86-D98E-ED47-9A6F-6DB276A3D5FB}" type="presParOf" srcId="{FD661A1A-A44D-CE48-ADBA-77C81499D47D}" destId="{59A11954-263B-6743-A663-B3F503C9E3DA}"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B86BD-03ED-EB4F-9B38-D9D67CA78DD1}">
      <dsp:nvSpPr>
        <dsp:cNvPr id="0" name=""/>
        <dsp:cNvSpPr/>
      </dsp:nvSpPr>
      <dsp:spPr>
        <a:xfrm>
          <a:off x="10090" y="820231"/>
          <a:ext cx="3426543" cy="102796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Use</a:t>
          </a:r>
        </a:p>
      </dsp:txBody>
      <dsp:txXfrm>
        <a:off x="10090" y="820231"/>
        <a:ext cx="3426543" cy="1027963"/>
      </dsp:txXfrm>
    </dsp:sp>
    <dsp:sp modelId="{22DB8B4E-70E3-184E-AD32-C5F57C54BB2A}">
      <dsp:nvSpPr>
        <dsp:cNvPr id="0" name=""/>
        <dsp:cNvSpPr/>
      </dsp:nvSpPr>
      <dsp:spPr>
        <a:xfrm>
          <a:off x="10090" y="1848194"/>
          <a:ext cx="3426543" cy="21637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8466" tIns="338466" rIns="338466" bIns="338466" numCol="1" spcCol="1270" anchor="t" anchorCtr="0">
          <a:noAutofit/>
        </a:bodyPr>
        <a:lstStyle/>
        <a:p>
          <a:pPr marL="0" lvl="0" indent="0" algn="l" defTabSz="1155700">
            <a:lnSpc>
              <a:spcPct val="90000"/>
            </a:lnSpc>
            <a:spcBef>
              <a:spcPct val="0"/>
            </a:spcBef>
            <a:spcAft>
              <a:spcPct val="35000"/>
            </a:spcAft>
            <a:buNone/>
          </a:pPr>
          <a:r>
            <a:rPr lang="en-US" sz="2600" kern="1200"/>
            <a:t>Use what God has given to you to Help Others.</a:t>
          </a:r>
        </a:p>
      </dsp:txBody>
      <dsp:txXfrm>
        <a:off x="10090" y="1848194"/>
        <a:ext cx="3426543" cy="2163716"/>
      </dsp:txXfrm>
    </dsp:sp>
    <dsp:sp modelId="{10ACDB3B-68D3-E04B-AEBB-2088DDE8FECD}">
      <dsp:nvSpPr>
        <dsp:cNvPr id="0" name=""/>
        <dsp:cNvSpPr/>
      </dsp:nvSpPr>
      <dsp:spPr>
        <a:xfrm>
          <a:off x="3544528" y="820231"/>
          <a:ext cx="3426543" cy="102796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Stay</a:t>
          </a:r>
        </a:p>
      </dsp:txBody>
      <dsp:txXfrm>
        <a:off x="3544528" y="820231"/>
        <a:ext cx="3426543" cy="1027963"/>
      </dsp:txXfrm>
    </dsp:sp>
    <dsp:sp modelId="{8FEFCB95-A211-DB4F-A2FD-46EBE9973EAD}">
      <dsp:nvSpPr>
        <dsp:cNvPr id="0" name=""/>
        <dsp:cNvSpPr/>
      </dsp:nvSpPr>
      <dsp:spPr>
        <a:xfrm>
          <a:off x="3544528" y="1848194"/>
          <a:ext cx="3426543" cy="21637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8466" tIns="338466" rIns="338466" bIns="338466" numCol="1" spcCol="1270" anchor="t" anchorCtr="0">
          <a:noAutofit/>
        </a:bodyPr>
        <a:lstStyle/>
        <a:p>
          <a:pPr marL="0" lvl="0" indent="0" algn="l" defTabSz="1155700">
            <a:lnSpc>
              <a:spcPct val="90000"/>
            </a:lnSpc>
            <a:spcBef>
              <a:spcPct val="0"/>
            </a:spcBef>
            <a:spcAft>
              <a:spcPct val="35000"/>
            </a:spcAft>
            <a:buNone/>
          </a:pPr>
          <a:r>
            <a:rPr lang="en-US" sz="2600" kern="1200"/>
            <a:t>Stay Faithful in Doing Good for Others.</a:t>
          </a:r>
        </a:p>
      </dsp:txBody>
      <dsp:txXfrm>
        <a:off x="3544528" y="1848194"/>
        <a:ext cx="3426543" cy="2163716"/>
      </dsp:txXfrm>
    </dsp:sp>
    <dsp:sp modelId="{228DF366-0288-2940-AA83-1F3C5613BDC8}">
      <dsp:nvSpPr>
        <dsp:cNvPr id="0" name=""/>
        <dsp:cNvSpPr/>
      </dsp:nvSpPr>
      <dsp:spPr>
        <a:xfrm>
          <a:off x="7078966" y="820231"/>
          <a:ext cx="3426543" cy="102796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Understand</a:t>
          </a:r>
        </a:p>
      </dsp:txBody>
      <dsp:txXfrm>
        <a:off x="7078966" y="820231"/>
        <a:ext cx="3426543" cy="1027963"/>
      </dsp:txXfrm>
    </dsp:sp>
    <dsp:sp modelId="{59A11954-263B-6743-A663-B3F503C9E3DA}">
      <dsp:nvSpPr>
        <dsp:cNvPr id="0" name=""/>
        <dsp:cNvSpPr/>
      </dsp:nvSpPr>
      <dsp:spPr>
        <a:xfrm>
          <a:off x="7078966" y="1848194"/>
          <a:ext cx="3426543" cy="21637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8466" tIns="338466" rIns="338466" bIns="338466" numCol="1" spcCol="1270" anchor="t" anchorCtr="0">
          <a:noAutofit/>
        </a:bodyPr>
        <a:lstStyle/>
        <a:p>
          <a:pPr marL="0" lvl="0" indent="0" algn="l" defTabSz="1155700">
            <a:lnSpc>
              <a:spcPct val="90000"/>
            </a:lnSpc>
            <a:spcBef>
              <a:spcPct val="0"/>
            </a:spcBef>
            <a:spcAft>
              <a:spcPct val="35000"/>
            </a:spcAft>
            <a:buNone/>
          </a:pPr>
          <a:r>
            <a:rPr lang="en-US" sz="2600" kern="1200"/>
            <a:t>Understand there is power in building relationships with others. </a:t>
          </a:r>
        </a:p>
      </dsp:txBody>
      <dsp:txXfrm>
        <a:off x="7078966" y="1848194"/>
        <a:ext cx="3426543" cy="2163716"/>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C3E7E-B829-D542-996F-07969C2AED27}" type="datetimeFigureOut">
              <a:rPr lang="en-US" smtClean="0"/>
              <a:t>6/11/23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A30AF-D2C8-2A48-8A89-F29B4329268C}" type="slidenum">
              <a:rPr lang="en-US" smtClean="0"/>
              <a:t>‹#›</a:t>
            </a:fld>
            <a:endParaRPr lang="en-US"/>
          </a:p>
        </p:txBody>
      </p:sp>
    </p:spTree>
    <p:extLst>
      <p:ext uri="{BB962C8B-B14F-4D97-AF65-F5344CB8AC3E}">
        <p14:creationId xmlns:p14="http://schemas.microsoft.com/office/powerpoint/2010/main" val="202312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6CA30AF-D2C8-2A48-8A89-F29B4329268C}" type="slidenum">
              <a:rPr lang="en-US" smtClean="0"/>
              <a:t>10</a:t>
            </a:fld>
            <a:endParaRPr lang="en-US"/>
          </a:p>
        </p:txBody>
      </p:sp>
    </p:spTree>
    <p:extLst>
      <p:ext uri="{BB962C8B-B14F-4D97-AF65-F5344CB8AC3E}">
        <p14:creationId xmlns:p14="http://schemas.microsoft.com/office/powerpoint/2010/main" val="306169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11</a:t>
            </a:fld>
            <a:endParaRPr lang="en-US"/>
          </a:p>
        </p:txBody>
      </p:sp>
    </p:spTree>
    <p:extLst>
      <p:ext uri="{BB962C8B-B14F-4D97-AF65-F5344CB8AC3E}">
        <p14:creationId xmlns:p14="http://schemas.microsoft.com/office/powerpoint/2010/main" val="3233369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12</a:t>
            </a:fld>
            <a:endParaRPr lang="en-US"/>
          </a:p>
        </p:txBody>
      </p:sp>
    </p:spTree>
    <p:extLst>
      <p:ext uri="{BB962C8B-B14F-4D97-AF65-F5344CB8AC3E}">
        <p14:creationId xmlns:p14="http://schemas.microsoft.com/office/powerpoint/2010/main" val="285583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15</a:t>
            </a:fld>
            <a:endParaRPr lang="en-US"/>
          </a:p>
        </p:txBody>
      </p:sp>
    </p:spTree>
    <p:extLst>
      <p:ext uri="{BB962C8B-B14F-4D97-AF65-F5344CB8AC3E}">
        <p14:creationId xmlns:p14="http://schemas.microsoft.com/office/powerpoint/2010/main" val="199284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16</a:t>
            </a:fld>
            <a:endParaRPr lang="en-US"/>
          </a:p>
        </p:txBody>
      </p:sp>
    </p:spTree>
    <p:extLst>
      <p:ext uri="{BB962C8B-B14F-4D97-AF65-F5344CB8AC3E}">
        <p14:creationId xmlns:p14="http://schemas.microsoft.com/office/powerpoint/2010/main" val="256217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6CA30AF-D2C8-2A48-8A89-F29B4329268C}" type="slidenum">
              <a:rPr lang="en-US" smtClean="0"/>
              <a:t>17</a:t>
            </a:fld>
            <a:endParaRPr lang="en-US"/>
          </a:p>
        </p:txBody>
      </p:sp>
    </p:spTree>
    <p:extLst>
      <p:ext uri="{BB962C8B-B14F-4D97-AF65-F5344CB8AC3E}">
        <p14:creationId xmlns:p14="http://schemas.microsoft.com/office/powerpoint/2010/main" val="2401765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6CA30AF-D2C8-2A48-8A89-F29B4329268C}" type="slidenum">
              <a:rPr lang="en-US" smtClean="0"/>
              <a:t>18</a:t>
            </a:fld>
            <a:endParaRPr lang="en-US"/>
          </a:p>
        </p:txBody>
      </p:sp>
    </p:spTree>
    <p:extLst>
      <p:ext uri="{BB962C8B-B14F-4D97-AF65-F5344CB8AC3E}">
        <p14:creationId xmlns:p14="http://schemas.microsoft.com/office/powerpoint/2010/main" val="4094548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19</a:t>
            </a:fld>
            <a:endParaRPr lang="en-US"/>
          </a:p>
        </p:txBody>
      </p:sp>
    </p:spTree>
    <p:extLst>
      <p:ext uri="{BB962C8B-B14F-4D97-AF65-F5344CB8AC3E}">
        <p14:creationId xmlns:p14="http://schemas.microsoft.com/office/powerpoint/2010/main" val="833524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20</a:t>
            </a:fld>
            <a:endParaRPr lang="en-US"/>
          </a:p>
        </p:txBody>
      </p:sp>
    </p:spTree>
    <p:extLst>
      <p:ext uri="{BB962C8B-B14F-4D97-AF65-F5344CB8AC3E}">
        <p14:creationId xmlns:p14="http://schemas.microsoft.com/office/powerpoint/2010/main" val="426893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21</a:t>
            </a:fld>
            <a:endParaRPr lang="en-US"/>
          </a:p>
        </p:txBody>
      </p:sp>
    </p:spTree>
    <p:extLst>
      <p:ext uri="{BB962C8B-B14F-4D97-AF65-F5344CB8AC3E}">
        <p14:creationId xmlns:p14="http://schemas.microsoft.com/office/powerpoint/2010/main" val="427408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6CA30AF-D2C8-2A48-8A89-F29B4329268C}" type="slidenum">
              <a:rPr lang="en-US" smtClean="0"/>
              <a:t>2</a:t>
            </a:fld>
            <a:endParaRPr lang="en-US"/>
          </a:p>
        </p:txBody>
      </p:sp>
    </p:spTree>
    <p:extLst>
      <p:ext uri="{BB962C8B-B14F-4D97-AF65-F5344CB8AC3E}">
        <p14:creationId xmlns:p14="http://schemas.microsoft.com/office/powerpoint/2010/main" val="1763205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22</a:t>
            </a:fld>
            <a:endParaRPr lang="en-US"/>
          </a:p>
        </p:txBody>
      </p:sp>
    </p:spTree>
    <p:extLst>
      <p:ext uri="{BB962C8B-B14F-4D97-AF65-F5344CB8AC3E}">
        <p14:creationId xmlns:p14="http://schemas.microsoft.com/office/powerpoint/2010/main" val="2436333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23</a:t>
            </a:fld>
            <a:endParaRPr lang="en-US"/>
          </a:p>
        </p:txBody>
      </p:sp>
    </p:spTree>
    <p:extLst>
      <p:ext uri="{BB962C8B-B14F-4D97-AF65-F5344CB8AC3E}">
        <p14:creationId xmlns:p14="http://schemas.microsoft.com/office/powerpoint/2010/main" val="3861649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24</a:t>
            </a:fld>
            <a:endParaRPr lang="en-US"/>
          </a:p>
        </p:txBody>
      </p:sp>
    </p:spTree>
    <p:extLst>
      <p:ext uri="{BB962C8B-B14F-4D97-AF65-F5344CB8AC3E}">
        <p14:creationId xmlns:p14="http://schemas.microsoft.com/office/powerpoint/2010/main" val="67552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25</a:t>
            </a:fld>
            <a:endParaRPr lang="en-US"/>
          </a:p>
        </p:txBody>
      </p:sp>
    </p:spTree>
    <p:extLst>
      <p:ext uri="{BB962C8B-B14F-4D97-AF65-F5344CB8AC3E}">
        <p14:creationId xmlns:p14="http://schemas.microsoft.com/office/powerpoint/2010/main" val="2717996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26</a:t>
            </a:fld>
            <a:endParaRPr lang="en-US"/>
          </a:p>
        </p:txBody>
      </p:sp>
    </p:spTree>
    <p:extLst>
      <p:ext uri="{BB962C8B-B14F-4D97-AF65-F5344CB8AC3E}">
        <p14:creationId xmlns:p14="http://schemas.microsoft.com/office/powerpoint/2010/main" val="243870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3</a:t>
            </a:fld>
            <a:endParaRPr lang="en-US"/>
          </a:p>
        </p:txBody>
      </p:sp>
    </p:spTree>
    <p:extLst>
      <p:ext uri="{BB962C8B-B14F-4D97-AF65-F5344CB8AC3E}">
        <p14:creationId xmlns:p14="http://schemas.microsoft.com/office/powerpoint/2010/main" val="187695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6CA30AF-D2C8-2A48-8A89-F29B4329268C}" type="slidenum">
              <a:rPr lang="en-US" smtClean="0"/>
              <a:t>4</a:t>
            </a:fld>
            <a:endParaRPr lang="en-US"/>
          </a:p>
        </p:txBody>
      </p:sp>
    </p:spTree>
    <p:extLst>
      <p:ext uri="{BB962C8B-B14F-4D97-AF65-F5344CB8AC3E}">
        <p14:creationId xmlns:p14="http://schemas.microsoft.com/office/powerpoint/2010/main" val="118806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5</a:t>
            </a:fld>
            <a:endParaRPr lang="en-US"/>
          </a:p>
        </p:txBody>
      </p:sp>
    </p:spTree>
    <p:extLst>
      <p:ext uri="{BB962C8B-B14F-4D97-AF65-F5344CB8AC3E}">
        <p14:creationId xmlns:p14="http://schemas.microsoft.com/office/powerpoint/2010/main" val="321506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6</a:t>
            </a:fld>
            <a:endParaRPr lang="en-US"/>
          </a:p>
        </p:txBody>
      </p:sp>
    </p:spTree>
    <p:extLst>
      <p:ext uri="{BB962C8B-B14F-4D97-AF65-F5344CB8AC3E}">
        <p14:creationId xmlns:p14="http://schemas.microsoft.com/office/powerpoint/2010/main" val="378114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7</a:t>
            </a:fld>
            <a:endParaRPr lang="en-US"/>
          </a:p>
        </p:txBody>
      </p:sp>
    </p:spTree>
    <p:extLst>
      <p:ext uri="{BB962C8B-B14F-4D97-AF65-F5344CB8AC3E}">
        <p14:creationId xmlns:p14="http://schemas.microsoft.com/office/powerpoint/2010/main" val="1528063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6CA30AF-D2C8-2A48-8A89-F29B4329268C}" type="slidenum">
              <a:rPr lang="en-US" smtClean="0"/>
              <a:t>8</a:t>
            </a:fld>
            <a:endParaRPr lang="en-US"/>
          </a:p>
        </p:txBody>
      </p:sp>
    </p:spTree>
    <p:extLst>
      <p:ext uri="{BB962C8B-B14F-4D97-AF65-F5344CB8AC3E}">
        <p14:creationId xmlns:p14="http://schemas.microsoft.com/office/powerpoint/2010/main" val="293064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9</a:t>
            </a:fld>
            <a:endParaRPr lang="en-US"/>
          </a:p>
        </p:txBody>
      </p:sp>
    </p:spTree>
    <p:extLst>
      <p:ext uri="{BB962C8B-B14F-4D97-AF65-F5344CB8AC3E}">
        <p14:creationId xmlns:p14="http://schemas.microsoft.com/office/powerpoint/2010/main" val="384021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824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8223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57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400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9346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91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2351304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8525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244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542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25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9263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90187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1210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36777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normAutofit/>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8D7FB-5D90-CBE7-A2E4-377041474617}"/>
              </a:ext>
            </a:extLst>
          </p:cNvPr>
          <p:cNvSpPr>
            <a:spLocks noGrp="1"/>
          </p:cNvSpPr>
          <p:nvPr>
            <p:ph type="body" idx="1"/>
          </p:nvPr>
        </p:nvSpPr>
        <p:spPr/>
        <p:txBody>
          <a:bodyPr/>
          <a:lstStyle/>
          <a:p>
            <a:r>
              <a:rPr lang="en-US" dirty="0"/>
              <a:t>2 Timothy 1:16-17</a:t>
            </a:r>
          </a:p>
        </p:txBody>
      </p:sp>
      <p:sp>
        <p:nvSpPr>
          <p:cNvPr id="3" name="Text Placeholder 2">
            <a:extLst>
              <a:ext uri="{FF2B5EF4-FFF2-40B4-BE49-F238E27FC236}">
                <a16:creationId xmlns:a16="http://schemas.microsoft.com/office/drawing/2014/main" id="{2F33AB7F-B950-C3E7-A5BB-D96BC1B31C0F}"/>
              </a:ext>
            </a:extLst>
          </p:cNvPr>
          <p:cNvSpPr>
            <a:spLocks noGrp="1"/>
          </p:cNvSpPr>
          <p:nvPr>
            <p:ph type="body" sz="quarter" idx="10"/>
          </p:nvPr>
        </p:nvSpPr>
        <p:spPr/>
        <p:txBody>
          <a:bodyPr>
            <a:normAutofit lnSpcReduction="10000"/>
          </a:bodyPr>
          <a:lstStyle/>
          <a:p>
            <a:r>
              <a:rPr lang="en-US" dirty="0"/>
              <a:t>16 The Lord give mercy unto the house of </a:t>
            </a:r>
            <a:r>
              <a:rPr lang="en-US" dirty="0" err="1"/>
              <a:t>Onesiphorus</a:t>
            </a:r>
            <a:r>
              <a:rPr lang="en-US" dirty="0"/>
              <a:t>; for he oft refreshed me, and was not ashamed of my chain:</a:t>
            </a:r>
          </a:p>
          <a:p>
            <a:r>
              <a:rPr lang="en-US" dirty="0"/>
              <a:t>17 But, when he was in Rome, he sought me out very diligently, and found me.</a:t>
            </a:r>
          </a:p>
          <a:p>
            <a:endParaRPr lang="en-US" dirty="0"/>
          </a:p>
          <a:p>
            <a:r>
              <a:rPr lang="en-US" i="1" dirty="0">
                <a:solidFill>
                  <a:schemeClr val="accent5">
                    <a:lumMod val="75000"/>
                  </a:schemeClr>
                </a:solidFill>
              </a:rPr>
              <a:t>What do you suppose was </a:t>
            </a:r>
            <a:r>
              <a:rPr lang="en-US" i="1" dirty="0" err="1">
                <a:solidFill>
                  <a:schemeClr val="accent5">
                    <a:lumMod val="75000"/>
                  </a:schemeClr>
                </a:solidFill>
              </a:rPr>
              <a:t>Onesiphorus</a:t>
            </a:r>
            <a:r>
              <a:rPr lang="en-US" i="1" dirty="0">
                <a:solidFill>
                  <a:schemeClr val="accent5">
                    <a:lumMod val="75000"/>
                  </a:schemeClr>
                </a:solidFill>
              </a:rPr>
              <a:t>’ personal ministry?</a:t>
            </a:r>
          </a:p>
        </p:txBody>
      </p:sp>
    </p:spTree>
    <p:extLst>
      <p:ext uri="{BB962C8B-B14F-4D97-AF65-F5344CB8AC3E}">
        <p14:creationId xmlns:p14="http://schemas.microsoft.com/office/powerpoint/2010/main" val="1844365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AF0A-A248-F180-4601-5A7E1F33CB43}"/>
              </a:ext>
            </a:extLst>
          </p:cNvPr>
          <p:cNvSpPr>
            <a:spLocks noGrp="1"/>
          </p:cNvSpPr>
          <p:nvPr>
            <p:ph type="title"/>
          </p:nvPr>
        </p:nvSpPr>
        <p:spPr/>
        <p:txBody>
          <a:bodyPr/>
          <a:lstStyle/>
          <a:p>
            <a:r>
              <a:rPr lang="en-US" dirty="0" err="1"/>
              <a:t>Onesiphorus</a:t>
            </a:r>
            <a:endParaRPr lang="en-US" dirty="0"/>
          </a:p>
        </p:txBody>
      </p:sp>
      <p:sp>
        <p:nvSpPr>
          <p:cNvPr id="3" name="Content Placeholder 2">
            <a:extLst>
              <a:ext uri="{FF2B5EF4-FFF2-40B4-BE49-F238E27FC236}">
                <a16:creationId xmlns:a16="http://schemas.microsoft.com/office/drawing/2014/main" id="{44F5F83D-B369-5BA1-8013-C45DD5F435C2}"/>
              </a:ext>
            </a:extLst>
          </p:cNvPr>
          <p:cNvSpPr>
            <a:spLocks noGrp="1"/>
          </p:cNvSpPr>
          <p:nvPr>
            <p:ph idx="1"/>
          </p:nvPr>
        </p:nvSpPr>
        <p:spPr/>
        <p:txBody>
          <a:bodyPr/>
          <a:lstStyle/>
          <a:p>
            <a:r>
              <a:rPr lang="en-US" dirty="0"/>
              <a:t>Often refreshed Paul while in Ephesus</a:t>
            </a:r>
          </a:p>
          <a:p>
            <a:r>
              <a:rPr lang="en-US" dirty="0"/>
              <a:t>Not ashamed of Paul’s chains</a:t>
            </a:r>
          </a:p>
          <a:p>
            <a:r>
              <a:rPr lang="en-US" dirty="0"/>
              <a:t>Traveled to Rome and sought out Paul, presumably to provide him help  </a:t>
            </a:r>
          </a:p>
        </p:txBody>
      </p:sp>
    </p:spTree>
    <p:extLst>
      <p:ext uri="{BB962C8B-B14F-4D97-AF65-F5344CB8AC3E}">
        <p14:creationId xmlns:p14="http://schemas.microsoft.com/office/powerpoint/2010/main" val="96227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723ABF-F4AB-83F3-3332-3761E8BC318A}"/>
              </a:ext>
            </a:extLst>
          </p:cNvPr>
          <p:cNvSpPr>
            <a:spLocks noGrp="1"/>
          </p:cNvSpPr>
          <p:nvPr>
            <p:ph type="body" idx="1"/>
          </p:nvPr>
        </p:nvSpPr>
        <p:spPr/>
        <p:txBody>
          <a:bodyPr/>
          <a:lstStyle/>
          <a:p>
            <a:r>
              <a:rPr lang="en-US" dirty="0"/>
              <a:t>Acts 9:36-37</a:t>
            </a:r>
          </a:p>
        </p:txBody>
      </p:sp>
      <p:sp>
        <p:nvSpPr>
          <p:cNvPr id="3" name="Text Placeholder 2">
            <a:extLst>
              <a:ext uri="{FF2B5EF4-FFF2-40B4-BE49-F238E27FC236}">
                <a16:creationId xmlns:a16="http://schemas.microsoft.com/office/drawing/2014/main" id="{299D9B73-01E6-E6FD-241D-BA1DCF56A464}"/>
              </a:ext>
            </a:extLst>
          </p:cNvPr>
          <p:cNvSpPr>
            <a:spLocks noGrp="1"/>
          </p:cNvSpPr>
          <p:nvPr>
            <p:ph type="body" sz="quarter" idx="10"/>
          </p:nvPr>
        </p:nvSpPr>
        <p:spPr/>
        <p:txBody>
          <a:bodyPr/>
          <a:lstStyle/>
          <a:p>
            <a:r>
              <a:rPr lang="en-US" dirty="0"/>
              <a:t>36 Now there was in Joppa a disciple named Tabitha, which, translated, means Dorcas. She was full of good works and acts of charity. 37 In those days she became ill and died, and when they had washed her, they laid her in an upper room. </a:t>
            </a:r>
          </a:p>
        </p:txBody>
      </p:sp>
    </p:spTree>
    <p:extLst>
      <p:ext uri="{BB962C8B-B14F-4D97-AF65-F5344CB8AC3E}">
        <p14:creationId xmlns:p14="http://schemas.microsoft.com/office/powerpoint/2010/main" val="3840562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723ABF-F4AB-83F3-3332-3761E8BC318A}"/>
              </a:ext>
            </a:extLst>
          </p:cNvPr>
          <p:cNvSpPr>
            <a:spLocks noGrp="1"/>
          </p:cNvSpPr>
          <p:nvPr>
            <p:ph type="body" idx="1"/>
          </p:nvPr>
        </p:nvSpPr>
        <p:spPr/>
        <p:txBody>
          <a:bodyPr/>
          <a:lstStyle/>
          <a:p>
            <a:r>
              <a:rPr lang="en-US" dirty="0"/>
              <a:t>Acts 9:39</a:t>
            </a:r>
          </a:p>
        </p:txBody>
      </p:sp>
      <p:sp>
        <p:nvSpPr>
          <p:cNvPr id="3" name="Text Placeholder 2">
            <a:extLst>
              <a:ext uri="{FF2B5EF4-FFF2-40B4-BE49-F238E27FC236}">
                <a16:creationId xmlns:a16="http://schemas.microsoft.com/office/drawing/2014/main" id="{299D9B73-01E6-E6FD-241D-BA1DCF56A464}"/>
              </a:ext>
            </a:extLst>
          </p:cNvPr>
          <p:cNvSpPr>
            <a:spLocks noGrp="1"/>
          </p:cNvSpPr>
          <p:nvPr>
            <p:ph type="body" sz="quarter" idx="10"/>
          </p:nvPr>
        </p:nvSpPr>
        <p:spPr/>
        <p:txBody>
          <a:bodyPr/>
          <a:lstStyle/>
          <a:p>
            <a:r>
              <a:rPr lang="en-US" dirty="0"/>
              <a:t>So Peter rose and went with them. And when he arrived, they took him to the upper room. All the widows stood beside him weeping and showing tunics and other garments that Dorcas made while she was with them. </a:t>
            </a:r>
          </a:p>
        </p:txBody>
      </p:sp>
    </p:spTree>
    <p:extLst>
      <p:ext uri="{BB962C8B-B14F-4D97-AF65-F5344CB8AC3E}">
        <p14:creationId xmlns:p14="http://schemas.microsoft.com/office/powerpoint/2010/main" val="2286033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2D50-5936-5C72-A5F3-B7D7F3950466}"/>
              </a:ext>
            </a:extLst>
          </p:cNvPr>
          <p:cNvSpPr>
            <a:spLocks noGrp="1"/>
          </p:cNvSpPr>
          <p:nvPr>
            <p:ph type="title"/>
          </p:nvPr>
        </p:nvSpPr>
        <p:spPr/>
        <p:txBody>
          <a:bodyPr/>
          <a:lstStyle/>
          <a:p>
            <a:r>
              <a:rPr lang="en-US" dirty="0"/>
              <a:t>Dorcas</a:t>
            </a:r>
          </a:p>
        </p:txBody>
      </p:sp>
      <p:sp>
        <p:nvSpPr>
          <p:cNvPr id="3" name="Content Placeholder 2">
            <a:extLst>
              <a:ext uri="{FF2B5EF4-FFF2-40B4-BE49-F238E27FC236}">
                <a16:creationId xmlns:a16="http://schemas.microsoft.com/office/drawing/2014/main" id="{FEDFEAAA-D5A8-C2DA-68FF-FD1105866892}"/>
              </a:ext>
            </a:extLst>
          </p:cNvPr>
          <p:cNvSpPr>
            <a:spLocks noGrp="1"/>
          </p:cNvSpPr>
          <p:nvPr>
            <p:ph idx="1"/>
          </p:nvPr>
        </p:nvSpPr>
        <p:spPr/>
        <p:txBody>
          <a:bodyPr/>
          <a:lstStyle/>
          <a:p>
            <a:r>
              <a:rPr lang="en-US" dirty="0"/>
              <a:t>Full of Good Works and Acts of Charity</a:t>
            </a:r>
          </a:p>
          <a:p>
            <a:r>
              <a:rPr lang="en-US" dirty="0"/>
              <a:t>Made and gave away tunics and other clothing to “all the widows”</a:t>
            </a:r>
          </a:p>
        </p:txBody>
      </p:sp>
    </p:spTree>
    <p:extLst>
      <p:ext uri="{BB962C8B-B14F-4D97-AF65-F5344CB8AC3E}">
        <p14:creationId xmlns:p14="http://schemas.microsoft.com/office/powerpoint/2010/main" val="3604257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A05B-837B-27E2-6976-93E732C31CDC}"/>
              </a:ext>
            </a:extLst>
          </p:cNvPr>
          <p:cNvSpPr>
            <a:spLocks noGrp="1"/>
          </p:cNvSpPr>
          <p:nvPr>
            <p:ph type="title"/>
          </p:nvPr>
        </p:nvSpPr>
        <p:spPr>
          <a:xfrm>
            <a:off x="838200" y="365125"/>
            <a:ext cx="10515600" cy="1093561"/>
          </a:xfrm>
        </p:spPr>
        <p:txBody>
          <a:bodyPr>
            <a:normAutofit/>
          </a:bodyPr>
          <a:lstStyle/>
          <a:p>
            <a:r>
              <a:rPr lang="en-US" dirty="0"/>
              <a:t>Lessons from Dorcas:</a:t>
            </a:r>
          </a:p>
        </p:txBody>
      </p:sp>
      <p:graphicFrame>
        <p:nvGraphicFramePr>
          <p:cNvPr id="9" name="Content Placeholder 2">
            <a:extLst>
              <a:ext uri="{FF2B5EF4-FFF2-40B4-BE49-F238E27FC236}">
                <a16:creationId xmlns:a16="http://schemas.microsoft.com/office/drawing/2014/main" id="{CEF21984-341C-B791-C44C-F08482A2417D}"/>
              </a:ext>
            </a:extLst>
          </p:cNvPr>
          <p:cNvGraphicFramePr/>
          <p:nvPr>
            <p:extLst>
              <p:ext uri="{D42A27DB-BD31-4B8C-83A1-F6EECF244321}">
                <p14:modId xmlns:p14="http://schemas.microsoft.com/office/powerpoint/2010/main" val="1180114717"/>
              </p:ext>
            </p:extLst>
          </p:nvPr>
        </p:nvGraphicFramePr>
        <p:xfrm>
          <a:off x="838200" y="1660733"/>
          <a:ext cx="10515600" cy="483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5451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279339F-B095-C47B-9B4B-24FBFA35917A}"/>
              </a:ext>
            </a:extLst>
          </p:cNvPr>
          <p:cNvSpPr>
            <a:spLocks noGrp="1"/>
          </p:cNvSpPr>
          <p:nvPr>
            <p:ph type="title"/>
          </p:nvPr>
        </p:nvSpPr>
        <p:spPr/>
        <p:txBody>
          <a:bodyPr/>
          <a:lstStyle/>
          <a:p>
            <a:r>
              <a:rPr lang="en-US" dirty="0"/>
              <a:t>How to be more like Dorcas?</a:t>
            </a:r>
          </a:p>
        </p:txBody>
      </p:sp>
      <p:sp>
        <p:nvSpPr>
          <p:cNvPr id="3" name="Content Placeholder 2">
            <a:extLst>
              <a:ext uri="{FF2B5EF4-FFF2-40B4-BE49-F238E27FC236}">
                <a16:creationId xmlns:a16="http://schemas.microsoft.com/office/drawing/2014/main" id="{11C836CD-8BC7-78CF-6619-8CCA90916FD6}"/>
              </a:ext>
            </a:extLst>
          </p:cNvPr>
          <p:cNvSpPr>
            <a:spLocks noGrp="1"/>
          </p:cNvSpPr>
          <p:nvPr>
            <p:ph idx="1"/>
          </p:nvPr>
        </p:nvSpPr>
        <p:spPr>
          <a:xfrm>
            <a:off x="838200" y="1660733"/>
            <a:ext cx="10515600" cy="4832142"/>
          </a:xfrm>
        </p:spPr>
        <p:txBody>
          <a:bodyPr>
            <a:normAutofit/>
          </a:bodyPr>
          <a:lstStyle/>
          <a:p>
            <a:r>
              <a:rPr lang="en-US" dirty="0"/>
              <a:t>Be an example of love in your community</a:t>
            </a:r>
          </a:p>
          <a:p>
            <a:r>
              <a:rPr lang="en-US" dirty="0"/>
              <a:t>Be alert for practical needs you can help meet</a:t>
            </a:r>
          </a:p>
          <a:p>
            <a:r>
              <a:rPr lang="en-US" dirty="0"/>
              <a:t>Be aware of prayer needs of others and pray for them faithfully</a:t>
            </a:r>
          </a:p>
          <a:p>
            <a:r>
              <a:rPr lang="en-US" dirty="0"/>
              <a:t>Be ready to share the gospel to others</a:t>
            </a:r>
          </a:p>
          <a:p>
            <a:endParaRPr lang="en-US" dirty="0"/>
          </a:p>
        </p:txBody>
      </p:sp>
    </p:spTree>
    <p:extLst>
      <p:ext uri="{BB962C8B-B14F-4D97-AF65-F5344CB8AC3E}">
        <p14:creationId xmlns:p14="http://schemas.microsoft.com/office/powerpoint/2010/main" val="15143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673FE5-2A1D-A223-028A-E3F567F32D13}"/>
              </a:ext>
            </a:extLst>
          </p:cNvPr>
          <p:cNvSpPr>
            <a:spLocks noGrp="1"/>
          </p:cNvSpPr>
          <p:nvPr>
            <p:ph type="body" idx="1"/>
          </p:nvPr>
        </p:nvSpPr>
        <p:spPr/>
        <p:txBody>
          <a:bodyPr/>
          <a:lstStyle/>
          <a:p>
            <a:r>
              <a:rPr lang="en-US" dirty="0"/>
              <a:t>Acts 4:36-37</a:t>
            </a:r>
          </a:p>
        </p:txBody>
      </p:sp>
      <p:sp>
        <p:nvSpPr>
          <p:cNvPr id="3" name="Text Placeholder 2">
            <a:extLst>
              <a:ext uri="{FF2B5EF4-FFF2-40B4-BE49-F238E27FC236}">
                <a16:creationId xmlns:a16="http://schemas.microsoft.com/office/drawing/2014/main" id="{30F6490F-D821-155A-F213-7EABB74CB2A9}"/>
              </a:ext>
            </a:extLst>
          </p:cNvPr>
          <p:cNvSpPr>
            <a:spLocks noGrp="1"/>
          </p:cNvSpPr>
          <p:nvPr>
            <p:ph type="body" sz="quarter" idx="10"/>
          </p:nvPr>
        </p:nvSpPr>
        <p:spPr/>
        <p:txBody>
          <a:bodyPr/>
          <a:lstStyle/>
          <a:p>
            <a:r>
              <a:rPr lang="en-US" dirty="0"/>
              <a:t>36 Thus Joseph, who was also called by the apostles Barnabas (which means son of encouragement), a Levite, a native of Cyprus, 37 sold a field that belonged to him and brought the money and laid it at the apostles' feet.</a:t>
            </a:r>
          </a:p>
        </p:txBody>
      </p:sp>
    </p:spTree>
    <p:extLst>
      <p:ext uri="{BB962C8B-B14F-4D97-AF65-F5344CB8AC3E}">
        <p14:creationId xmlns:p14="http://schemas.microsoft.com/office/powerpoint/2010/main" val="987461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53A0-EDCE-95CE-90D6-3F6B04A81DFB}"/>
              </a:ext>
            </a:extLst>
          </p:cNvPr>
          <p:cNvSpPr>
            <a:spLocks noGrp="1"/>
          </p:cNvSpPr>
          <p:nvPr>
            <p:ph type="title"/>
          </p:nvPr>
        </p:nvSpPr>
        <p:spPr>
          <a:xfrm>
            <a:off x="838200" y="365125"/>
            <a:ext cx="11126492" cy="1093561"/>
          </a:xfrm>
        </p:spPr>
        <p:txBody>
          <a:bodyPr>
            <a:noAutofit/>
          </a:bodyPr>
          <a:lstStyle/>
          <a:p>
            <a:r>
              <a:rPr lang="en-US" dirty="0"/>
              <a:t>Barnabas: “Son of Encouragement”</a:t>
            </a:r>
          </a:p>
        </p:txBody>
      </p:sp>
      <p:sp>
        <p:nvSpPr>
          <p:cNvPr id="3" name="Content Placeholder 2">
            <a:extLst>
              <a:ext uri="{FF2B5EF4-FFF2-40B4-BE49-F238E27FC236}">
                <a16:creationId xmlns:a16="http://schemas.microsoft.com/office/drawing/2014/main" id="{89DBF4DA-5123-7005-FC5C-C5EBD274AC57}"/>
              </a:ext>
            </a:extLst>
          </p:cNvPr>
          <p:cNvSpPr>
            <a:spLocks noGrp="1"/>
          </p:cNvSpPr>
          <p:nvPr>
            <p:ph idx="1"/>
          </p:nvPr>
        </p:nvSpPr>
        <p:spPr/>
        <p:txBody>
          <a:bodyPr>
            <a:normAutofit fontScale="92500" lnSpcReduction="20000"/>
          </a:bodyPr>
          <a:lstStyle/>
          <a:p>
            <a:r>
              <a:rPr lang="en-US" dirty="0"/>
              <a:t>Sold some of his land and gave it to the apostles for distribution to the needy (Acts 4:36)</a:t>
            </a:r>
          </a:p>
          <a:p>
            <a:r>
              <a:rPr lang="en-US" dirty="0"/>
              <a:t>Brought Paul to the Apostles to introduce him as a converted Christian (Acts 9:27)</a:t>
            </a:r>
          </a:p>
          <a:p>
            <a:r>
              <a:rPr lang="en-US" dirty="0"/>
              <a:t>Was sent by the Apostles to Antioch to encourage the new Christians there (Acts 11:22-23)</a:t>
            </a:r>
          </a:p>
          <a:p>
            <a:r>
              <a:rPr lang="en-US" dirty="0"/>
              <a:t>Went to Tarsus and found Paul and took him to Antioch (Acts 11:25)</a:t>
            </a:r>
          </a:p>
          <a:p>
            <a:r>
              <a:rPr lang="en-US" dirty="0"/>
              <a:t>Stood up for Mark (Acts 15:39)</a:t>
            </a:r>
          </a:p>
        </p:txBody>
      </p:sp>
    </p:spTree>
    <p:extLst>
      <p:ext uri="{BB962C8B-B14F-4D97-AF65-F5344CB8AC3E}">
        <p14:creationId xmlns:p14="http://schemas.microsoft.com/office/powerpoint/2010/main" val="180271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C008-FEEE-225A-7732-7174F99F6CF9}"/>
              </a:ext>
            </a:extLst>
          </p:cNvPr>
          <p:cNvSpPr>
            <a:spLocks noGrp="1"/>
          </p:cNvSpPr>
          <p:nvPr>
            <p:ph type="title"/>
          </p:nvPr>
        </p:nvSpPr>
        <p:spPr/>
        <p:txBody>
          <a:bodyPr/>
          <a:lstStyle/>
          <a:p>
            <a:r>
              <a:rPr lang="en-US" dirty="0"/>
              <a:t>Your Personal Ministry</a:t>
            </a:r>
          </a:p>
        </p:txBody>
      </p:sp>
      <p:sp>
        <p:nvSpPr>
          <p:cNvPr id="3" name="Content Placeholder 2">
            <a:extLst>
              <a:ext uri="{FF2B5EF4-FFF2-40B4-BE49-F238E27FC236}">
                <a16:creationId xmlns:a16="http://schemas.microsoft.com/office/drawing/2014/main" id="{807574E4-42EF-3DCA-2D63-3BDE3A7B39B7}"/>
              </a:ext>
            </a:extLst>
          </p:cNvPr>
          <p:cNvSpPr>
            <a:spLocks noGrp="1"/>
          </p:cNvSpPr>
          <p:nvPr>
            <p:ph idx="1"/>
          </p:nvPr>
        </p:nvSpPr>
        <p:spPr/>
        <p:txBody>
          <a:bodyPr/>
          <a:lstStyle/>
          <a:p>
            <a:r>
              <a:rPr lang="en-US" dirty="0"/>
              <a:t>In your home</a:t>
            </a:r>
          </a:p>
          <a:p>
            <a:r>
              <a:rPr lang="en-US" dirty="0"/>
              <a:t>In the local church</a:t>
            </a:r>
          </a:p>
          <a:p>
            <a:r>
              <a:rPr lang="en-US" dirty="0"/>
              <a:t>At Work</a:t>
            </a:r>
          </a:p>
          <a:p>
            <a:r>
              <a:rPr lang="en-US" dirty="0"/>
              <a:t>In the community</a:t>
            </a:r>
          </a:p>
          <a:p>
            <a:r>
              <a:rPr lang="en-US" dirty="0"/>
              <a:t>Across cultures</a:t>
            </a:r>
          </a:p>
          <a:p>
            <a:r>
              <a:rPr lang="en-US" dirty="0"/>
              <a:t>To the World</a:t>
            </a:r>
          </a:p>
        </p:txBody>
      </p:sp>
    </p:spTree>
    <p:extLst>
      <p:ext uri="{BB962C8B-B14F-4D97-AF65-F5344CB8AC3E}">
        <p14:creationId xmlns:p14="http://schemas.microsoft.com/office/powerpoint/2010/main" val="137018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F2D333-13E2-81D5-3F23-EAF10875F707}"/>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7CB2BAD7-BC8C-7A99-BA06-D1BE38C82529}"/>
              </a:ext>
            </a:extLst>
          </p:cNvPr>
          <p:cNvSpPr>
            <a:spLocks noGrp="1"/>
          </p:cNvSpPr>
          <p:nvPr>
            <p:ph type="ctrTitle"/>
          </p:nvPr>
        </p:nvSpPr>
        <p:spPr/>
        <p:txBody>
          <a:bodyPr/>
          <a:lstStyle/>
          <a:p>
            <a:r>
              <a:rPr lang="en-US" dirty="0"/>
              <a:t>Finding Your Groove</a:t>
            </a:r>
          </a:p>
        </p:txBody>
      </p:sp>
    </p:spTree>
    <p:extLst>
      <p:ext uri="{BB962C8B-B14F-4D97-AF65-F5344CB8AC3E}">
        <p14:creationId xmlns:p14="http://schemas.microsoft.com/office/powerpoint/2010/main" val="314496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D03092-53A5-A240-9EA6-CD6FF0934232}"/>
              </a:ext>
            </a:extLst>
          </p:cNvPr>
          <p:cNvSpPr>
            <a:spLocks noGrp="1"/>
          </p:cNvSpPr>
          <p:nvPr>
            <p:ph type="body" sz="quarter" idx="10"/>
          </p:nvPr>
        </p:nvSpPr>
        <p:spPr/>
        <p:txBody>
          <a:bodyPr/>
          <a:lstStyle/>
          <a:p>
            <a:r>
              <a:rPr lang="en-US" dirty="0"/>
              <a:t>There are probably three groups here today:</a:t>
            </a:r>
          </a:p>
          <a:p>
            <a:pPr marL="742950" indent="-742950">
              <a:buAutoNum type="arabicPeriod"/>
            </a:pPr>
            <a:r>
              <a:rPr lang="en-US" dirty="0">
                <a:solidFill>
                  <a:schemeClr val="accent6">
                    <a:lumMod val="75000"/>
                  </a:schemeClr>
                </a:solidFill>
              </a:rPr>
              <a:t>Those in their Groove</a:t>
            </a:r>
          </a:p>
          <a:p>
            <a:pPr marL="742950" indent="-742950">
              <a:buAutoNum type="arabicPeriod"/>
            </a:pPr>
            <a:r>
              <a:rPr lang="en-US" dirty="0">
                <a:solidFill>
                  <a:schemeClr val="accent6">
                    <a:lumMod val="75000"/>
                  </a:schemeClr>
                </a:solidFill>
              </a:rPr>
              <a:t>Those whose Groove has become a Rut</a:t>
            </a:r>
          </a:p>
          <a:p>
            <a:pPr marL="742950" indent="-742950">
              <a:buAutoNum type="arabicPeriod"/>
            </a:pPr>
            <a:r>
              <a:rPr lang="en-US" dirty="0">
                <a:solidFill>
                  <a:schemeClr val="accent6">
                    <a:lumMod val="75000"/>
                  </a:schemeClr>
                </a:solidFill>
              </a:rPr>
              <a:t>Those without a Groove yet</a:t>
            </a:r>
          </a:p>
        </p:txBody>
      </p:sp>
    </p:spTree>
    <p:extLst>
      <p:ext uri="{BB962C8B-B14F-4D97-AF65-F5344CB8AC3E}">
        <p14:creationId xmlns:p14="http://schemas.microsoft.com/office/powerpoint/2010/main" val="338678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D2B7F-5995-AF36-823D-F2F3B275572B}"/>
              </a:ext>
            </a:extLst>
          </p:cNvPr>
          <p:cNvSpPr>
            <a:spLocks noGrp="1"/>
          </p:cNvSpPr>
          <p:nvPr>
            <p:ph type="title"/>
          </p:nvPr>
        </p:nvSpPr>
        <p:spPr/>
        <p:txBody>
          <a:bodyPr/>
          <a:lstStyle/>
          <a:p>
            <a:r>
              <a:rPr lang="en-US" dirty="0"/>
              <a:t>How to find your Groove</a:t>
            </a:r>
          </a:p>
        </p:txBody>
      </p:sp>
      <p:sp>
        <p:nvSpPr>
          <p:cNvPr id="3" name="Content Placeholder 2">
            <a:extLst>
              <a:ext uri="{FF2B5EF4-FFF2-40B4-BE49-F238E27FC236}">
                <a16:creationId xmlns:a16="http://schemas.microsoft.com/office/drawing/2014/main" id="{A1C47582-FEF1-0AA3-F936-37811D6EAA2B}"/>
              </a:ext>
            </a:extLst>
          </p:cNvPr>
          <p:cNvSpPr>
            <a:spLocks noGrp="1"/>
          </p:cNvSpPr>
          <p:nvPr>
            <p:ph idx="1"/>
          </p:nvPr>
        </p:nvSpPr>
        <p:spPr/>
        <p:txBody>
          <a:bodyPr/>
          <a:lstStyle/>
          <a:p>
            <a:r>
              <a:rPr lang="en-US" dirty="0"/>
              <a:t>Pray about it</a:t>
            </a:r>
          </a:p>
          <a:p>
            <a:r>
              <a:rPr lang="en-US" dirty="0"/>
              <a:t>Seek advice from elders, mature Christians</a:t>
            </a:r>
          </a:p>
          <a:p>
            <a:r>
              <a:rPr lang="en-US" dirty="0"/>
              <a:t>Review what you are good at and passionate about</a:t>
            </a:r>
          </a:p>
          <a:p>
            <a:r>
              <a:rPr lang="en-US" dirty="0"/>
              <a:t>Try something new</a:t>
            </a:r>
          </a:p>
          <a:p>
            <a:r>
              <a:rPr lang="en-US" dirty="0"/>
              <a:t>Something within the church walls or in the community</a:t>
            </a:r>
          </a:p>
        </p:txBody>
      </p:sp>
    </p:spTree>
    <p:extLst>
      <p:ext uri="{BB962C8B-B14F-4D97-AF65-F5344CB8AC3E}">
        <p14:creationId xmlns:p14="http://schemas.microsoft.com/office/powerpoint/2010/main" val="1065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575B56-D9AC-31F4-9CE5-195B4DAFD56D}"/>
              </a:ext>
            </a:extLst>
          </p:cNvPr>
          <p:cNvSpPr txBox="1"/>
          <p:nvPr/>
        </p:nvSpPr>
        <p:spPr>
          <a:xfrm>
            <a:off x="3026429" y="1462324"/>
            <a:ext cx="1511119" cy="523220"/>
          </a:xfrm>
          <a:prstGeom prst="rect">
            <a:avLst/>
          </a:prstGeom>
          <a:noFill/>
        </p:spPr>
        <p:txBody>
          <a:bodyPr wrap="none" rtlCol="0">
            <a:spAutoFit/>
          </a:bodyPr>
          <a:lstStyle/>
          <a:p>
            <a:r>
              <a:rPr lang="en-US" sz="2800" b="1" dirty="0">
                <a:solidFill>
                  <a:schemeClr val="bg1"/>
                </a:solidFill>
              </a:rPr>
              <a:t>Preacher</a:t>
            </a:r>
          </a:p>
        </p:txBody>
      </p:sp>
      <p:sp>
        <p:nvSpPr>
          <p:cNvPr id="3" name="TextBox 2">
            <a:extLst>
              <a:ext uri="{FF2B5EF4-FFF2-40B4-BE49-F238E27FC236}">
                <a16:creationId xmlns:a16="http://schemas.microsoft.com/office/drawing/2014/main" id="{D55055DC-A8C0-578C-7554-03CBBBD70772}"/>
              </a:ext>
            </a:extLst>
          </p:cNvPr>
          <p:cNvSpPr txBox="1"/>
          <p:nvPr/>
        </p:nvSpPr>
        <p:spPr>
          <a:xfrm>
            <a:off x="3940274" y="2217986"/>
            <a:ext cx="949299" cy="523220"/>
          </a:xfrm>
          <a:prstGeom prst="rect">
            <a:avLst/>
          </a:prstGeom>
          <a:noFill/>
        </p:spPr>
        <p:txBody>
          <a:bodyPr wrap="none" rtlCol="0">
            <a:spAutoFit/>
          </a:bodyPr>
          <a:lstStyle/>
          <a:p>
            <a:r>
              <a:rPr lang="en-US" sz="2800" b="1" dirty="0">
                <a:solidFill>
                  <a:schemeClr val="bg1"/>
                </a:solidFill>
              </a:rPr>
              <a:t>Elder</a:t>
            </a:r>
          </a:p>
        </p:txBody>
      </p:sp>
      <p:sp>
        <p:nvSpPr>
          <p:cNvPr id="4" name="TextBox 3">
            <a:extLst>
              <a:ext uri="{FF2B5EF4-FFF2-40B4-BE49-F238E27FC236}">
                <a16:creationId xmlns:a16="http://schemas.microsoft.com/office/drawing/2014/main" id="{2476A439-B686-90CB-DF37-E436FA8FB29C}"/>
              </a:ext>
            </a:extLst>
          </p:cNvPr>
          <p:cNvSpPr txBox="1"/>
          <p:nvPr/>
        </p:nvSpPr>
        <p:spPr>
          <a:xfrm>
            <a:off x="8385358" y="2957245"/>
            <a:ext cx="3000565" cy="523220"/>
          </a:xfrm>
          <a:prstGeom prst="rect">
            <a:avLst/>
          </a:prstGeom>
          <a:noFill/>
        </p:spPr>
        <p:txBody>
          <a:bodyPr wrap="none" rtlCol="0">
            <a:spAutoFit/>
          </a:bodyPr>
          <a:lstStyle/>
          <a:p>
            <a:r>
              <a:rPr lang="en-US" sz="2800" b="1" dirty="0">
                <a:solidFill>
                  <a:schemeClr val="bg1"/>
                </a:solidFill>
              </a:rPr>
              <a:t>Bible Class Teacher</a:t>
            </a:r>
          </a:p>
        </p:txBody>
      </p:sp>
      <p:sp>
        <p:nvSpPr>
          <p:cNvPr id="5" name="TextBox 4">
            <a:extLst>
              <a:ext uri="{FF2B5EF4-FFF2-40B4-BE49-F238E27FC236}">
                <a16:creationId xmlns:a16="http://schemas.microsoft.com/office/drawing/2014/main" id="{6173C7FC-FE43-E634-83EC-7774D5E5FE66}"/>
              </a:ext>
            </a:extLst>
          </p:cNvPr>
          <p:cNvSpPr txBox="1"/>
          <p:nvPr/>
        </p:nvSpPr>
        <p:spPr>
          <a:xfrm>
            <a:off x="1213209" y="4960905"/>
            <a:ext cx="1303434" cy="523220"/>
          </a:xfrm>
          <a:prstGeom prst="rect">
            <a:avLst/>
          </a:prstGeom>
          <a:noFill/>
        </p:spPr>
        <p:txBody>
          <a:bodyPr wrap="none" rtlCol="0">
            <a:spAutoFit/>
          </a:bodyPr>
          <a:lstStyle/>
          <a:p>
            <a:r>
              <a:rPr lang="en-US" sz="2800" b="1" dirty="0">
                <a:solidFill>
                  <a:schemeClr val="bg1"/>
                </a:solidFill>
              </a:rPr>
              <a:t>Deacon</a:t>
            </a:r>
          </a:p>
        </p:txBody>
      </p:sp>
      <p:sp>
        <p:nvSpPr>
          <p:cNvPr id="6" name="TextBox 5">
            <a:extLst>
              <a:ext uri="{FF2B5EF4-FFF2-40B4-BE49-F238E27FC236}">
                <a16:creationId xmlns:a16="http://schemas.microsoft.com/office/drawing/2014/main" id="{160A064B-FC84-C8BE-89A3-CEB7AA930359}"/>
              </a:ext>
            </a:extLst>
          </p:cNvPr>
          <p:cNvSpPr txBox="1"/>
          <p:nvPr/>
        </p:nvSpPr>
        <p:spPr>
          <a:xfrm>
            <a:off x="8695564" y="482648"/>
            <a:ext cx="1859163" cy="523220"/>
          </a:xfrm>
          <a:prstGeom prst="rect">
            <a:avLst/>
          </a:prstGeom>
          <a:noFill/>
        </p:spPr>
        <p:txBody>
          <a:bodyPr wrap="none" rtlCol="0">
            <a:spAutoFit/>
          </a:bodyPr>
          <a:lstStyle/>
          <a:p>
            <a:r>
              <a:rPr lang="en-US" sz="2800" b="1" dirty="0">
                <a:solidFill>
                  <a:schemeClr val="bg1"/>
                </a:solidFill>
              </a:rPr>
              <a:t>Encourager</a:t>
            </a:r>
          </a:p>
        </p:txBody>
      </p:sp>
      <p:sp>
        <p:nvSpPr>
          <p:cNvPr id="7" name="TextBox 6">
            <a:extLst>
              <a:ext uri="{FF2B5EF4-FFF2-40B4-BE49-F238E27FC236}">
                <a16:creationId xmlns:a16="http://schemas.microsoft.com/office/drawing/2014/main" id="{0BD485C4-3A71-EA74-3775-50EE1F44775F}"/>
              </a:ext>
            </a:extLst>
          </p:cNvPr>
          <p:cNvSpPr txBox="1"/>
          <p:nvPr/>
        </p:nvSpPr>
        <p:spPr>
          <a:xfrm>
            <a:off x="5639560" y="5661475"/>
            <a:ext cx="978025" cy="523220"/>
          </a:xfrm>
          <a:prstGeom prst="rect">
            <a:avLst/>
          </a:prstGeom>
          <a:noFill/>
        </p:spPr>
        <p:txBody>
          <a:bodyPr wrap="none" rtlCol="0">
            <a:spAutoFit/>
          </a:bodyPr>
          <a:lstStyle/>
          <a:p>
            <a:r>
              <a:rPr lang="en-US" sz="2800" b="1" dirty="0">
                <a:solidFill>
                  <a:schemeClr val="bg1"/>
                </a:solidFill>
              </a:rPr>
              <a:t>Giver</a:t>
            </a:r>
          </a:p>
        </p:txBody>
      </p:sp>
      <p:sp>
        <p:nvSpPr>
          <p:cNvPr id="8" name="TextBox 7">
            <a:extLst>
              <a:ext uri="{FF2B5EF4-FFF2-40B4-BE49-F238E27FC236}">
                <a16:creationId xmlns:a16="http://schemas.microsoft.com/office/drawing/2014/main" id="{D1E6F935-A9EA-6DF0-F413-691744D9FE50}"/>
              </a:ext>
            </a:extLst>
          </p:cNvPr>
          <p:cNvSpPr txBox="1"/>
          <p:nvPr/>
        </p:nvSpPr>
        <p:spPr>
          <a:xfrm>
            <a:off x="4477672" y="537307"/>
            <a:ext cx="1618328" cy="523220"/>
          </a:xfrm>
          <a:prstGeom prst="rect">
            <a:avLst/>
          </a:prstGeom>
          <a:noFill/>
        </p:spPr>
        <p:txBody>
          <a:bodyPr wrap="none" rtlCol="0">
            <a:spAutoFit/>
          </a:bodyPr>
          <a:lstStyle/>
          <a:p>
            <a:r>
              <a:rPr lang="en-US" sz="2800" b="1" dirty="0">
                <a:solidFill>
                  <a:schemeClr val="bg1"/>
                </a:solidFill>
              </a:rPr>
              <a:t>Organizer</a:t>
            </a:r>
          </a:p>
        </p:txBody>
      </p:sp>
      <p:sp>
        <p:nvSpPr>
          <p:cNvPr id="9" name="TextBox 8">
            <a:extLst>
              <a:ext uri="{FF2B5EF4-FFF2-40B4-BE49-F238E27FC236}">
                <a16:creationId xmlns:a16="http://schemas.microsoft.com/office/drawing/2014/main" id="{961271C2-60E9-5155-D716-008062B87084}"/>
              </a:ext>
            </a:extLst>
          </p:cNvPr>
          <p:cNvSpPr txBox="1"/>
          <p:nvPr/>
        </p:nvSpPr>
        <p:spPr>
          <a:xfrm>
            <a:off x="8098298" y="5542952"/>
            <a:ext cx="2612062" cy="523220"/>
          </a:xfrm>
          <a:prstGeom prst="rect">
            <a:avLst/>
          </a:prstGeom>
          <a:noFill/>
        </p:spPr>
        <p:txBody>
          <a:bodyPr wrap="none" rtlCol="0">
            <a:spAutoFit/>
          </a:bodyPr>
          <a:lstStyle/>
          <a:p>
            <a:r>
              <a:rPr lang="en-US" sz="2800" b="1" dirty="0">
                <a:solidFill>
                  <a:schemeClr val="bg1"/>
                </a:solidFill>
              </a:rPr>
              <a:t>IT Administrator</a:t>
            </a:r>
          </a:p>
        </p:txBody>
      </p:sp>
      <p:sp>
        <p:nvSpPr>
          <p:cNvPr id="10" name="TextBox 9">
            <a:extLst>
              <a:ext uri="{FF2B5EF4-FFF2-40B4-BE49-F238E27FC236}">
                <a16:creationId xmlns:a16="http://schemas.microsoft.com/office/drawing/2014/main" id="{DF08D5AA-78F2-9158-C7A4-A9DA720C6AFC}"/>
              </a:ext>
            </a:extLst>
          </p:cNvPr>
          <p:cNvSpPr txBox="1"/>
          <p:nvPr/>
        </p:nvSpPr>
        <p:spPr>
          <a:xfrm>
            <a:off x="806077" y="3207351"/>
            <a:ext cx="3731471" cy="523220"/>
          </a:xfrm>
          <a:prstGeom prst="rect">
            <a:avLst/>
          </a:prstGeom>
          <a:noFill/>
        </p:spPr>
        <p:txBody>
          <a:bodyPr wrap="none" rtlCol="0">
            <a:spAutoFit/>
          </a:bodyPr>
          <a:lstStyle/>
          <a:p>
            <a:r>
              <a:rPr lang="en-US" sz="2800" b="1" dirty="0">
                <a:solidFill>
                  <a:schemeClr val="bg1"/>
                </a:solidFill>
              </a:rPr>
              <a:t>Adopt-a-Student Parent</a:t>
            </a:r>
          </a:p>
        </p:txBody>
      </p:sp>
      <p:sp>
        <p:nvSpPr>
          <p:cNvPr id="11" name="TextBox 10">
            <a:extLst>
              <a:ext uri="{FF2B5EF4-FFF2-40B4-BE49-F238E27FC236}">
                <a16:creationId xmlns:a16="http://schemas.microsoft.com/office/drawing/2014/main" id="{7926F2B8-B639-CCE9-9EBF-941EA801636F}"/>
              </a:ext>
            </a:extLst>
          </p:cNvPr>
          <p:cNvSpPr txBox="1"/>
          <p:nvPr/>
        </p:nvSpPr>
        <p:spPr>
          <a:xfrm>
            <a:off x="7837579" y="4090014"/>
            <a:ext cx="1327992" cy="523220"/>
          </a:xfrm>
          <a:prstGeom prst="rect">
            <a:avLst/>
          </a:prstGeom>
          <a:noFill/>
        </p:spPr>
        <p:txBody>
          <a:bodyPr wrap="none" rtlCol="0">
            <a:spAutoFit/>
          </a:bodyPr>
          <a:lstStyle/>
          <a:p>
            <a:r>
              <a:rPr lang="en-US" sz="2800" b="1" dirty="0">
                <a:solidFill>
                  <a:schemeClr val="bg1"/>
                </a:solidFill>
              </a:rPr>
              <a:t>Greeter</a:t>
            </a:r>
          </a:p>
        </p:txBody>
      </p:sp>
      <p:sp>
        <p:nvSpPr>
          <p:cNvPr id="12" name="TextBox 11">
            <a:extLst>
              <a:ext uri="{FF2B5EF4-FFF2-40B4-BE49-F238E27FC236}">
                <a16:creationId xmlns:a16="http://schemas.microsoft.com/office/drawing/2014/main" id="{62515391-006F-FD82-EA88-22403C8ACCDC}"/>
              </a:ext>
            </a:extLst>
          </p:cNvPr>
          <p:cNvSpPr txBox="1"/>
          <p:nvPr/>
        </p:nvSpPr>
        <p:spPr>
          <a:xfrm>
            <a:off x="5735217" y="3358300"/>
            <a:ext cx="2013693" cy="523220"/>
          </a:xfrm>
          <a:prstGeom prst="rect">
            <a:avLst/>
          </a:prstGeom>
          <a:noFill/>
        </p:spPr>
        <p:txBody>
          <a:bodyPr wrap="none" rtlCol="0">
            <a:spAutoFit/>
          </a:bodyPr>
          <a:lstStyle/>
          <a:p>
            <a:r>
              <a:rPr lang="en-US" sz="2800" b="1" dirty="0">
                <a:solidFill>
                  <a:schemeClr val="bg1"/>
                </a:solidFill>
              </a:rPr>
              <a:t>Door Holder</a:t>
            </a:r>
          </a:p>
        </p:txBody>
      </p:sp>
      <p:sp>
        <p:nvSpPr>
          <p:cNvPr id="13" name="TextBox 12">
            <a:extLst>
              <a:ext uri="{FF2B5EF4-FFF2-40B4-BE49-F238E27FC236}">
                <a16:creationId xmlns:a16="http://schemas.microsoft.com/office/drawing/2014/main" id="{A3B79E62-0246-030D-EF30-7234AA607E38}"/>
              </a:ext>
            </a:extLst>
          </p:cNvPr>
          <p:cNvSpPr txBox="1"/>
          <p:nvPr/>
        </p:nvSpPr>
        <p:spPr>
          <a:xfrm>
            <a:off x="5743749" y="1229907"/>
            <a:ext cx="2816797" cy="523220"/>
          </a:xfrm>
          <a:prstGeom prst="rect">
            <a:avLst/>
          </a:prstGeom>
          <a:noFill/>
        </p:spPr>
        <p:txBody>
          <a:bodyPr wrap="none" rtlCol="0">
            <a:spAutoFit/>
          </a:bodyPr>
          <a:lstStyle/>
          <a:p>
            <a:r>
              <a:rPr lang="en-US" sz="2800" b="1" dirty="0">
                <a:solidFill>
                  <a:schemeClr val="bg1"/>
                </a:solidFill>
              </a:rPr>
              <a:t>Meal Coordinator</a:t>
            </a:r>
          </a:p>
        </p:txBody>
      </p:sp>
      <p:sp>
        <p:nvSpPr>
          <p:cNvPr id="14" name="TextBox 13">
            <a:extLst>
              <a:ext uri="{FF2B5EF4-FFF2-40B4-BE49-F238E27FC236}">
                <a16:creationId xmlns:a16="http://schemas.microsoft.com/office/drawing/2014/main" id="{6033E785-4EB9-A2E9-105E-C2489830ABAE}"/>
              </a:ext>
            </a:extLst>
          </p:cNvPr>
          <p:cNvSpPr txBox="1"/>
          <p:nvPr/>
        </p:nvSpPr>
        <p:spPr>
          <a:xfrm>
            <a:off x="2895285" y="5623009"/>
            <a:ext cx="2293641" cy="523220"/>
          </a:xfrm>
          <a:prstGeom prst="rect">
            <a:avLst/>
          </a:prstGeom>
          <a:noFill/>
        </p:spPr>
        <p:txBody>
          <a:bodyPr wrap="none" rtlCol="0">
            <a:spAutoFit/>
          </a:bodyPr>
          <a:lstStyle/>
          <a:p>
            <a:r>
              <a:rPr lang="en-US" sz="2800" b="1" dirty="0">
                <a:solidFill>
                  <a:schemeClr val="bg1"/>
                </a:solidFill>
              </a:rPr>
              <a:t>Meal Provider</a:t>
            </a:r>
          </a:p>
        </p:txBody>
      </p:sp>
      <p:sp>
        <p:nvSpPr>
          <p:cNvPr id="15" name="TextBox 14">
            <a:extLst>
              <a:ext uri="{FF2B5EF4-FFF2-40B4-BE49-F238E27FC236}">
                <a16:creationId xmlns:a16="http://schemas.microsoft.com/office/drawing/2014/main" id="{2D2D46C5-C093-BDC3-03A5-09CE2E3ACB66}"/>
              </a:ext>
            </a:extLst>
          </p:cNvPr>
          <p:cNvSpPr txBox="1"/>
          <p:nvPr/>
        </p:nvSpPr>
        <p:spPr>
          <a:xfrm>
            <a:off x="549671" y="2199769"/>
            <a:ext cx="2317942" cy="523220"/>
          </a:xfrm>
          <a:prstGeom prst="rect">
            <a:avLst/>
          </a:prstGeom>
          <a:noFill/>
        </p:spPr>
        <p:txBody>
          <a:bodyPr wrap="none" rtlCol="0">
            <a:spAutoFit/>
          </a:bodyPr>
          <a:lstStyle/>
          <a:p>
            <a:r>
              <a:rPr lang="en-US" sz="2800" b="1" dirty="0">
                <a:solidFill>
                  <a:schemeClr val="bg1"/>
                </a:solidFill>
              </a:rPr>
              <a:t>A/V Volunteer</a:t>
            </a:r>
          </a:p>
        </p:txBody>
      </p:sp>
      <p:sp>
        <p:nvSpPr>
          <p:cNvPr id="16" name="TextBox 15">
            <a:extLst>
              <a:ext uri="{FF2B5EF4-FFF2-40B4-BE49-F238E27FC236}">
                <a16:creationId xmlns:a16="http://schemas.microsoft.com/office/drawing/2014/main" id="{57EC9E86-ABC7-ECEE-73F1-4BD79C03DD93}"/>
              </a:ext>
            </a:extLst>
          </p:cNvPr>
          <p:cNvSpPr txBox="1"/>
          <p:nvPr/>
        </p:nvSpPr>
        <p:spPr>
          <a:xfrm>
            <a:off x="2536963" y="4351624"/>
            <a:ext cx="2159374" cy="523220"/>
          </a:xfrm>
          <a:prstGeom prst="rect">
            <a:avLst/>
          </a:prstGeom>
          <a:noFill/>
        </p:spPr>
        <p:txBody>
          <a:bodyPr wrap="none" rtlCol="0">
            <a:spAutoFit/>
          </a:bodyPr>
          <a:lstStyle/>
          <a:p>
            <a:r>
              <a:rPr lang="en-US" sz="2800" b="1" dirty="0">
                <a:solidFill>
                  <a:schemeClr val="bg1"/>
                </a:solidFill>
              </a:rPr>
              <a:t>Grass Mower</a:t>
            </a:r>
          </a:p>
        </p:txBody>
      </p:sp>
      <p:sp>
        <p:nvSpPr>
          <p:cNvPr id="17" name="TextBox 16">
            <a:extLst>
              <a:ext uri="{FF2B5EF4-FFF2-40B4-BE49-F238E27FC236}">
                <a16:creationId xmlns:a16="http://schemas.microsoft.com/office/drawing/2014/main" id="{0FC0D4F2-EB35-5FE2-CFE9-AA901E7AAA39}"/>
              </a:ext>
            </a:extLst>
          </p:cNvPr>
          <p:cNvSpPr txBox="1"/>
          <p:nvPr/>
        </p:nvSpPr>
        <p:spPr>
          <a:xfrm>
            <a:off x="5048687" y="3990865"/>
            <a:ext cx="1390124" cy="523220"/>
          </a:xfrm>
          <a:prstGeom prst="rect">
            <a:avLst/>
          </a:prstGeom>
          <a:noFill/>
        </p:spPr>
        <p:txBody>
          <a:bodyPr wrap="none" rtlCol="0">
            <a:spAutoFit/>
          </a:bodyPr>
          <a:lstStyle/>
          <a:p>
            <a:r>
              <a:rPr lang="en-US" sz="2800" b="1" dirty="0">
                <a:solidFill>
                  <a:schemeClr val="bg1"/>
                </a:solidFill>
              </a:rPr>
              <a:t>Security</a:t>
            </a:r>
          </a:p>
        </p:txBody>
      </p:sp>
      <p:sp>
        <p:nvSpPr>
          <p:cNvPr id="18" name="TextBox 17">
            <a:extLst>
              <a:ext uri="{FF2B5EF4-FFF2-40B4-BE49-F238E27FC236}">
                <a16:creationId xmlns:a16="http://schemas.microsoft.com/office/drawing/2014/main" id="{94605F05-7A04-DBFD-7D4A-6BD8403FE2D1}"/>
              </a:ext>
            </a:extLst>
          </p:cNvPr>
          <p:cNvSpPr txBox="1"/>
          <p:nvPr/>
        </p:nvSpPr>
        <p:spPr>
          <a:xfrm>
            <a:off x="916536" y="1005868"/>
            <a:ext cx="1839734" cy="523220"/>
          </a:xfrm>
          <a:prstGeom prst="rect">
            <a:avLst/>
          </a:prstGeom>
          <a:noFill/>
        </p:spPr>
        <p:txBody>
          <a:bodyPr wrap="none" rtlCol="0">
            <a:spAutoFit/>
          </a:bodyPr>
          <a:lstStyle/>
          <a:p>
            <a:r>
              <a:rPr lang="en-US" sz="2800" b="1" dirty="0">
                <a:solidFill>
                  <a:schemeClr val="bg1"/>
                </a:solidFill>
              </a:rPr>
              <a:t>Home Host</a:t>
            </a:r>
          </a:p>
        </p:txBody>
      </p:sp>
      <p:sp>
        <p:nvSpPr>
          <p:cNvPr id="19" name="TextBox 18">
            <a:extLst>
              <a:ext uri="{FF2B5EF4-FFF2-40B4-BE49-F238E27FC236}">
                <a16:creationId xmlns:a16="http://schemas.microsoft.com/office/drawing/2014/main" id="{E57A8485-DA04-C0C8-3D4F-C604BABA069B}"/>
              </a:ext>
            </a:extLst>
          </p:cNvPr>
          <p:cNvSpPr txBox="1"/>
          <p:nvPr/>
        </p:nvSpPr>
        <p:spPr>
          <a:xfrm>
            <a:off x="9853543" y="1418681"/>
            <a:ext cx="1324402" cy="523220"/>
          </a:xfrm>
          <a:prstGeom prst="rect">
            <a:avLst/>
          </a:prstGeom>
          <a:noFill/>
        </p:spPr>
        <p:txBody>
          <a:bodyPr wrap="none" rtlCol="0">
            <a:spAutoFit/>
          </a:bodyPr>
          <a:lstStyle/>
          <a:p>
            <a:r>
              <a:rPr lang="en-US" sz="2800" b="1" dirty="0">
                <a:solidFill>
                  <a:schemeClr val="bg1"/>
                </a:solidFill>
              </a:rPr>
              <a:t>Cleaner</a:t>
            </a:r>
          </a:p>
        </p:txBody>
      </p:sp>
      <p:sp>
        <p:nvSpPr>
          <p:cNvPr id="20" name="TextBox 19">
            <a:extLst>
              <a:ext uri="{FF2B5EF4-FFF2-40B4-BE49-F238E27FC236}">
                <a16:creationId xmlns:a16="http://schemas.microsoft.com/office/drawing/2014/main" id="{927BE2B3-3138-8233-5B49-17BDACDDECA6}"/>
              </a:ext>
            </a:extLst>
          </p:cNvPr>
          <p:cNvSpPr txBox="1"/>
          <p:nvPr/>
        </p:nvSpPr>
        <p:spPr>
          <a:xfrm>
            <a:off x="5498820" y="2520047"/>
            <a:ext cx="2237344" cy="523220"/>
          </a:xfrm>
          <a:prstGeom prst="rect">
            <a:avLst/>
          </a:prstGeom>
          <a:noFill/>
        </p:spPr>
        <p:txBody>
          <a:bodyPr wrap="none" rtlCol="0">
            <a:spAutoFit/>
          </a:bodyPr>
          <a:lstStyle/>
          <a:p>
            <a:r>
              <a:rPr lang="en-US" sz="2800" b="1" dirty="0">
                <a:solidFill>
                  <a:schemeClr val="bg1"/>
                </a:solidFill>
              </a:rPr>
              <a:t>Prayer Leader</a:t>
            </a:r>
          </a:p>
        </p:txBody>
      </p:sp>
      <p:sp>
        <p:nvSpPr>
          <p:cNvPr id="21" name="TextBox 20">
            <a:extLst>
              <a:ext uri="{FF2B5EF4-FFF2-40B4-BE49-F238E27FC236}">
                <a16:creationId xmlns:a16="http://schemas.microsoft.com/office/drawing/2014/main" id="{458A5B00-7FE8-A5BB-E814-34A54F5C1222}"/>
              </a:ext>
            </a:extLst>
          </p:cNvPr>
          <p:cNvSpPr txBox="1"/>
          <p:nvPr/>
        </p:nvSpPr>
        <p:spPr>
          <a:xfrm>
            <a:off x="6148014" y="4774313"/>
            <a:ext cx="2004075" cy="523220"/>
          </a:xfrm>
          <a:prstGeom prst="rect">
            <a:avLst/>
          </a:prstGeom>
          <a:noFill/>
        </p:spPr>
        <p:txBody>
          <a:bodyPr wrap="none" rtlCol="0">
            <a:spAutoFit/>
          </a:bodyPr>
          <a:lstStyle/>
          <a:p>
            <a:r>
              <a:rPr lang="en-US" sz="2800" b="1" dirty="0">
                <a:solidFill>
                  <a:schemeClr val="bg1"/>
                </a:solidFill>
              </a:rPr>
              <a:t>Song Leader</a:t>
            </a:r>
          </a:p>
        </p:txBody>
      </p:sp>
      <p:sp>
        <p:nvSpPr>
          <p:cNvPr id="22" name="TextBox 21">
            <a:extLst>
              <a:ext uri="{FF2B5EF4-FFF2-40B4-BE49-F238E27FC236}">
                <a16:creationId xmlns:a16="http://schemas.microsoft.com/office/drawing/2014/main" id="{9BDE0EFC-FD59-645D-4C11-B388267554D3}"/>
              </a:ext>
            </a:extLst>
          </p:cNvPr>
          <p:cNvSpPr txBox="1"/>
          <p:nvPr/>
        </p:nvSpPr>
        <p:spPr>
          <a:xfrm>
            <a:off x="9081570" y="4554873"/>
            <a:ext cx="2173672" cy="523220"/>
          </a:xfrm>
          <a:prstGeom prst="rect">
            <a:avLst/>
          </a:prstGeom>
          <a:noFill/>
        </p:spPr>
        <p:txBody>
          <a:bodyPr wrap="none" rtlCol="0">
            <a:spAutoFit/>
          </a:bodyPr>
          <a:lstStyle/>
          <a:p>
            <a:r>
              <a:rPr lang="en-US" sz="2800" b="1" dirty="0">
                <a:solidFill>
                  <a:schemeClr val="bg1"/>
                </a:solidFill>
              </a:rPr>
              <a:t>Prison Visitor</a:t>
            </a:r>
          </a:p>
        </p:txBody>
      </p:sp>
      <p:sp>
        <p:nvSpPr>
          <p:cNvPr id="23" name="TextBox 22">
            <a:extLst>
              <a:ext uri="{FF2B5EF4-FFF2-40B4-BE49-F238E27FC236}">
                <a16:creationId xmlns:a16="http://schemas.microsoft.com/office/drawing/2014/main" id="{CAD8A978-6A88-DE09-2E5B-DF054F9167D0}"/>
              </a:ext>
            </a:extLst>
          </p:cNvPr>
          <p:cNvSpPr txBox="1"/>
          <p:nvPr/>
        </p:nvSpPr>
        <p:spPr>
          <a:xfrm>
            <a:off x="549671" y="3881520"/>
            <a:ext cx="1865511" cy="523220"/>
          </a:xfrm>
          <a:prstGeom prst="rect">
            <a:avLst/>
          </a:prstGeom>
          <a:noFill/>
        </p:spPr>
        <p:txBody>
          <a:bodyPr wrap="none" rtlCol="0">
            <a:spAutoFit/>
          </a:bodyPr>
          <a:lstStyle/>
          <a:p>
            <a:r>
              <a:rPr lang="en-US" sz="2800" b="1" dirty="0">
                <a:solidFill>
                  <a:schemeClr val="bg1"/>
                </a:solidFill>
              </a:rPr>
              <a:t>Card writer</a:t>
            </a:r>
          </a:p>
        </p:txBody>
      </p:sp>
      <p:sp>
        <p:nvSpPr>
          <p:cNvPr id="24" name="TextBox 23">
            <a:extLst>
              <a:ext uri="{FF2B5EF4-FFF2-40B4-BE49-F238E27FC236}">
                <a16:creationId xmlns:a16="http://schemas.microsoft.com/office/drawing/2014/main" id="{8F3D61CE-1948-1BD9-AEE9-A8D31B09F317}"/>
              </a:ext>
            </a:extLst>
          </p:cNvPr>
          <p:cNvSpPr txBox="1"/>
          <p:nvPr/>
        </p:nvSpPr>
        <p:spPr>
          <a:xfrm>
            <a:off x="7409433" y="1956376"/>
            <a:ext cx="2330766" cy="523220"/>
          </a:xfrm>
          <a:prstGeom prst="rect">
            <a:avLst/>
          </a:prstGeom>
          <a:noFill/>
        </p:spPr>
        <p:txBody>
          <a:bodyPr wrap="none" rtlCol="0">
            <a:spAutoFit/>
          </a:bodyPr>
          <a:lstStyle/>
          <a:p>
            <a:r>
              <a:rPr lang="en-US" sz="2800" b="1" dirty="0">
                <a:solidFill>
                  <a:schemeClr val="bg1"/>
                </a:solidFill>
              </a:rPr>
              <a:t>Flower Sender</a:t>
            </a:r>
          </a:p>
        </p:txBody>
      </p:sp>
    </p:spTree>
    <p:extLst>
      <p:ext uri="{BB962C8B-B14F-4D97-AF65-F5344CB8AC3E}">
        <p14:creationId xmlns:p14="http://schemas.microsoft.com/office/powerpoint/2010/main" val="412753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grpId="0" nodeType="afterEffect">
                                  <p:stCondLst>
                                    <p:cond delay="100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grpId="0" nodeType="afterEffect">
                                  <p:stCondLst>
                                    <p:cond delay="100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grpId="0" nodeType="afterEffect">
                                  <p:stCondLst>
                                    <p:cond delay="100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grpId="0" nodeType="afterEffect">
                                  <p:stCondLst>
                                    <p:cond delay="1000"/>
                                  </p:stCondLst>
                                  <p:childTnLst>
                                    <p:set>
                                      <p:cBhvr>
                                        <p:cTn id="48" dur="1" fill="hold">
                                          <p:stCondLst>
                                            <p:cond delay="0"/>
                                          </p:stCondLst>
                                        </p:cTn>
                                        <p:tgtEl>
                                          <p:spTgt spid="16"/>
                                        </p:tgtEl>
                                        <p:attrNameLst>
                                          <p:attrName>style.visibility</p:attrName>
                                        </p:attrNameLst>
                                      </p:cBhvr>
                                      <p:to>
                                        <p:strVal val="visible"/>
                                      </p:to>
                                    </p:set>
                                  </p:childTnLst>
                                </p:cTn>
                              </p:par>
                            </p:childTnLst>
                          </p:cTn>
                        </p:par>
                        <p:par>
                          <p:cTn id="49" fill="hold">
                            <p:stCondLst>
                              <p:cond delay="14000"/>
                            </p:stCondLst>
                            <p:childTnLst>
                              <p:par>
                                <p:cTn id="50" presetID="1" presetClass="entr" presetSubtype="0" fill="hold" grpId="0" nodeType="afterEffect">
                                  <p:stCondLst>
                                    <p:cond delay="1000"/>
                                  </p:stCondLst>
                                  <p:childTnLst>
                                    <p:set>
                                      <p:cBhvr>
                                        <p:cTn id="51" dur="1" fill="hold">
                                          <p:stCondLst>
                                            <p:cond delay="0"/>
                                          </p:stCondLst>
                                        </p:cTn>
                                        <p:tgtEl>
                                          <p:spTgt spid="17"/>
                                        </p:tgtEl>
                                        <p:attrNameLst>
                                          <p:attrName>style.visibility</p:attrName>
                                        </p:attrNameLst>
                                      </p:cBhvr>
                                      <p:to>
                                        <p:strVal val="visible"/>
                                      </p:to>
                                    </p:set>
                                  </p:childTnLst>
                                </p:cTn>
                              </p:par>
                            </p:childTnLst>
                          </p:cTn>
                        </p:par>
                        <p:par>
                          <p:cTn id="52" fill="hold">
                            <p:stCondLst>
                              <p:cond delay="15000"/>
                            </p:stCondLst>
                            <p:childTnLst>
                              <p:par>
                                <p:cTn id="53" presetID="1" presetClass="entr" presetSubtype="0" fill="hold" grpId="0" nodeType="afterEffect">
                                  <p:stCondLst>
                                    <p:cond delay="1000"/>
                                  </p:stCondLst>
                                  <p:childTnLst>
                                    <p:set>
                                      <p:cBhvr>
                                        <p:cTn id="54" dur="1" fill="hold">
                                          <p:stCondLst>
                                            <p:cond delay="0"/>
                                          </p:stCondLst>
                                        </p:cTn>
                                        <p:tgtEl>
                                          <p:spTgt spid="18"/>
                                        </p:tgtEl>
                                        <p:attrNameLst>
                                          <p:attrName>style.visibility</p:attrName>
                                        </p:attrNameLst>
                                      </p:cBhvr>
                                      <p:to>
                                        <p:strVal val="visible"/>
                                      </p:to>
                                    </p:set>
                                  </p:childTnLst>
                                </p:cTn>
                              </p:par>
                            </p:childTnLst>
                          </p:cTn>
                        </p:par>
                        <p:par>
                          <p:cTn id="55" fill="hold">
                            <p:stCondLst>
                              <p:cond delay="16000"/>
                            </p:stCondLst>
                            <p:childTnLst>
                              <p:par>
                                <p:cTn id="56" presetID="1" presetClass="entr" presetSubtype="0" fill="hold" grpId="0" nodeType="afterEffect">
                                  <p:stCondLst>
                                    <p:cond delay="1000"/>
                                  </p:stCondLst>
                                  <p:childTnLst>
                                    <p:set>
                                      <p:cBhvr>
                                        <p:cTn id="57" dur="1" fill="hold">
                                          <p:stCondLst>
                                            <p:cond delay="0"/>
                                          </p:stCondLst>
                                        </p:cTn>
                                        <p:tgtEl>
                                          <p:spTgt spid="19"/>
                                        </p:tgtEl>
                                        <p:attrNameLst>
                                          <p:attrName>style.visibility</p:attrName>
                                        </p:attrNameLst>
                                      </p:cBhvr>
                                      <p:to>
                                        <p:strVal val="visible"/>
                                      </p:to>
                                    </p:set>
                                  </p:childTnLst>
                                </p:cTn>
                              </p:par>
                            </p:childTnLst>
                          </p:cTn>
                        </p:par>
                        <p:par>
                          <p:cTn id="58" fill="hold">
                            <p:stCondLst>
                              <p:cond delay="17000"/>
                            </p:stCondLst>
                            <p:childTnLst>
                              <p:par>
                                <p:cTn id="59" presetID="1" presetClass="entr" presetSubtype="0" fill="hold" grpId="0" nodeType="afterEffect">
                                  <p:stCondLst>
                                    <p:cond delay="1000"/>
                                  </p:stCondLst>
                                  <p:childTnLst>
                                    <p:set>
                                      <p:cBhvr>
                                        <p:cTn id="60" dur="1" fill="hold">
                                          <p:stCondLst>
                                            <p:cond delay="0"/>
                                          </p:stCondLst>
                                        </p:cTn>
                                        <p:tgtEl>
                                          <p:spTgt spid="20"/>
                                        </p:tgtEl>
                                        <p:attrNameLst>
                                          <p:attrName>style.visibility</p:attrName>
                                        </p:attrNameLst>
                                      </p:cBhvr>
                                      <p:to>
                                        <p:strVal val="visible"/>
                                      </p:to>
                                    </p:set>
                                  </p:childTnLst>
                                </p:cTn>
                              </p:par>
                            </p:childTnLst>
                          </p:cTn>
                        </p:par>
                        <p:par>
                          <p:cTn id="61" fill="hold">
                            <p:stCondLst>
                              <p:cond delay="18000"/>
                            </p:stCondLst>
                            <p:childTnLst>
                              <p:par>
                                <p:cTn id="62" presetID="1" presetClass="entr" presetSubtype="0" fill="hold" grpId="0" nodeType="afterEffect">
                                  <p:stCondLst>
                                    <p:cond delay="1000"/>
                                  </p:stCondLst>
                                  <p:childTnLst>
                                    <p:set>
                                      <p:cBhvr>
                                        <p:cTn id="63" dur="1" fill="hold">
                                          <p:stCondLst>
                                            <p:cond delay="0"/>
                                          </p:stCondLst>
                                        </p:cTn>
                                        <p:tgtEl>
                                          <p:spTgt spid="21"/>
                                        </p:tgtEl>
                                        <p:attrNameLst>
                                          <p:attrName>style.visibility</p:attrName>
                                        </p:attrNameLst>
                                      </p:cBhvr>
                                      <p:to>
                                        <p:strVal val="visible"/>
                                      </p:to>
                                    </p:set>
                                  </p:childTnLst>
                                </p:cTn>
                              </p:par>
                            </p:childTnLst>
                          </p:cTn>
                        </p:par>
                        <p:par>
                          <p:cTn id="64" fill="hold">
                            <p:stCondLst>
                              <p:cond delay="19000"/>
                            </p:stCondLst>
                            <p:childTnLst>
                              <p:par>
                                <p:cTn id="65" presetID="1" presetClass="entr" presetSubtype="0" fill="hold" grpId="0" nodeType="afterEffect">
                                  <p:stCondLst>
                                    <p:cond delay="1000"/>
                                  </p:stCondLst>
                                  <p:childTnLst>
                                    <p:set>
                                      <p:cBhvr>
                                        <p:cTn id="66" dur="1" fill="hold">
                                          <p:stCondLst>
                                            <p:cond delay="0"/>
                                          </p:stCondLst>
                                        </p:cTn>
                                        <p:tgtEl>
                                          <p:spTgt spid="22"/>
                                        </p:tgtEl>
                                        <p:attrNameLst>
                                          <p:attrName>style.visibility</p:attrName>
                                        </p:attrNameLst>
                                      </p:cBhvr>
                                      <p:to>
                                        <p:strVal val="visible"/>
                                      </p:to>
                                    </p:set>
                                  </p:childTnLst>
                                </p:cTn>
                              </p:par>
                            </p:childTnLst>
                          </p:cTn>
                        </p:par>
                        <p:par>
                          <p:cTn id="67" fill="hold">
                            <p:stCondLst>
                              <p:cond delay="20000"/>
                            </p:stCondLst>
                            <p:childTnLst>
                              <p:par>
                                <p:cTn id="68" presetID="1" presetClass="entr" presetSubtype="0" fill="hold" grpId="0" nodeType="afterEffect">
                                  <p:stCondLst>
                                    <p:cond delay="1000"/>
                                  </p:stCondLst>
                                  <p:childTnLst>
                                    <p:set>
                                      <p:cBhvr>
                                        <p:cTn id="69" dur="1" fill="hold">
                                          <p:stCondLst>
                                            <p:cond delay="0"/>
                                          </p:stCondLst>
                                        </p:cTn>
                                        <p:tgtEl>
                                          <p:spTgt spid="23"/>
                                        </p:tgtEl>
                                        <p:attrNameLst>
                                          <p:attrName>style.visibility</p:attrName>
                                        </p:attrNameLst>
                                      </p:cBhvr>
                                      <p:to>
                                        <p:strVal val="visible"/>
                                      </p:to>
                                    </p:set>
                                  </p:childTnLst>
                                </p:cTn>
                              </p:par>
                            </p:childTnLst>
                          </p:cTn>
                        </p:par>
                        <p:par>
                          <p:cTn id="70" fill="hold">
                            <p:stCondLst>
                              <p:cond delay="21000"/>
                            </p:stCondLst>
                            <p:childTnLst>
                              <p:par>
                                <p:cTn id="71" presetID="1" presetClass="entr" presetSubtype="0" fill="hold" grpId="0" nodeType="afterEffect">
                                  <p:stCondLst>
                                    <p:cond delay="100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789079-0C46-9270-2899-286B4721C4F1}"/>
              </a:ext>
            </a:extLst>
          </p:cNvPr>
          <p:cNvSpPr>
            <a:spLocks noGrp="1"/>
          </p:cNvSpPr>
          <p:nvPr>
            <p:ph type="body" sz="quarter" idx="10"/>
          </p:nvPr>
        </p:nvSpPr>
        <p:spPr/>
        <p:txBody>
          <a:bodyPr>
            <a:normAutofit/>
          </a:bodyPr>
          <a:lstStyle/>
          <a:p>
            <a:r>
              <a:rPr lang="en-US" sz="4800" i="1" dirty="0">
                <a:solidFill>
                  <a:schemeClr val="accent5">
                    <a:lumMod val="75000"/>
                  </a:schemeClr>
                </a:solidFill>
              </a:rPr>
              <a:t>Does doing good in the community bring glory to God?</a:t>
            </a:r>
          </a:p>
        </p:txBody>
      </p:sp>
    </p:spTree>
    <p:extLst>
      <p:ext uri="{BB962C8B-B14F-4D97-AF65-F5344CB8AC3E}">
        <p14:creationId xmlns:p14="http://schemas.microsoft.com/office/powerpoint/2010/main" val="162929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A11E-BC9A-AD75-9786-5421AA911F7D}"/>
              </a:ext>
            </a:extLst>
          </p:cNvPr>
          <p:cNvSpPr>
            <a:spLocks noGrp="1"/>
          </p:cNvSpPr>
          <p:nvPr>
            <p:ph type="title"/>
          </p:nvPr>
        </p:nvSpPr>
        <p:spPr/>
        <p:txBody>
          <a:bodyPr/>
          <a:lstStyle/>
          <a:p>
            <a:r>
              <a:rPr lang="en-US" dirty="0"/>
              <a:t>New Grooves in the Community</a:t>
            </a:r>
          </a:p>
        </p:txBody>
      </p:sp>
      <p:sp>
        <p:nvSpPr>
          <p:cNvPr id="3" name="Content Placeholder 2">
            <a:extLst>
              <a:ext uri="{FF2B5EF4-FFF2-40B4-BE49-F238E27FC236}">
                <a16:creationId xmlns:a16="http://schemas.microsoft.com/office/drawing/2014/main" id="{1649D35B-06B3-B9E0-C6EA-0162244696F9}"/>
              </a:ext>
            </a:extLst>
          </p:cNvPr>
          <p:cNvSpPr>
            <a:spLocks noGrp="1"/>
          </p:cNvSpPr>
          <p:nvPr>
            <p:ph idx="1"/>
          </p:nvPr>
        </p:nvSpPr>
        <p:spPr/>
        <p:txBody>
          <a:bodyPr/>
          <a:lstStyle/>
          <a:p>
            <a:r>
              <a:rPr lang="en-US" dirty="0"/>
              <a:t>East Alabama Food Bank</a:t>
            </a:r>
          </a:p>
          <a:p>
            <a:r>
              <a:rPr lang="en-US" dirty="0"/>
              <a:t>Habitat for Humanity</a:t>
            </a:r>
          </a:p>
          <a:p>
            <a:r>
              <a:rPr lang="en-US" dirty="0"/>
              <a:t>Mercy Medical</a:t>
            </a:r>
          </a:p>
          <a:p>
            <a:r>
              <a:rPr lang="en-US" dirty="0" err="1"/>
              <a:t>StoryBrook</a:t>
            </a:r>
            <a:r>
              <a:rPr lang="en-US" dirty="0"/>
              <a:t> Farms</a:t>
            </a:r>
          </a:p>
        </p:txBody>
      </p:sp>
    </p:spTree>
    <p:extLst>
      <p:ext uri="{BB962C8B-B14F-4D97-AF65-F5344CB8AC3E}">
        <p14:creationId xmlns:p14="http://schemas.microsoft.com/office/powerpoint/2010/main" val="1976989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00B89D-9837-20BD-D7AF-F5AA2E7626A6}"/>
              </a:ext>
            </a:extLst>
          </p:cNvPr>
          <p:cNvSpPr>
            <a:spLocks noGrp="1"/>
          </p:cNvSpPr>
          <p:nvPr>
            <p:ph type="body" idx="1"/>
          </p:nvPr>
        </p:nvSpPr>
        <p:spPr/>
        <p:txBody>
          <a:bodyPr/>
          <a:lstStyle/>
          <a:p>
            <a:r>
              <a:rPr lang="en-US" dirty="0"/>
              <a:t>2 Timothy 4:5</a:t>
            </a:r>
          </a:p>
        </p:txBody>
      </p:sp>
      <p:sp>
        <p:nvSpPr>
          <p:cNvPr id="3" name="Text Placeholder 2">
            <a:extLst>
              <a:ext uri="{FF2B5EF4-FFF2-40B4-BE49-F238E27FC236}">
                <a16:creationId xmlns:a16="http://schemas.microsoft.com/office/drawing/2014/main" id="{B431BCCF-C475-AC6B-A82C-9101719F1AD8}"/>
              </a:ext>
            </a:extLst>
          </p:cNvPr>
          <p:cNvSpPr>
            <a:spLocks noGrp="1"/>
          </p:cNvSpPr>
          <p:nvPr>
            <p:ph type="body" sz="quarter" idx="10"/>
          </p:nvPr>
        </p:nvSpPr>
        <p:spPr/>
        <p:txBody>
          <a:bodyPr/>
          <a:lstStyle/>
          <a:p>
            <a:r>
              <a:rPr lang="en-US" dirty="0"/>
              <a:t>As for you, always be sober-minded, endure suffering, do the work of an evangelist, </a:t>
            </a:r>
          </a:p>
          <a:p>
            <a:r>
              <a:rPr lang="en-US" sz="5400" dirty="0">
                <a:solidFill>
                  <a:schemeClr val="accent6">
                    <a:lumMod val="75000"/>
                  </a:schemeClr>
                </a:solidFill>
              </a:rPr>
              <a:t>fulfill your ministry</a:t>
            </a:r>
            <a:r>
              <a:rPr lang="en-US" dirty="0"/>
              <a:t>.</a:t>
            </a:r>
          </a:p>
        </p:txBody>
      </p:sp>
    </p:spTree>
    <p:extLst>
      <p:ext uri="{BB962C8B-B14F-4D97-AF65-F5344CB8AC3E}">
        <p14:creationId xmlns:p14="http://schemas.microsoft.com/office/powerpoint/2010/main" val="192700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8647-BE98-7F93-3A22-B3F7D8A9BC22}"/>
              </a:ext>
            </a:extLst>
          </p:cNvPr>
          <p:cNvSpPr>
            <a:spLocks noGrp="1"/>
          </p:cNvSpPr>
          <p:nvPr>
            <p:ph type="title"/>
          </p:nvPr>
        </p:nvSpPr>
        <p:spPr/>
        <p:txBody>
          <a:bodyPr/>
          <a:lstStyle/>
          <a:p>
            <a:r>
              <a:rPr lang="en-US" dirty="0"/>
              <a:t>This Week’s Challenge</a:t>
            </a:r>
          </a:p>
        </p:txBody>
      </p:sp>
      <p:sp>
        <p:nvSpPr>
          <p:cNvPr id="3" name="Content Placeholder 2">
            <a:extLst>
              <a:ext uri="{FF2B5EF4-FFF2-40B4-BE49-F238E27FC236}">
                <a16:creationId xmlns:a16="http://schemas.microsoft.com/office/drawing/2014/main" id="{F9E6CC48-7A5F-7AEB-BD52-38BED9999B33}"/>
              </a:ext>
            </a:extLst>
          </p:cNvPr>
          <p:cNvSpPr>
            <a:spLocks noGrp="1"/>
          </p:cNvSpPr>
          <p:nvPr>
            <p:ph idx="1"/>
          </p:nvPr>
        </p:nvSpPr>
        <p:spPr/>
        <p:txBody>
          <a:bodyPr/>
          <a:lstStyle/>
          <a:p>
            <a:r>
              <a:rPr lang="en-US" dirty="0"/>
              <a:t>Give some thought to what you are passionate about and where your talents lie</a:t>
            </a:r>
          </a:p>
          <a:p>
            <a:r>
              <a:rPr lang="en-US" dirty="0"/>
              <a:t>Seek out new roles or opportunities to serve</a:t>
            </a:r>
          </a:p>
          <a:p>
            <a:r>
              <a:rPr lang="en-US" dirty="0"/>
              <a:t>Pray that God gives you wisdom and courage to begin (or continue) your personal ministry</a:t>
            </a:r>
          </a:p>
          <a:p>
            <a:r>
              <a:rPr lang="en-US" dirty="0"/>
              <a:t>Discuss it with an Elder or mature Christian</a:t>
            </a:r>
          </a:p>
        </p:txBody>
      </p:sp>
    </p:spTree>
    <p:extLst>
      <p:ext uri="{BB962C8B-B14F-4D97-AF65-F5344CB8AC3E}">
        <p14:creationId xmlns:p14="http://schemas.microsoft.com/office/powerpoint/2010/main" val="222033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4FCB01-A9DA-62F0-0A73-CFDE82D8495D}"/>
              </a:ext>
            </a:extLst>
          </p:cNvPr>
          <p:cNvSpPr>
            <a:spLocks noGrp="1"/>
          </p:cNvSpPr>
          <p:nvPr>
            <p:ph type="body" sz="quarter" idx="10"/>
          </p:nvPr>
        </p:nvSpPr>
        <p:spPr/>
        <p:txBody>
          <a:bodyPr/>
          <a:lstStyle/>
          <a:p>
            <a:endParaRPr lang="en-US" dirty="0"/>
          </a:p>
          <a:p>
            <a:r>
              <a:rPr lang="en-US" dirty="0"/>
              <a:t>This week’s results</a:t>
            </a:r>
          </a:p>
        </p:txBody>
      </p:sp>
    </p:spTree>
    <p:extLst>
      <p:ext uri="{BB962C8B-B14F-4D97-AF65-F5344CB8AC3E}">
        <p14:creationId xmlns:p14="http://schemas.microsoft.com/office/powerpoint/2010/main" val="784327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3F979-5B14-9657-6146-BF7D6EC7DC8A}"/>
              </a:ext>
            </a:extLst>
          </p:cNvPr>
          <p:cNvSpPr>
            <a:spLocks noGrp="1"/>
          </p:cNvSpPr>
          <p:nvPr>
            <p:ph type="body" sz="quarter" idx="10"/>
          </p:nvPr>
        </p:nvSpPr>
        <p:spPr/>
        <p:txBody>
          <a:bodyPr/>
          <a:lstStyle/>
          <a:p>
            <a:r>
              <a:rPr lang="en-US" i="1" dirty="0">
                <a:solidFill>
                  <a:schemeClr val="accent5">
                    <a:lumMod val="75000"/>
                  </a:schemeClr>
                </a:solidFill>
              </a:rPr>
              <a:t>What do we mean by your </a:t>
            </a:r>
            <a:r>
              <a:rPr lang="en-US" b="1" dirty="0">
                <a:solidFill>
                  <a:schemeClr val="accent5">
                    <a:lumMod val="75000"/>
                  </a:schemeClr>
                </a:solidFill>
              </a:rPr>
              <a:t>Groove</a:t>
            </a:r>
            <a:r>
              <a:rPr lang="en-US" i="1" dirty="0">
                <a:solidFill>
                  <a:schemeClr val="accent5">
                    <a:lumMod val="75000"/>
                  </a:schemeClr>
                </a:solidFill>
              </a:rPr>
              <a:t>?</a:t>
            </a:r>
          </a:p>
        </p:txBody>
      </p:sp>
    </p:spTree>
    <p:extLst>
      <p:ext uri="{BB962C8B-B14F-4D97-AF65-F5344CB8AC3E}">
        <p14:creationId xmlns:p14="http://schemas.microsoft.com/office/powerpoint/2010/main" val="347676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3F979-5B14-9657-6146-BF7D6EC7DC8A}"/>
              </a:ext>
            </a:extLst>
          </p:cNvPr>
          <p:cNvSpPr>
            <a:spLocks noGrp="1"/>
          </p:cNvSpPr>
          <p:nvPr>
            <p:ph type="body" sz="quarter" idx="10"/>
          </p:nvPr>
        </p:nvSpPr>
        <p:spPr/>
        <p:txBody>
          <a:bodyPr>
            <a:normAutofit/>
          </a:bodyPr>
          <a:lstStyle/>
          <a:p>
            <a:r>
              <a:rPr lang="en-US" sz="6000" dirty="0"/>
              <a:t>Personal Ministry</a:t>
            </a:r>
          </a:p>
        </p:txBody>
      </p:sp>
    </p:spTree>
    <p:extLst>
      <p:ext uri="{BB962C8B-B14F-4D97-AF65-F5344CB8AC3E}">
        <p14:creationId xmlns:p14="http://schemas.microsoft.com/office/powerpoint/2010/main" val="2935940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547B-3C7F-9E87-A994-B46ECDE5D089}"/>
              </a:ext>
            </a:extLst>
          </p:cNvPr>
          <p:cNvSpPr>
            <a:spLocks noGrp="1"/>
          </p:cNvSpPr>
          <p:nvPr>
            <p:ph type="title"/>
          </p:nvPr>
        </p:nvSpPr>
        <p:spPr/>
        <p:txBody>
          <a:bodyPr/>
          <a:lstStyle/>
          <a:p>
            <a:r>
              <a:rPr lang="en-US" dirty="0"/>
              <a:t>A Personal Ministry</a:t>
            </a:r>
          </a:p>
        </p:txBody>
      </p:sp>
      <p:sp>
        <p:nvSpPr>
          <p:cNvPr id="3" name="Content Placeholder 2">
            <a:extLst>
              <a:ext uri="{FF2B5EF4-FFF2-40B4-BE49-F238E27FC236}">
                <a16:creationId xmlns:a16="http://schemas.microsoft.com/office/drawing/2014/main" id="{30CD6416-21C8-66E0-74A6-DF34F92D9C93}"/>
              </a:ext>
            </a:extLst>
          </p:cNvPr>
          <p:cNvSpPr>
            <a:spLocks noGrp="1"/>
          </p:cNvSpPr>
          <p:nvPr>
            <p:ph idx="1"/>
          </p:nvPr>
        </p:nvSpPr>
        <p:spPr/>
        <p:txBody>
          <a:bodyPr>
            <a:normAutofit fontScale="92500" lnSpcReduction="20000"/>
          </a:bodyPr>
          <a:lstStyle/>
          <a:p>
            <a:r>
              <a:rPr lang="en-US" sz="3200" dirty="0"/>
              <a:t>God wants each of us to bear fruit. </a:t>
            </a:r>
          </a:p>
          <a:p>
            <a:pPr lvl="1"/>
            <a:r>
              <a:rPr lang="en-US" sz="2800" dirty="0"/>
              <a:t>“This is to my Father’s glory, that you bear much fruit, showing yourselves to be my disciples” (John 15:8). In fact, fruit proves we are His disciples.</a:t>
            </a:r>
          </a:p>
          <a:p>
            <a:r>
              <a:rPr lang="en-US" sz="3200" dirty="0"/>
              <a:t>The ultimate purpose of our service is to bring glory to God. </a:t>
            </a:r>
          </a:p>
          <a:p>
            <a:pPr lvl="1"/>
            <a:r>
              <a:rPr lang="en-US" sz="2800" dirty="0"/>
              <a:t>“… so that in all things God may be praised through Jesus Christ. To him be the glory and the power for ever and ever. Amen” (1 Peter 4:11).</a:t>
            </a:r>
          </a:p>
          <a:p>
            <a:r>
              <a:rPr lang="en-US" sz="3200" dirty="0"/>
              <a:t>The earthly purpose of our calling is to faithfully serve others. </a:t>
            </a:r>
          </a:p>
          <a:p>
            <a:pPr lvl="1"/>
            <a:r>
              <a:rPr lang="en-US" sz="2800" dirty="0"/>
              <a:t>“Each one should use whatever gift he has received to serve others, faithfully administering God’s grace in its various forms” (1 Peter 4:10).</a:t>
            </a:r>
          </a:p>
        </p:txBody>
      </p:sp>
    </p:spTree>
    <p:extLst>
      <p:ext uri="{BB962C8B-B14F-4D97-AF65-F5344CB8AC3E}">
        <p14:creationId xmlns:p14="http://schemas.microsoft.com/office/powerpoint/2010/main" val="1587794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547B-3C7F-9E87-A994-B46ECDE5D089}"/>
              </a:ext>
            </a:extLst>
          </p:cNvPr>
          <p:cNvSpPr>
            <a:spLocks noGrp="1"/>
          </p:cNvSpPr>
          <p:nvPr>
            <p:ph type="title"/>
          </p:nvPr>
        </p:nvSpPr>
        <p:spPr/>
        <p:txBody>
          <a:bodyPr/>
          <a:lstStyle/>
          <a:p>
            <a:r>
              <a:rPr lang="en-US" dirty="0"/>
              <a:t>A Personal Ministry</a:t>
            </a:r>
          </a:p>
        </p:txBody>
      </p:sp>
      <p:sp>
        <p:nvSpPr>
          <p:cNvPr id="3" name="Content Placeholder 2">
            <a:extLst>
              <a:ext uri="{FF2B5EF4-FFF2-40B4-BE49-F238E27FC236}">
                <a16:creationId xmlns:a16="http://schemas.microsoft.com/office/drawing/2014/main" id="{30CD6416-21C8-66E0-74A6-DF34F92D9C93}"/>
              </a:ext>
            </a:extLst>
          </p:cNvPr>
          <p:cNvSpPr>
            <a:spLocks noGrp="1"/>
          </p:cNvSpPr>
          <p:nvPr>
            <p:ph idx="1"/>
          </p:nvPr>
        </p:nvSpPr>
        <p:spPr/>
        <p:txBody>
          <a:bodyPr>
            <a:normAutofit fontScale="92500" lnSpcReduction="10000"/>
          </a:bodyPr>
          <a:lstStyle/>
          <a:p>
            <a:r>
              <a:rPr lang="en-US" dirty="0"/>
              <a:t>To bear fruit, God gives each of us different spiritual gifts </a:t>
            </a:r>
          </a:p>
          <a:p>
            <a:pPr lvl="1"/>
            <a:r>
              <a:rPr lang="en-US" dirty="0"/>
              <a:t>“We have different gifts, according to the grace given us” (Rom 12:6). </a:t>
            </a:r>
          </a:p>
          <a:p>
            <a:r>
              <a:rPr lang="en-US" dirty="0"/>
              <a:t>We each serve God as part of a larger body</a:t>
            </a:r>
          </a:p>
          <a:p>
            <a:pPr lvl="1"/>
            <a:r>
              <a:rPr lang="en-US" dirty="0"/>
              <a:t>“Just as each of us has one body with many members, and these members do not all have the same function, so in Christ we who are many form one body, and each member belongs to all the others” (Rom 12:4-5)</a:t>
            </a:r>
          </a:p>
        </p:txBody>
      </p:sp>
    </p:spTree>
    <p:extLst>
      <p:ext uri="{BB962C8B-B14F-4D97-AF65-F5344CB8AC3E}">
        <p14:creationId xmlns:p14="http://schemas.microsoft.com/office/powerpoint/2010/main" val="419363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FB78C-3435-D42F-C958-C3040598BC27}"/>
              </a:ext>
            </a:extLst>
          </p:cNvPr>
          <p:cNvSpPr>
            <a:spLocks noGrp="1"/>
          </p:cNvSpPr>
          <p:nvPr>
            <p:ph type="body" sz="quarter" idx="10"/>
          </p:nvPr>
        </p:nvSpPr>
        <p:spPr/>
        <p:txBody>
          <a:bodyPr>
            <a:normAutofit/>
          </a:bodyPr>
          <a:lstStyle/>
          <a:p>
            <a:r>
              <a:rPr lang="en-US" sz="4800" i="1" dirty="0"/>
              <a:t>“There is always something burning on the altar of Priorities”</a:t>
            </a:r>
          </a:p>
          <a:p>
            <a:r>
              <a:rPr lang="en-US" sz="8000" i="1" dirty="0"/>
              <a:t>-</a:t>
            </a:r>
            <a:r>
              <a:rPr lang="en-US" sz="4400" dirty="0">
                <a:solidFill>
                  <a:srgbClr val="FFFFFF"/>
                </a:solidFill>
              </a:rPr>
              <a:t>Justin Gerhardt</a:t>
            </a:r>
            <a:r>
              <a:rPr lang="en-US" sz="4400" i="1" dirty="0">
                <a:solidFill>
                  <a:srgbClr val="FFFFFF"/>
                </a:solidFill>
              </a:rPr>
              <a:t>, </a:t>
            </a:r>
          </a:p>
          <a:p>
            <a:r>
              <a:rPr lang="en-US" sz="2000" i="1" dirty="0">
                <a:solidFill>
                  <a:srgbClr val="FFFFFF"/>
                </a:solidFill>
              </a:rPr>
              <a:t>host of Holy Ghost Stories Podcast</a:t>
            </a:r>
            <a:endParaRPr lang="en-US" sz="3200" dirty="0">
              <a:solidFill>
                <a:srgbClr val="FFFFFF"/>
              </a:solidFill>
            </a:endParaRPr>
          </a:p>
        </p:txBody>
      </p:sp>
    </p:spTree>
    <p:extLst>
      <p:ext uri="{BB962C8B-B14F-4D97-AF65-F5344CB8AC3E}">
        <p14:creationId xmlns:p14="http://schemas.microsoft.com/office/powerpoint/2010/main" val="2702663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5B6A50-8CEE-B51B-24D9-3D9412FAE231}"/>
              </a:ext>
            </a:extLst>
          </p:cNvPr>
          <p:cNvSpPr>
            <a:spLocks noGrp="1"/>
          </p:cNvSpPr>
          <p:nvPr>
            <p:ph type="body" idx="1"/>
          </p:nvPr>
        </p:nvSpPr>
        <p:spPr/>
        <p:txBody>
          <a:bodyPr/>
          <a:lstStyle/>
          <a:p>
            <a:r>
              <a:rPr lang="en-US" dirty="0"/>
              <a:t>Ephesians 4:11-12</a:t>
            </a:r>
          </a:p>
        </p:txBody>
      </p:sp>
      <p:sp>
        <p:nvSpPr>
          <p:cNvPr id="3" name="Text Placeholder 2">
            <a:extLst>
              <a:ext uri="{FF2B5EF4-FFF2-40B4-BE49-F238E27FC236}">
                <a16:creationId xmlns:a16="http://schemas.microsoft.com/office/drawing/2014/main" id="{6ADB4832-8D87-6C3B-3117-F45AE403F9B2}"/>
              </a:ext>
            </a:extLst>
          </p:cNvPr>
          <p:cNvSpPr>
            <a:spLocks noGrp="1"/>
          </p:cNvSpPr>
          <p:nvPr>
            <p:ph type="body" sz="quarter" idx="10"/>
          </p:nvPr>
        </p:nvSpPr>
        <p:spPr/>
        <p:txBody>
          <a:bodyPr>
            <a:normAutofit/>
          </a:bodyPr>
          <a:lstStyle/>
          <a:p>
            <a:r>
              <a:rPr lang="en-US" dirty="0"/>
              <a:t>11 And he gave the apostles, the prophets, the evangelists, the shepherds and teachers, 12 to equip the saints for the work of ministry, for building up the body of Christ, </a:t>
            </a:r>
          </a:p>
        </p:txBody>
      </p:sp>
    </p:spTree>
    <p:extLst>
      <p:ext uri="{BB962C8B-B14F-4D97-AF65-F5344CB8AC3E}">
        <p14:creationId xmlns:p14="http://schemas.microsoft.com/office/powerpoint/2010/main" val="2138454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5B6A50-8CEE-B51B-24D9-3D9412FAE231}"/>
              </a:ext>
            </a:extLst>
          </p:cNvPr>
          <p:cNvSpPr>
            <a:spLocks noGrp="1"/>
          </p:cNvSpPr>
          <p:nvPr>
            <p:ph type="body" idx="1"/>
          </p:nvPr>
        </p:nvSpPr>
        <p:spPr/>
        <p:txBody>
          <a:bodyPr/>
          <a:lstStyle/>
          <a:p>
            <a:r>
              <a:rPr lang="en-US" dirty="0"/>
              <a:t>Ephesians 4:15-16</a:t>
            </a:r>
          </a:p>
        </p:txBody>
      </p:sp>
      <p:sp>
        <p:nvSpPr>
          <p:cNvPr id="3" name="Text Placeholder 2">
            <a:extLst>
              <a:ext uri="{FF2B5EF4-FFF2-40B4-BE49-F238E27FC236}">
                <a16:creationId xmlns:a16="http://schemas.microsoft.com/office/drawing/2014/main" id="{6ADB4832-8D87-6C3B-3117-F45AE403F9B2}"/>
              </a:ext>
            </a:extLst>
          </p:cNvPr>
          <p:cNvSpPr>
            <a:spLocks noGrp="1"/>
          </p:cNvSpPr>
          <p:nvPr>
            <p:ph type="body" sz="quarter" idx="10"/>
          </p:nvPr>
        </p:nvSpPr>
        <p:spPr/>
        <p:txBody>
          <a:bodyPr>
            <a:normAutofit/>
          </a:bodyPr>
          <a:lstStyle/>
          <a:p>
            <a:r>
              <a:rPr lang="en-US" dirty="0"/>
              <a:t>15 Rather, speaking the truth in love, we are to grow up in every way into him who is the head, into Christ, 16 from whom the whole body, joined and held together by every joint with which it is equipped, when </a:t>
            </a:r>
            <a:r>
              <a:rPr lang="en-US" u="sng" dirty="0"/>
              <a:t>each part is working properly</a:t>
            </a:r>
            <a:r>
              <a:rPr lang="en-US" dirty="0"/>
              <a:t>, makes the body </a:t>
            </a:r>
            <a:r>
              <a:rPr lang="en-US" b="1" dirty="0"/>
              <a:t>grow</a:t>
            </a:r>
            <a:r>
              <a:rPr lang="en-US" dirty="0"/>
              <a:t> so that it builds itself up in </a:t>
            </a:r>
            <a:r>
              <a:rPr lang="en-US" b="1" dirty="0"/>
              <a:t>love</a:t>
            </a:r>
            <a:r>
              <a:rPr lang="en-US" dirty="0"/>
              <a:t>.</a:t>
            </a:r>
          </a:p>
        </p:txBody>
      </p:sp>
    </p:spTree>
    <p:extLst>
      <p:ext uri="{BB962C8B-B14F-4D97-AF65-F5344CB8AC3E}">
        <p14:creationId xmlns:p14="http://schemas.microsoft.com/office/powerpoint/2010/main" val="2686271611"/>
      </p:ext>
    </p:extLst>
  </p:cSld>
  <p:clrMapOvr>
    <a:masterClrMapping/>
  </p:clrMapOvr>
</p:sld>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Good Works Theme</Template>
  <TotalTime>7812</TotalTime>
  <Words>1074</Words>
  <Application>Microsoft Macintosh PowerPoint</Application>
  <PresentationFormat>Widescreen</PresentationFormat>
  <Paragraphs>141</Paragraphs>
  <Slides>27</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Good Works Theme</vt:lpstr>
      <vt:lpstr>PowerPoint Presentation</vt:lpstr>
      <vt:lpstr>Finding Your Groove</vt:lpstr>
      <vt:lpstr>PowerPoint Presentation</vt:lpstr>
      <vt:lpstr>PowerPoint Presentation</vt:lpstr>
      <vt:lpstr>A Personal Ministry</vt:lpstr>
      <vt:lpstr>A Personal Ministry</vt:lpstr>
      <vt:lpstr>PowerPoint Presentation</vt:lpstr>
      <vt:lpstr>PowerPoint Presentation</vt:lpstr>
      <vt:lpstr>PowerPoint Presentation</vt:lpstr>
      <vt:lpstr>PowerPoint Presentation</vt:lpstr>
      <vt:lpstr>Onesiphorus</vt:lpstr>
      <vt:lpstr>PowerPoint Presentation</vt:lpstr>
      <vt:lpstr>PowerPoint Presentation</vt:lpstr>
      <vt:lpstr>Dorcas</vt:lpstr>
      <vt:lpstr>Lessons from Dorcas:</vt:lpstr>
      <vt:lpstr>How to be more like Dorcas?</vt:lpstr>
      <vt:lpstr>PowerPoint Presentation</vt:lpstr>
      <vt:lpstr>Barnabas: “Son of Encouragement”</vt:lpstr>
      <vt:lpstr>Your Personal Ministry</vt:lpstr>
      <vt:lpstr>PowerPoint Presentation</vt:lpstr>
      <vt:lpstr>How to find your Groove</vt:lpstr>
      <vt:lpstr>PowerPoint Presentation</vt:lpstr>
      <vt:lpstr>PowerPoint Presentation</vt:lpstr>
      <vt:lpstr>New Grooves in the Community</vt:lpstr>
      <vt:lpstr>PowerPoint Presentation</vt:lpstr>
      <vt:lpstr>This Week’s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Ogles</dc:creator>
  <cp:lastModifiedBy>Mark Ogles</cp:lastModifiedBy>
  <cp:revision>122</cp:revision>
  <dcterms:created xsi:type="dcterms:W3CDTF">2023-04-29T20:51:37Z</dcterms:created>
  <dcterms:modified xsi:type="dcterms:W3CDTF">2023-06-11T13:29:56Z</dcterms:modified>
</cp:coreProperties>
</file>