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76" r:id="rId3"/>
    <p:sldId id="257" r:id="rId4"/>
    <p:sldId id="259" r:id="rId5"/>
    <p:sldId id="260" r:id="rId6"/>
    <p:sldId id="279" r:id="rId7"/>
    <p:sldId id="277" r:id="rId8"/>
    <p:sldId id="262" r:id="rId9"/>
    <p:sldId id="263" r:id="rId10"/>
    <p:sldId id="280" r:id="rId11"/>
    <p:sldId id="278" r:id="rId12"/>
    <p:sldId id="274" r:id="rId13"/>
    <p:sldId id="269" r:id="rId14"/>
    <p:sldId id="281" r:id="rId15"/>
    <p:sldId id="270" r:id="rId16"/>
    <p:sldId id="282" r:id="rId17"/>
    <p:sldId id="28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71"/>
    <p:restoredTop sz="95897"/>
  </p:normalViewPr>
  <p:slideViewPr>
    <p:cSldViewPr snapToGrid="0">
      <p:cViewPr varScale="1">
        <p:scale>
          <a:sx n="55" d="100"/>
          <a:sy n="55" d="100"/>
        </p:scale>
        <p:origin x="224" y="1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5/28/23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smtClean="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78978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5/28/23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778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5/28/23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8388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5/28/23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435150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5/28/23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231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5/28/23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42034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5/28/23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6440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5/28/23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1812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smtClean="0"/>
              <a:t>5/28/23</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119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5/28/23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4187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5/28/23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2177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smtClean="0"/>
              <a:t>5/28/23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smtClean="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0462805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34" name="Rectangle 24">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26">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38" name="Freeform: Shape 28">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9" name="Picture 30">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33" name="Rectangle 32">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Freeform: Shape 34">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910" y="0"/>
            <a:ext cx="786954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996">
                <a:srgbClr val="1F2D29">
                  <a:alpha val="4000"/>
                </a:srgbClr>
              </a:gs>
              <a:gs pos="20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Oval 36">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2282700"/>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C77984-5FDB-EE9E-3899-8F68BBF250B0}"/>
              </a:ext>
            </a:extLst>
          </p:cNvPr>
          <p:cNvSpPr>
            <a:spLocks noGrp="1"/>
          </p:cNvSpPr>
          <p:nvPr>
            <p:ph type="ctrTitle"/>
          </p:nvPr>
        </p:nvSpPr>
        <p:spPr>
          <a:xfrm>
            <a:off x="2193167" y="2590984"/>
            <a:ext cx="7369642" cy="3608480"/>
          </a:xfrm>
        </p:spPr>
        <p:txBody>
          <a:bodyPr>
            <a:normAutofit/>
          </a:bodyPr>
          <a:lstStyle/>
          <a:p>
            <a:pPr algn="l"/>
            <a:r>
              <a:rPr lang="en-US" sz="5400" dirty="0"/>
              <a:t>Come out of the Man, You Unclean Spirit!</a:t>
            </a:r>
          </a:p>
        </p:txBody>
      </p:sp>
      <p:sp>
        <p:nvSpPr>
          <p:cNvPr id="3" name="Subtitle 2">
            <a:extLst>
              <a:ext uri="{FF2B5EF4-FFF2-40B4-BE49-F238E27FC236}">
                <a16:creationId xmlns:a16="http://schemas.microsoft.com/office/drawing/2014/main" id="{F14D7958-6686-3C3E-D57D-AE98F0283212}"/>
              </a:ext>
            </a:extLst>
          </p:cNvPr>
          <p:cNvSpPr>
            <a:spLocks noGrp="1"/>
          </p:cNvSpPr>
          <p:nvPr>
            <p:ph type="subTitle" idx="1"/>
          </p:nvPr>
        </p:nvSpPr>
        <p:spPr>
          <a:xfrm>
            <a:off x="2193168" y="1079212"/>
            <a:ext cx="6437630" cy="1335503"/>
          </a:xfrm>
        </p:spPr>
        <p:txBody>
          <a:bodyPr>
            <a:normAutofit/>
          </a:bodyPr>
          <a:lstStyle/>
          <a:p>
            <a:pPr algn="l"/>
            <a:r>
              <a:rPr lang="en-US" sz="2800"/>
              <a:t>The Authority of Jesus</a:t>
            </a:r>
          </a:p>
        </p:txBody>
      </p:sp>
    </p:spTree>
    <p:extLst>
      <p:ext uri="{BB962C8B-B14F-4D97-AF65-F5344CB8AC3E}">
        <p14:creationId xmlns:p14="http://schemas.microsoft.com/office/powerpoint/2010/main" val="7582532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The man. </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Autofit/>
          </a:bodyPr>
          <a:lstStyle/>
          <a:p>
            <a:r>
              <a:rPr lang="en-US" sz="2800" dirty="0">
                <a:effectLst/>
                <a:latin typeface="Helvetica" pitchFamily="2" charset="0"/>
              </a:rPr>
              <a:t>And he did not permit him but said to him, “Go home to your friends and </a:t>
            </a:r>
            <a:r>
              <a:rPr lang="en-US" sz="2800" b="1" u="sng" dirty="0">
                <a:solidFill>
                  <a:srgbClr val="FFFF00"/>
                </a:solidFill>
                <a:effectLst/>
                <a:latin typeface="Helvetica" pitchFamily="2" charset="0"/>
              </a:rPr>
              <a:t>tell them</a:t>
            </a:r>
            <a:r>
              <a:rPr lang="en-US" sz="2800" dirty="0">
                <a:effectLst/>
                <a:latin typeface="Helvetica" pitchFamily="2" charset="0"/>
              </a:rPr>
              <a:t> how much the Lord has done for you, and how he has had mercy on you.”  v 19</a:t>
            </a:r>
          </a:p>
        </p:txBody>
      </p:sp>
    </p:spTree>
    <p:extLst>
      <p:ext uri="{BB962C8B-B14F-4D97-AF65-F5344CB8AC3E}">
        <p14:creationId xmlns:p14="http://schemas.microsoft.com/office/powerpoint/2010/main" val="38308389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D8F4B8D-CB62-49AA-BBC9-BFBF0FA438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2" name="Picture 11">
            <a:extLst>
              <a:ext uri="{FF2B5EF4-FFF2-40B4-BE49-F238E27FC236}">
                <a16:creationId xmlns:a16="http://schemas.microsoft.com/office/drawing/2014/main" id="{0B11A20E-F906-44AF-9B8C-5C7607ED288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4" name="Rectangle 13">
            <a:extLst>
              <a:ext uri="{FF2B5EF4-FFF2-40B4-BE49-F238E27FC236}">
                <a16:creationId xmlns:a16="http://schemas.microsoft.com/office/drawing/2014/main" id="{589F2FE7-0776-45FC-BA50-B33FD5272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9E28EA0B-064B-42ED-AEB7-E2B518F58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50815A55-8D70-457A-807A-8497E4EB2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E9409685-E4D7-4C17-A7A6-C7C411192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TextBox 21">
            <a:extLst>
              <a:ext uri="{FF2B5EF4-FFF2-40B4-BE49-F238E27FC236}">
                <a16:creationId xmlns:a16="http://schemas.microsoft.com/office/drawing/2014/main" id="{0BB97CD4-5E08-4372-8A06-C645E5701DC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24" name="Rectangle 23">
            <a:extLst>
              <a:ext uri="{FF2B5EF4-FFF2-40B4-BE49-F238E27FC236}">
                <a16:creationId xmlns:a16="http://schemas.microsoft.com/office/drawing/2014/main" id="{147E635D-C3B4-465B-AF24-991B6BF63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4A0623D0-396B-499E-BBFB-C17F1BB0F2D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5" name="Picture 4" descr="Boat on water">
            <a:extLst>
              <a:ext uri="{FF2B5EF4-FFF2-40B4-BE49-F238E27FC236}">
                <a16:creationId xmlns:a16="http://schemas.microsoft.com/office/drawing/2014/main" id="{14591416-84B8-4F8D-ADF0-E85F72AF3394}"/>
              </a:ext>
            </a:extLst>
          </p:cNvPr>
          <p:cNvPicPr>
            <a:picLocks noChangeAspect="1"/>
          </p:cNvPicPr>
          <p:nvPr/>
        </p:nvPicPr>
        <p:blipFill rotWithShape="1">
          <a:blip r:embed="rId4">
            <a:alphaModFix amt="35000"/>
          </a:blip>
          <a:srcRect r="-1" b="15728"/>
          <a:stretch/>
        </p:blipFill>
        <p:spPr>
          <a:xfrm>
            <a:off x="19965" y="-2"/>
            <a:ext cx="12191695" cy="6858000"/>
          </a:xfrm>
          <a:prstGeom prst="rect">
            <a:avLst/>
          </a:prstGeom>
        </p:spPr>
      </p:pic>
      <p:sp>
        <p:nvSpPr>
          <p:cNvPr id="28" name="Rectangle 27">
            <a:extLst>
              <a:ext uri="{FF2B5EF4-FFF2-40B4-BE49-F238E27FC236}">
                <a16:creationId xmlns:a16="http://schemas.microsoft.com/office/drawing/2014/main" id="{14E56C4B-C9E0-4F01-AF43-E69279A06A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6CCFC05F-DF0D-4B1B-8FD8-51B508CBCF2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tretch>
            <a:fillRect/>
          </a:stretch>
        </p:blipFill>
        <p:spPr>
          <a:xfrm>
            <a:off x="962042" y="0"/>
            <a:ext cx="11228892" cy="6858000"/>
          </a:xfrm>
          <a:prstGeom prst="rect">
            <a:avLst/>
          </a:prstGeom>
        </p:spPr>
      </p:pic>
      <p:sp>
        <p:nvSpPr>
          <p:cNvPr id="32" name="Rectangle 31">
            <a:extLst>
              <a:ext uri="{FF2B5EF4-FFF2-40B4-BE49-F238E27FC236}">
                <a16:creationId xmlns:a16="http://schemas.microsoft.com/office/drawing/2014/main" id="{8C654A17-56DA-4921-A42B-DE255FA66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F4F2A8-D87E-1773-B0A1-8F99A68AF0FA}"/>
              </a:ext>
            </a:extLst>
          </p:cNvPr>
          <p:cNvSpPr>
            <a:spLocks noGrp="1"/>
          </p:cNvSpPr>
          <p:nvPr>
            <p:ph type="title"/>
          </p:nvPr>
        </p:nvSpPr>
        <p:spPr>
          <a:xfrm>
            <a:off x="2292054" y="3428998"/>
            <a:ext cx="5816024" cy="2623459"/>
          </a:xfrm>
        </p:spPr>
        <p:txBody>
          <a:bodyPr vert="horz" lIns="91440" tIns="45720" rIns="91440" bIns="45720" rtlCol="0" anchor="t">
            <a:normAutofit/>
          </a:bodyPr>
          <a:lstStyle/>
          <a:p>
            <a:r>
              <a:rPr lang="en-US" sz="6400" dirty="0"/>
              <a:t>The Application</a:t>
            </a:r>
          </a:p>
        </p:txBody>
      </p:sp>
      <p:sp>
        <p:nvSpPr>
          <p:cNvPr id="3" name="Text Placeholder 2">
            <a:extLst>
              <a:ext uri="{FF2B5EF4-FFF2-40B4-BE49-F238E27FC236}">
                <a16:creationId xmlns:a16="http://schemas.microsoft.com/office/drawing/2014/main" id="{902E4D49-494E-EFD7-2509-2931735777DF}"/>
              </a:ext>
            </a:extLst>
          </p:cNvPr>
          <p:cNvSpPr>
            <a:spLocks noGrp="1"/>
          </p:cNvSpPr>
          <p:nvPr>
            <p:ph type="body" idx="1"/>
          </p:nvPr>
        </p:nvSpPr>
        <p:spPr>
          <a:xfrm>
            <a:off x="2451093" y="2268786"/>
            <a:ext cx="5676648" cy="1160213"/>
          </a:xfrm>
        </p:spPr>
        <p:txBody>
          <a:bodyPr vert="horz" lIns="91440" tIns="0" rIns="91440" bIns="45720" rtlCol="0" anchor="b">
            <a:normAutofit/>
          </a:bodyPr>
          <a:lstStyle/>
          <a:p>
            <a:r>
              <a:rPr lang="en-US" sz="2000" dirty="0"/>
              <a:t>Ephesians</a:t>
            </a:r>
          </a:p>
        </p:txBody>
      </p:sp>
    </p:spTree>
    <p:extLst>
      <p:ext uri="{BB962C8B-B14F-4D97-AF65-F5344CB8AC3E}">
        <p14:creationId xmlns:p14="http://schemas.microsoft.com/office/powerpoint/2010/main" val="16355296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We were tomb dwellers.</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rmAutofit/>
          </a:bodyPr>
          <a:lstStyle/>
          <a:p>
            <a:r>
              <a:rPr lang="en-US" sz="2800" dirty="0">
                <a:latin typeface="Helvetica" pitchFamily="2" charset="0"/>
              </a:rPr>
              <a:t>And you were </a:t>
            </a:r>
            <a:r>
              <a:rPr lang="en-US" sz="2800" b="1" u="sng" dirty="0">
                <a:solidFill>
                  <a:srgbClr val="FFFF00"/>
                </a:solidFill>
                <a:latin typeface="Helvetica" pitchFamily="2" charset="0"/>
              </a:rPr>
              <a:t>dead</a:t>
            </a:r>
            <a:r>
              <a:rPr lang="en-US" sz="2800" dirty="0">
                <a:latin typeface="Helvetica" pitchFamily="2" charset="0"/>
              </a:rPr>
              <a:t> in the trespasses and sins in which you once walked, following the course of this world, following the prince of the power of the air, the spirit that is now at work in the sons of disobedience… Eph 2:1-2</a:t>
            </a:r>
          </a:p>
        </p:txBody>
      </p:sp>
    </p:spTree>
    <p:extLst>
      <p:ext uri="{BB962C8B-B14F-4D97-AF65-F5344CB8AC3E}">
        <p14:creationId xmlns:p14="http://schemas.microsoft.com/office/powerpoint/2010/main" val="39889066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Jesus is above all.</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Autofit/>
          </a:bodyPr>
          <a:lstStyle/>
          <a:p>
            <a:r>
              <a:rPr lang="en-US" sz="2800" dirty="0">
                <a:effectLst/>
                <a:latin typeface="Helvetica" pitchFamily="2" charset="0"/>
              </a:rPr>
              <a:t>…far above all </a:t>
            </a:r>
            <a:r>
              <a:rPr lang="en-US" sz="2800" b="1" u="sng" dirty="0">
                <a:solidFill>
                  <a:srgbClr val="FFFF00"/>
                </a:solidFill>
                <a:effectLst/>
                <a:latin typeface="Helvetica" pitchFamily="2" charset="0"/>
              </a:rPr>
              <a:t>rule</a:t>
            </a:r>
            <a:r>
              <a:rPr lang="en-US" sz="2800" dirty="0">
                <a:effectLst/>
                <a:latin typeface="Helvetica" pitchFamily="2" charset="0"/>
              </a:rPr>
              <a:t> and </a:t>
            </a:r>
            <a:r>
              <a:rPr lang="en-US" sz="2800" b="1" u="sng" dirty="0">
                <a:solidFill>
                  <a:srgbClr val="FFFF00"/>
                </a:solidFill>
                <a:effectLst/>
                <a:latin typeface="Helvetica" pitchFamily="2" charset="0"/>
              </a:rPr>
              <a:t>authority</a:t>
            </a:r>
            <a:r>
              <a:rPr lang="en-US" sz="2800" dirty="0">
                <a:effectLst/>
                <a:latin typeface="Helvetica" pitchFamily="2" charset="0"/>
              </a:rPr>
              <a:t> and </a:t>
            </a:r>
            <a:r>
              <a:rPr lang="en-US" sz="2800" b="1" u="sng" dirty="0">
                <a:solidFill>
                  <a:srgbClr val="FFFF00"/>
                </a:solidFill>
                <a:effectLst/>
                <a:latin typeface="Helvetica" pitchFamily="2" charset="0"/>
              </a:rPr>
              <a:t>power</a:t>
            </a:r>
            <a:r>
              <a:rPr lang="en-US" sz="2800" dirty="0">
                <a:effectLst/>
                <a:latin typeface="Helvetica" pitchFamily="2" charset="0"/>
              </a:rPr>
              <a:t> and </a:t>
            </a:r>
            <a:r>
              <a:rPr lang="en-US" sz="2800" b="1" u="sng" dirty="0">
                <a:solidFill>
                  <a:srgbClr val="FFFF00"/>
                </a:solidFill>
                <a:effectLst/>
                <a:latin typeface="Helvetica" pitchFamily="2" charset="0"/>
              </a:rPr>
              <a:t>dominion</a:t>
            </a:r>
            <a:r>
              <a:rPr lang="en-US" sz="2800" dirty="0">
                <a:effectLst/>
                <a:latin typeface="Helvetica" pitchFamily="2" charset="0"/>
              </a:rPr>
              <a:t>, and above every name that is named, not only in this age but also in the one to come.  Eph 1:21</a:t>
            </a:r>
          </a:p>
        </p:txBody>
      </p:sp>
    </p:spTree>
    <p:extLst>
      <p:ext uri="{BB962C8B-B14F-4D97-AF65-F5344CB8AC3E}">
        <p14:creationId xmlns:p14="http://schemas.microsoft.com/office/powerpoint/2010/main" val="19749709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Jesus is above all.</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rmAutofit/>
          </a:bodyPr>
          <a:lstStyle/>
          <a:p>
            <a:r>
              <a:rPr lang="en-US" sz="2800" dirty="0">
                <a:effectLst/>
                <a:latin typeface="Helvetica" pitchFamily="2" charset="0"/>
              </a:rPr>
              <a:t>And he put all things under his feet and gave him as head over all things </a:t>
            </a:r>
            <a:r>
              <a:rPr lang="en-US" sz="2800" b="1" u="sng" dirty="0">
                <a:solidFill>
                  <a:srgbClr val="FFFF00"/>
                </a:solidFill>
                <a:effectLst/>
                <a:latin typeface="Helvetica" pitchFamily="2" charset="0"/>
              </a:rPr>
              <a:t>to</a:t>
            </a:r>
            <a:r>
              <a:rPr lang="en-US" sz="2800" b="1" dirty="0">
                <a:solidFill>
                  <a:srgbClr val="FFFF00"/>
                </a:solidFill>
                <a:effectLst/>
                <a:latin typeface="Helvetica" pitchFamily="2" charset="0"/>
              </a:rPr>
              <a:t> </a:t>
            </a:r>
            <a:r>
              <a:rPr lang="en-US" sz="2800" b="1" u="sng" dirty="0">
                <a:solidFill>
                  <a:srgbClr val="FFFF00"/>
                </a:solidFill>
                <a:effectLst/>
                <a:latin typeface="Helvetica" pitchFamily="2" charset="0"/>
              </a:rPr>
              <a:t>the</a:t>
            </a:r>
            <a:r>
              <a:rPr lang="en-US" sz="2800" b="1" dirty="0">
                <a:solidFill>
                  <a:srgbClr val="FFFF00"/>
                </a:solidFill>
                <a:effectLst/>
                <a:latin typeface="Helvetica" pitchFamily="2" charset="0"/>
              </a:rPr>
              <a:t> </a:t>
            </a:r>
            <a:r>
              <a:rPr lang="en-US" sz="2800" b="1" u="sng" dirty="0">
                <a:solidFill>
                  <a:srgbClr val="FFFF00"/>
                </a:solidFill>
                <a:effectLst/>
                <a:latin typeface="Helvetica" pitchFamily="2" charset="0"/>
              </a:rPr>
              <a:t>church</a:t>
            </a:r>
            <a:r>
              <a:rPr lang="en-US" sz="2800" dirty="0">
                <a:effectLst/>
                <a:latin typeface="Helvetica" pitchFamily="2" charset="0"/>
              </a:rPr>
              <a:t>, which is his body, the fullness of him who fills all in all.  Eph 1:22-23</a:t>
            </a:r>
          </a:p>
        </p:txBody>
      </p:sp>
    </p:spTree>
    <p:extLst>
      <p:ext uri="{BB962C8B-B14F-4D97-AF65-F5344CB8AC3E}">
        <p14:creationId xmlns:p14="http://schemas.microsoft.com/office/powerpoint/2010/main" val="27213027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He is able.</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Autofit/>
          </a:bodyPr>
          <a:lstStyle/>
          <a:p>
            <a:r>
              <a:rPr lang="en-US" sz="2800" dirty="0">
                <a:effectLst/>
                <a:latin typeface="Helvetica" pitchFamily="2" charset="0"/>
              </a:rPr>
              <a:t>Now to him who is able to do far more abundantly than all that we </a:t>
            </a:r>
            <a:r>
              <a:rPr lang="en-US" sz="2800" b="1" u="sng" dirty="0">
                <a:solidFill>
                  <a:srgbClr val="FFFF00"/>
                </a:solidFill>
                <a:effectLst/>
                <a:latin typeface="Helvetica" pitchFamily="2" charset="0"/>
              </a:rPr>
              <a:t>ask</a:t>
            </a:r>
            <a:r>
              <a:rPr lang="en-US" sz="2800" dirty="0">
                <a:effectLst/>
                <a:latin typeface="Helvetica" pitchFamily="2" charset="0"/>
              </a:rPr>
              <a:t> or </a:t>
            </a:r>
            <a:r>
              <a:rPr lang="en-US" sz="2800" b="1" u="sng" dirty="0">
                <a:solidFill>
                  <a:srgbClr val="FFFF00"/>
                </a:solidFill>
                <a:effectLst/>
                <a:latin typeface="Helvetica" pitchFamily="2" charset="0"/>
              </a:rPr>
              <a:t>think</a:t>
            </a:r>
            <a:r>
              <a:rPr lang="en-US" sz="2800" dirty="0">
                <a:effectLst/>
                <a:latin typeface="Helvetica" pitchFamily="2" charset="0"/>
              </a:rPr>
              <a:t>, according to the power at work within us…  Eph 3:20</a:t>
            </a:r>
          </a:p>
        </p:txBody>
      </p:sp>
    </p:spTree>
    <p:extLst>
      <p:ext uri="{BB962C8B-B14F-4D97-AF65-F5344CB8AC3E}">
        <p14:creationId xmlns:p14="http://schemas.microsoft.com/office/powerpoint/2010/main" val="33395556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He is able.</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rmAutofit/>
          </a:bodyPr>
          <a:lstStyle/>
          <a:p>
            <a:r>
              <a:rPr lang="en-US" sz="2800" dirty="0">
                <a:effectLst/>
                <a:latin typeface="Helvetica" pitchFamily="2" charset="0"/>
              </a:rPr>
              <a:t>…to put off your old self, which belongs to your former manner of life and is corrupt through deceitful desires, and to be </a:t>
            </a:r>
            <a:r>
              <a:rPr lang="en-US" sz="2800" b="1" u="sng" dirty="0">
                <a:solidFill>
                  <a:srgbClr val="FFFF00"/>
                </a:solidFill>
                <a:effectLst/>
                <a:latin typeface="Helvetica" pitchFamily="2" charset="0"/>
              </a:rPr>
              <a:t>renewed</a:t>
            </a:r>
            <a:r>
              <a:rPr lang="en-US" sz="2800" dirty="0">
                <a:effectLst/>
                <a:latin typeface="Helvetica" pitchFamily="2" charset="0"/>
              </a:rPr>
              <a:t> in the spirit of your minds… Eph 4:22-23</a:t>
            </a:r>
          </a:p>
        </p:txBody>
      </p:sp>
    </p:spTree>
    <p:extLst>
      <p:ext uri="{BB962C8B-B14F-4D97-AF65-F5344CB8AC3E}">
        <p14:creationId xmlns:p14="http://schemas.microsoft.com/office/powerpoint/2010/main" val="15589553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He is able.</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rmAutofit/>
          </a:bodyPr>
          <a:lstStyle/>
          <a:p>
            <a:r>
              <a:rPr lang="en-US" sz="2800" dirty="0">
                <a:effectLst/>
                <a:latin typeface="Helvetica" pitchFamily="2" charset="0"/>
              </a:rPr>
              <a:t>Put on the whole armor of God, that you may be able to </a:t>
            </a:r>
            <a:r>
              <a:rPr lang="en-US" sz="2800" b="1" u="sng" dirty="0">
                <a:solidFill>
                  <a:srgbClr val="FFFF00"/>
                </a:solidFill>
                <a:effectLst/>
                <a:latin typeface="Helvetica" pitchFamily="2" charset="0"/>
              </a:rPr>
              <a:t>stand</a:t>
            </a:r>
            <a:r>
              <a:rPr lang="en-US" sz="2800" dirty="0">
                <a:effectLst/>
                <a:latin typeface="Helvetica" pitchFamily="2" charset="0"/>
              </a:rPr>
              <a:t> against the schemes of the devil.  Eph 6:11</a:t>
            </a:r>
          </a:p>
        </p:txBody>
      </p:sp>
    </p:spTree>
    <p:extLst>
      <p:ext uri="{BB962C8B-B14F-4D97-AF65-F5344CB8AC3E}">
        <p14:creationId xmlns:p14="http://schemas.microsoft.com/office/powerpoint/2010/main" val="18886749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 name="Picture 39">
            <a:extLst>
              <a:ext uri="{FF2B5EF4-FFF2-40B4-BE49-F238E27FC236}">
                <a16:creationId xmlns:a16="http://schemas.microsoft.com/office/drawing/2014/main" id="{4D8F4B8D-CB62-49AA-BBC9-BFBF0FA438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42" name="Picture 41">
            <a:extLst>
              <a:ext uri="{FF2B5EF4-FFF2-40B4-BE49-F238E27FC236}">
                <a16:creationId xmlns:a16="http://schemas.microsoft.com/office/drawing/2014/main" id="{0B11A20E-F906-44AF-9B8C-5C7607ED288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44" name="Rectangle 43">
            <a:extLst>
              <a:ext uri="{FF2B5EF4-FFF2-40B4-BE49-F238E27FC236}">
                <a16:creationId xmlns:a16="http://schemas.microsoft.com/office/drawing/2014/main" id="{589F2FE7-0776-45FC-BA50-B33FD5272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45">
            <a:extLst>
              <a:ext uri="{FF2B5EF4-FFF2-40B4-BE49-F238E27FC236}">
                <a16:creationId xmlns:a16="http://schemas.microsoft.com/office/drawing/2014/main" id="{9E28EA0B-064B-42ED-AEB7-E2B518F58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Rectangle 47">
            <a:extLst>
              <a:ext uri="{FF2B5EF4-FFF2-40B4-BE49-F238E27FC236}">
                <a16:creationId xmlns:a16="http://schemas.microsoft.com/office/drawing/2014/main" id="{50815A55-8D70-457A-807A-8497E4EB2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 name="Rectangle 49">
            <a:extLst>
              <a:ext uri="{FF2B5EF4-FFF2-40B4-BE49-F238E27FC236}">
                <a16:creationId xmlns:a16="http://schemas.microsoft.com/office/drawing/2014/main" id="{E9409685-E4D7-4C17-A7A6-C7C411192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 name="TextBox 51">
            <a:extLst>
              <a:ext uri="{FF2B5EF4-FFF2-40B4-BE49-F238E27FC236}">
                <a16:creationId xmlns:a16="http://schemas.microsoft.com/office/drawing/2014/main" id="{0BB97CD4-5E08-4372-8A06-C645E5701DC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54" name="Rectangle 53">
            <a:extLst>
              <a:ext uri="{FF2B5EF4-FFF2-40B4-BE49-F238E27FC236}">
                <a16:creationId xmlns:a16="http://schemas.microsoft.com/office/drawing/2014/main" id="{147E635D-C3B4-465B-AF24-991B6BF63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55">
            <a:extLst>
              <a:ext uri="{FF2B5EF4-FFF2-40B4-BE49-F238E27FC236}">
                <a16:creationId xmlns:a16="http://schemas.microsoft.com/office/drawing/2014/main" id="{4A0623D0-396B-499E-BBFB-C17F1BB0F2D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5" name="Picture 4" descr="Boat on water">
            <a:extLst>
              <a:ext uri="{FF2B5EF4-FFF2-40B4-BE49-F238E27FC236}">
                <a16:creationId xmlns:a16="http://schemas.microsoft.com/office/drawing/2014/main" id="{14591416-84B8-4F8D-ADF0-E85F72AF3394}"/>
              </a:ext>
            </a:extLst>
          </p:cNvPr>
          <p:cNvPicPr>
            <a:picLocks noChangeAspect="1"/>
          </p:cNvPicPr>
          <p:nvPr/>
        </p:nvPicPr>
        <p:blipFill rotWithShape="1">
          <a:blip r:embed="rId4">
            <a:alphaModFix amt="35000"/>
          </a:blip>
          <a:srcRect r="-1" b="15728"/>
          <a:stretch/>
        </p:blipFill>
        <p:spPr>
          <a:xfrm>
            <a:off x="19965" y="-2"/>
            <a:ext cx="12191695" cy="6858000"/>
          </a:xfrm>
          <a:prstGeom prst="rect">
            <a:avLst/>
          </a:prstGeom>
        </p:spPr>
      </p:pic>
      <p:sp>
        <p:nvSpPr>
          <p:cNvPr id="58" name="Rectangle 57">
            <a:extLst>
              <a:ext uri="{FF2B5EF4-FFF2-40B4-BE49-F238E27FC236}">
                <a16:creationId xmlns:a16="http://schemas.microsoft.com/office/drawing/2014/main" id="{14E56C4B-C9E0-4F01-AF43-E69279A06A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59">
            <a:extLst>
              <a:ext uri="{FF2B5EF4-FFF2-40B4-BE49-F238E27FC236}">
                <a16:creationId xmlns:a16="http://schemas.microsoft.com/office/drawing/2014/main" id="{6CCFC05F-DF0D-4B1B-8FD8-51B508CBCF2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tretch>
            <a:fillRect/>
          </a:stretch>
        </p:blipFill>
        <p:spPr>
          <a:xfrm>
            <a:off x="962042" y="0"/>
            <a:ext cx="11228892" cy="6858000"/>
          </a:xfrm>
          <a:prstGeom prst="rect">
            <a:avLst/>
          </a:prstGeom>
        </p:spPr>
      </p:pic>
      <p:sp>
        <p:nvSpPr>
          <p:cNvPr id="62" name="Rectangle 61">
            <a:extLst>
              <a:ext uri="{FF2B5EF4-FFF2-40B4-BE49-F238E27FC236}">
                <a16:creationId xmlns:a16="http://schemas.microsoft.com/office/drawing/2014/main" id="{8C654A17-56DA-4921-A42B-DE255FA66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F4F2A8-D87E-1773-B0A1-8F99A68AF0FA}"/>
              </a:ext>
            </a:extLst>
          </p:cNvPr>
          <p:cNvSpPr>
            <a:spLocks noGrp="1"/>
          </p:cNvSpPr>
          <p:nvPr>
            <p:ph type="title"/>
          </p:nvPr>
        </p:nvSpPr>
        <p:spPr>
          <a:xfrm>
            <a:off x="2292054" y="3428998"/>
            <a:ext cx="5816024" cy="2623459"/>
          </a:xfrm>
        </p:spPr>
        <p:txBody>
          <a:bodyPr vert="horz" lIns="91440" tIns="45720" rIns="91440" bIns="45720" rtlCol="0" anchor="t">
            <a:normAutofit/>
          </a:bodyPr>
          <a:lstStyle/>
          <a:p>
            <a:r>
              <a:rPr lang="en-US" sz="6600" dirty="0"/>
              <a:t>The Miracle</a:t>
            </a:r>
          </a:p>
        </p:txBody>
      </p:sp>
      <p:sp>
        <p:nvSpPr>
          <p:cNvPr id="3" name="Text Placeholder 2">
            <a:extLst>
              <a:ext uri="{FF2B5EF4-FFF2-40B4-BE49-F238E27FC236}">
                <a16:creationId xmlns:a16="http://schemas.microsoft.com/office/drawing/2014/main" id="{902E4D49-494E-EFD7-2509-2931735777DF}"/>
              </a:ext>
            </a:extLst>
          </p:cNvPr>
          <p:cNvSpPr>
            <a:spLocks noGrp="1"/>
          </p:cNvSpPr>
          <p:nvPr>
            <p:ph type="body" idx="1"/>
          </p:nvPr>
        </p:nvSpPr>
        <p:spPr>
          <a:xfrm>
            <a:off x="2451093" y="2268786"/>
            <a:ext cx="5676648" cy="1160213"/>
          </a:xfrm>
        </p:spPr>
        <p:txBody>
          <a:bodyPr vert="horz" lIns="91440" tIns="0" rIns="91440" bIns="45720" rtlCol="0" anchor="b">
            <a:normAutofit/>
          </a:bodyPr>
          <a:lstStyle/>
          <a:p>
            <a:r>
              <a:rPr lang="en-US" sz="2000"/>
              <a:t>Mark 5:1-13</a:t>
            </a:r>
          </a:p>
        </p:txBody>
      </p:sp>
    </p:spTree>
    <p:extLst>
      <p:ext uri="{BB962C8B-B14F-4D97-AF65-F5344CB8AC3E}">
        <p14:creationId xmlns:p14="http://schemas.microsoft.com/office/powerpoint/2010/main" val="21610522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23"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The man.</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5"/>
            <a:ext cx="6572814" cy="4800397"/>
          </a:xfrm>
        </p:spPr>
        <p:txBody>
          <a:bodyPr anchor="t">
            <a:normAutofit/>
          </a:bodyPr>
          <a:lstStyle/>
          <a:p>
            <a:r>
              <a:rPr lang="en-US" sz="2800" dirty="0">
                <a:effectLst/>
                <a:latin typeface="Helvetica" pitchFamily="2" charset="0"/>
              </a:rPr>
              <a:t>He lived among the </a:t>
            </a:r>
            <a:r>
              <a:rPr lang="en-US" sz="2800" b="1" u="sng" dirty="0">
                <a:solidFill>
                  <a:srgbClr val="FFFF00"/>
                </a:solidFill>
                <a:effectLst/>
                <a:latin typeface="Helvetica" pitchFamily="2" charset="0"/>
              </a:rPr>
              <a:t>tombs</a:t>
            </a:r>
            <a:r>
              <a:rPr lang="en-US" sz="2800" dirty="0">
                <a:effectLst/>
                <a:latin typeface="Helvetica" pitchFamily="2" charset="0"/>
              </a:rPr>
              <a:t>. And no one could bind him anymore, not even with a chain… v 3</a:t>
            </a:r>
          </a:p>
          <a:p>
            <a:r>
              <a:rPr lang="en-US" sz="2800" dirty="0">
                <a:effectLst/>
                <a:latin typeface="Helvetica" pitchFamily="2" charset="0"/>
              </a:rPr>
              <a:t>…for he had often been bound with shackles and chains, but he wrenched the chains apart, and he broke the shackles in pieces. No one had the strength to </a:t>
            </a:r>
            <a:r>
              <a:rPr lang="en-US" sz="2800" b="1" u="sng" dirty="0">
                <a:solidFill>
                  <a:srgbClr val="FFFF00"/>
                </a:solidFill>
                <a:effectLst/>
                <a:latin typeface="Helvetica" pitchFamily="2" charset="0"/>
              </a:rPr>
              <a:t>subdue</a:t>
            </a:r>
            <a:r>
              <a:rPr lang="en-US" sz="2800" dirty="0">
                <a:effectLst/>
                <a:latin typeface="Helvetica" pitchFamily="2" charset="0"/>
              </a:rPr>
              <a:t> him.  v 4</a:t>
            </a:r>
          </a:p>
        </p:txBody>
      </p:sp>
    </p:spTree>
    <p:extLst>
      <p:ext uri="{BB962C8B-B14F-4D97-AF65-F5344CB8AC3E}">
        <p14:creationId xmlns:p14="http://schemas.microsoft.com/office/powerpoint/2010/main" val="13669454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The man.</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Autofit/>
          </a:bodyPr>
          <a:lstStyle/>
          <a:p>
            <a:r>
              <a:rPr lang="en-US" sz="2800" b="1" u="sng" dirty="0">
                <a:solidFill>
                  <a:srgbClr val="FFFF00"/>
                </a:solidFill>
                <a:effectLst/>
                <a:latin typeface="Helvetica" pitchFamily="2" charset="0"/>
              </a:rPr>
              <a:t>Night</a:t>
            </a:r>
            <a:r>
              <a:rPr lang="en-US" sz="2800" dirty="0">
                <a:effectLst/>
                <a:latin typeface="Helvetica" pitchFamily="2" charset="0"/>
              </a:rPr>
              <a:t> and </a:t>
            </a:r>
            <a:r>
              <a:rPr lang="en-US" sz="2800" b="1" u="sng" dirty="0">
                <a:solidFill>
                  <a:srgbClr val="FFFF00"/>
                </a:solidFill>
                <a:effectLst/>
                <a:latin typeface="Helvetica" pitchFamily="2" charset="0"/>
              </a:rPr>
              <a:t>day</a:t>
            </a:r>
            <a:r>
              <a:rPr lang="en-US" sz="2800" dirty="0">
                <a:effectLst/>
                <a:latin typeface="Helvetica" pitchFamily="2" charset="0"/>
              </a:rPr>
              <a:t> among the tombs and on the mountains he was always crying out and cutting himself with stones.  v 5</a:t>
            </a:r>
          </a:p>
        </p:txBody>
      </p:sp>
    </p:spTree>
    <p:extLst>
      <p:ext uri="{BB962C8B-B14F-4D97-AF65-F5344CB8AC3E}">
        <p14:creationId xmlns:p14="http://schemas.microsoft.com/office/powerpoint/2010/main" val="14411917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The demon.</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rmAutofit/>
          </a:bodyPr>
          <a:lstStyle/>
          <a:p>
            <a:r>
              <a:rPr lang="en-US" sz="2800" dirty="0">
                <a:effectLst/>
                <a:latin typeface="Helvetica" pitchFamily="2" charset="0"/>
              </a:rPr>
              <a:t>And when he saw Jesus from afar, he ran and </a:t>
            </a:r>
            <a:r>
              <a:rPr lang="en-US" sz="2800" b="1" u="sng" dirty="0">
                <a:solidFill>
                  <a:srgbClr val="FFFF00"/>
                </a:solidFill>
                <a:effectLst/>
                <a:latin typeface="Helvetica" pitchFamily="2" charset="0"/>
              </a:rPr>
              <a:t>fell</a:t>
            </a:r>
            <a:r>
              <a:rPr lang="en-US" sz="2800" b="1" dirty="0">
                <a:solidFill>
                  <a:srgbClr val="FFFF00"/>
                </a:solidFill>
                <a:effectLst/>
                <a:latin typeface="Helvetica" pitchFamily="2" charset="0"/>
              </a:rPr>
              <a:t> </a:t>
            </a:r>
            <a:r>
              <a:rPr lang="en-US" sz="2800" b="1" u="sng" dirty="0">
                <a:solidFill>
                  <a:srgbClr val="FFFF00"/>
                </a:solidFill>
                <a:effectLst/>
                <a:latin typeface="Helvetica" pitchFamily="2" charset="0"/>
              </a:rPr>
              <a:t>down</a:t>
            </a:r>
            <a:r>
              <a:rPr lang="en-US" sz="2800" b="1" dirty="0">
                <a:solidFill>
                  <a:srgbClr val="FFFF00"/>
                </a:solidFill>
                <a:effectLst/>
                <a:latin typeface="Helvetica" pitchFamily="2" charset="0"/>
              </a:rPr>
              <a:t> </a:t>
            </a:r>
            <a:r>
              <a:rPr lang="en-US" sz="2800" dirty="0">
                <a:effectLst/>
                <a:latin typeface="Helvetica" pitchFamily="2" charset="0"/>
              </a:rPr>
              <a:t>before him.  v. 6</a:t>
            </a:r>
          </a:p>
          <a:p>
            <a:r>
              <a:rPr lang="en-US" sz="2800" dirty="0">
                <a:effectLst/>
                <a:latin typeface="Helvetica" pitchFamily="2" charset="0"/>
              </a:rPr>
              <a:t>And crying out with a loud voice, he said, “What have you to do with me, Jesus, Son of the </a:t>
            </a:r>
            <a:r>
              <a:rPr lang="en-US" sz="2800" b="1" u="sng" dirty="0">
                <a:solidFill>
                  <a:srgbClr val="FFFF00"/>
                </a:solidFill>
                <a:effectLst/>
                <a:latin typeface="Helvetica" pitchFamily="2" charset="0"/>
              </a:rPr>
              <a:t>Most</a:t>
            </a:r>
            <a:r>
              <a:rPr lang="en-US" sz="2800" b="1" dirty="0">
                <a:solidFill>
                  <a:srgbClr val="FFFF00"/>
                </a:solidFill>
                <a:effectLst/>
                <a:latin typeface="Helvetica" pitchFamily="2" charset="0"/>
              </a:rPr>
              <a:t> </a:t>
            </a:r>
            <a:r>
              <a:rPr lang="en-US" sz="2800" b="1" u="sng" dirty="0">
                <a:solidFill>
                  <a:srgbClr val="FFFF00"/>
                </a:solidFill>
                <a:effectLst/>
                <a:latin typeface="Helvetica" pitchFamily="2" charset="0"/>
              </a:rPr>
              <a:t>High</a:t>
            </a:r>
            <a:r>
              <a:rPr lang="en-US" sz="2800" dirty="0">
                <a:effectLst/>
                <a:latin typeface="Helvetica" pitchFamily="2" charset="0"/>
              </a:rPr>
              <a:t> God? I adjure you by God, do not torment me.”  v 7</a:t>
            </a:r>
          </a:p>
        </p:txBody>
      </p:sp>
    </p:spTree>
    <p:extLst>
      <p:ext uri="{BB962C8B-B14F-4D97-AF65-F5344CB8AC3E}">
        <p14:creationId xmlns:p14="http://schemas.microsoft.com/office/powerpoint/2010/main" val="288729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The pigs.</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rmAutofit/>
          </a:bodyPr>
          <a:lstStyle/>
          <a:p>
            <a:r>
              <a:rPr lang="en-US" sz="2800" dirty="0">
                <a:effectLst/>
                <a:latin typeface="Helvetica" pitchFamily="2" charset="0"/>
              </a:rPr>
              <a:t>And the unclean spirits came out and entered the pigs; and the herd, numbering about two thousand, rushed down the steep bank into the sea and </a:t>
            </a:r>
            <a:r>
              <a:rPr lang="en-US" sz="2800" b="1" u="sng" dirty="0">
                <a:solidFill>
                  <a:srgbClr val="FFFF00"/>
                </a:solidFill>
                <a:effectLst/>
                <a:latin typeface="Helvetica" pitchFamily="2" charset="0"/>
              </a:rPr>
              <a:t>drowned</a:t>
            </a:r>
            <a:r>
              <a:rPr lang="en-US" sz="2800" dirty="0">
                <a:effectLst/>
                <a:latin typeface="Helvetica" pitchFamily="2" charset="0"/>
              </a:rPr>
              <a:t> in the sea.  v 13</a:t>
            </a:r>
          </a:p>
        </p:txBody>
      </p:sp>
    </p:spTree>
    <p:extLst>
      <p:ext uri="{BB962C8B-B14F-4D97-AF65-F5344CB8AC3E}">
        <p14:creationId xmlns:p14="http://schemas.microsoft.com/office/powerpoint/2010/main" val="4231784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D8F4B8D-CB62-49AA-BBC9-BFBF0FA438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2" name="Picture 11">
            <a:extLst>
              <a:ext uri="{FF2B5EF4-FFF2-40B4-BE49-F238E27FC236}">
                <a16:creationId xmlns:a16="http://schemas.microsoft.com/office/drawing/2014/main" id="{0B11A20E-F906-44AF-9B8C-5C7607ED288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4" name="Rectangle 13">
            <a:extLst>
              <a:ext uri="{FF2B5EF4-FFF2-40B4-BE49-F238E27FC236}">
                <a16:creationId xmlns:a16="http://schemas.microsoft.com/office/drawing/2014/main" id="{589F2FE7-0776-45FC-BA50-B33FD5272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9E28EA0B-064B-42ED-AEB7-E2B518F58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50815A55-8D70-457A-807A-8497E4EB2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E9409685-E4D7-4C17-A7A6-C7C411192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TextBox 21">
            <a:extLst>
              <a:ext uri="{FF2B5EF4-FFF2-40B4-BE49-F238E27FC236}">
                <a16:creationId xmlns:a16="http://schemas.microsoft.com/office/drawing/2014/main" id="{0BB97CD4-5E08-4372-8A06-C645E5701DC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24" name="Rectangle 23">
            <a:extLst>
              <a:ext uri="{FF2B5EF4-FFF2-40B4-BE49-F238E27FC236}">
                <a16:creationId xmlns:a16="http://schemas.microsoft.com/office/drawing/2014/main" id="{147E635D-C3B4-465B-AF24-991B6BF63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4A0623D0-396B-499E-BBFB-C17F1BB0F2D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5" name="Picture 4" descr="Boat on water">
            <a:extLst>
              <a:ext uri="{FF2B5EF4-FFF2-40B4-BE49-F238E27FC236}">
                <a16:creationId xmlns:a16="http://schemas.microsoft.com/office/drawing/2014/main" id="{14591416-84B8-4F8D-ADF0-E85F72AF3394}"/>
              </a:ext>
            </a:extLst>
          </p:cNvPr>
          <p:cNvPicPr>
            <a:picLocks noChangeAspect="1"/>
          </p:cNvPicPr>
          <p:nvPr/>
        </p:nvPicPr>
        <p:blipFill rotWithShape="1">
          <a:blip r:embed="rId4">
            <a:alphaModFix amt="35000"/>
          </a:blip>
          <a:srcRect r="-1" b="15728"/>
          <a:stretch/>
        </p:blipFill>
        <p:spPr>
          <a:xfrm>
            <a:off x="19965" y="-2"/>
            <a:ext cx="12191695" cy="6858000"/>
          </a:xfrm>
          <a:prstGeom prst="rect">
            <a:avLst/>
          </a:prstGeom>
        </p:spPr>
      </p:pic>
      <p:sp>
        <p:nvSpPr>
          <p:cNvPr id="28" name="Rectangle 27">
            <a:extLst>
              <a:ext uri="{FF2B5EF4-FFF2-40B4-BE49-F238E27FC236}">
                <a16:creationId xmlns:a16="http://schemas.microsoft.com/office/drawing/2014/main" id="{14E56C4B-C9E0-4F01-AF43-E69279A06A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6CCFC05F-DF0D-4B1B-8FD8-51B508CBCF2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tretch>
            <a:fillRect/>
          </a:stretch>
        </p:blipFill>
        <p:spPr>
          <a:xfrm>
            <a:off x="962042" y="0"/>
            <a:ext cx="11228892" cy="6858000"/>
          </a:xfrm>
          <a:prstGeom prst="rect">
            <a:avLst/>
          </a:prstGeom>
        </p:spPr>
      </p:pic>
      <p:sp>
        <p:nvSpPr>
          <p:cNvPr id="32" name="Rectangle 31">
            <a:extLst>
              <a:ext uri="{FF2B5EF4-FFF2-40B4-BE49-F238E27FC236}">
                <a16:creationId xmlns:a16="http://schemas.microsoft.com/office/drawing/2014/main" id="{8C654A17-56DA-4921-A42B-DE255FA66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F4F2A8-D87E-1773-B0A1-8F99A68AF0FA}"/>
              </a:ext>
            </a:extLst>
          </p:cNvPr>
          <p:cNvSpPr>
            <a:spLocks noGrp="1"/>
          </p:cNvSpPr>
          <p:nvPr>
            <p:ph type="title"/>
          </p:nvPr>
        </p:nvSpPr>
        <p:spPr>
          <a:xfrm>
            <a:off x="2292054" y="3428998"/>
            <a:ext cx="5816024" cy="2623459"/>
          </a:xfrm>
        </p:spPr>
        <p:txBody>
          <a:bodyPr vert="horz" lIns="91440" tIns="45720" rIns="91440" bIns="45720" rtlCol="0" anchor="t">
            <a:normAutofit/>
          </a:bodyPr>
          <a:lstStyle/>
          <a:p>
            <a:r>
              <a:rPr lang="en-US" sz="6600" dirty="0"/>
              <a:t>The Impact</a:t>
            </a:r>
          </a:p>
        </p:txBody>
      </p:sp>
      <p:sp>
        <p:nvSpPr>
          <p:cNvPr id="3" name="Text Placeholder 2">
            <a:extLst>
              <a:ext uri="{FF2B5EF4-FFF2-40B4-BE49-F238E27FC236}">
                <a16:creationId xmlns:a16="http://schemas.microsoft.com/office/drawing/2014/main" id="{902E4D49-494E-EFD7-2509-2931735777DF}"/>
              </a:ext>
            </a:extLst>
          </p:cNvPr>
          <p:cNvSpPr>
            <a:spLocks noGrp="1"/>
          </p:cNvSpPr>
          <p:nvPr>
            <p:ph type="body" idx="1"/>
          </p:nvPr>
        </p:nvSpPr>
        <p:spPr>
          <a:xfrm>
            <a:off x="2451093" y="2268786"/>
            <a:ext cx="5676648" cy="1160213"/>
          </a:xfrm>
        </p:spPr>
        <p:txBody>
          <a:bodyPr vert="horz" lIns="91440" tIns="0" rIns="91440" bIns="45720" rtlCol="0" anchor="b">
            <a:normAutofit/>
          </a:bodyPr>
          <a:lstStyle/>
          <a:p>
            <a:r>
              <a:rPr lang="en-US" sz="2000" dirty="0"/>
              <a:t>Mark 5:14-20</a:t>
            </a:r>
          </a:p>
        </p:txBody>
      </p:sp>
    </p:spTree>
    <p:extLst>
      <p:ext uri="{BB962C8B-B14F-4D97-AF65-F5344CB8AC3E}">
        <p14:creationId xmlns:p14="http://schemas.microsoft.com/office/powerpoint/2010/main" val="11518504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The people. </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rmAutofit/>
          </a:bodyPr>
          <a:lstStyle/>
          <a:p>
            <a:r>
              <a:rPr lang="en-US" sz="2800" dirty="0">
                <a:effectLst/>
                <a:latin typeface="Helvetica" pitchFamily="2" charset="0"/>
              </a:rPr>
              <a:t>And they came to Jesus and saw the demon-possessed man, the one who had had the legion, sitting there, clothed and in his right mind, and they were </a:t>
            </a:r>
            <a:r>
              <a:rPr lang="en-US" sz="2800" b="1" u="sng" dirty="0">
                <a:solidFill>
                  <a:srgbClr val="FFFF00"/>
                </a:solidFill>
                <a:effectLst/>
                <a:latin typeface="Helvetica" pitchFamily="2" charset="0"/>
              </a:rPr>
              <a:t>afraid</a:t>
            </a:r>
            <a:r>
              <a:rPr lang="en-US" sz="2800" dirty="0">
                <a:effectLst/>
                <a:latin typeface="Helvetica" pitchFamily="2" charset="0"/>
              </a:rPr>
              <a:t>.  v 15</a:t>
            </a:r>
          </a:p>
          <a:p>
            <a:r>
              <a:rPr lang="en-US" sz="2800" dirty="0">
                <a:effectLst/>
                <a:latin typeface="Helvetica" pitchFamily="2" charset="0"/>
              </a:rPr>
              <a:t>And they began to beg Jesus to </a:t>
            </a:r>
            <a:r>
              <a:rPr lang="en-US" sz="2800" b="1" u="sng" dirty="0">
                <a:solidFill>
                  <a:srgbClr val="FFFF00"/>
                </a:solidFill>
                <a:effectLst/>
                <a:latin typeface="Helvetica" pitchFamily="2" charset="0"/>
              </a:rPr>
              <a:t>depart</a:t>
            </a:r>
            <a:r>
              <a:rPr lang="en-US" sz="2800" dirty="0">
                <a:effectLst/>
                <a:latin typeface="Helvetica" pitchFamily="2" charset="0"/>
              </a:rPr>
              <a:t> from their region.  v 17</a:t>
            </a:r>
          </a:p>
        </p:txBody>
      </p:sp>
    </p:spTree>
    <p:extLst>
      <p:ext uri="{BB962C8B-B14F-4D97-AF65-F5344CB8AC3E}">
        <p14:creationId xmlns:p14="http://schemas.microsoft.com/office/powerpoint/2010/main" val="4296288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The man. </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Autofit/>
          </a:bodyPr>
          <a:lstStyle/>
          <a:p>
            <a:r>
              <a:rPr lang="en-US" sz="2800" dirty="0">
                <a:effectLst/>
                <a:latin typeface="Helvetica" pitchFamily="2" charset="0"/>
              </a:rPr>
              <a:t>As he was getting into the boat, the man who had been possessed with demons </a:t>
            </a:r>
            <a:r>
              <a:rPr lang="en-US" sz="2800" b="1" u="sng" dirty="0">
                <a:solidFill>
                  <a:srgbClr val="FFFF00"/>
                </a:solidFill>
                <a:effectLst/>
                <a:latin typeface="Helvetica" pitchFamily="2" charset="0"/>
              </a:rPr>
              <a:t>begged</a:t>
            </a:r>
            <a:r>
              <a:rPr lang="en-US" sz="2800" dirty="0">
                <a:effectLst/>
                <a:latin typeface="Helvetica" pitchFamily="2" charset="0"/>
              </a:rPr>
              <a:t> him that he might be with him.  v 18</a:t>
            </a:r>
          </a:p>
        </p:txBody>
      </p:sp>
    </p:spTree>
    <p:extLst>
      <p:ext uri="{BB962C8B-B14F-4D97-AF65-F5344CB8AC3E}">
        <p14:creationId xmlns:p14="http://schemas.microsoft.com/office/powerpoint/2010/main" val="29877445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docProps/app.xml><?xml version="1.0" encoding="utf-8"?>
<Properties xmlns="http://schemas.openxmlformats.org/officeDocument/2006/extended-properties" xmlns:vt="http://schemas.openxmlformats.org/officeDocument/2006/docPropsVTypes">
  <Template>{1937C4E2-8E47-D943-9CF0-F4A33BA132FD}tf16401378</Template>
  <TotalTime>9478</TotalTime>
  <Words>582</Words>
  <Application>Microsoft Macintosh PowerPoint</Application>
  <PresentationFormat>Widescreen</PresentationFormat>
  <Paragraphs>40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Helvetica</vt:lpstr>
      <vt:lpstr>MS Shell Dlg 2</vt:lpstr>
      <vt:lpstr>Wingdings</vt:lpstr>
      <vt:lpstr>Wingdings 3</vt:lpstr>
      <vt:lpstr>Madison</vt:lpstr>
      <vt:lpstr>Come out of the Man, You Unclean Spirit!</vt:lpstr>
      <vt:lpstr>The Miracle</vt:lpstr>
      <vt:lpstr>The man.</vt:lpstr>
      <vt:lpstr>The man.</vt:lpstr>
      <vt:lpstr>The demon.</vt:lpstr>
      <vt:lpstr>The pigs.</vt:lpstr>
      <vt:lpstr>The Impact</vt:lpstr>
      <vt:lpstr>The people. </vt:lpstr>
      <vt:lpstr>The man. </vt:lpstr>
      <vt:lpstr>The man. </vt:lpstr>
      <vt:lpstr>The Application</vt:lpstr>
      <vt:lpstr>We were tomb dwellers.</vt:lpstr>
      <vt:lpstr>Jesus is above all.</vt:lpstr>
      <vt:lpstr>Jesus is above all.</vt:lpstr>
      <vt:lpstr>He is able.</vt:lpstr>
      <vt:lpstr>He is able.</vt:lpstr>
      <vt:lpstr>He is 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 Be Still!</dc:title>
  <dc:creator>David Maxson</dc:creator>
  <cp:lastModifiedBy>David Maxson</cp:lastModifiedBy>
  <cp:revision>8</cp:revision>
  <dcterms:created xsi:type="dcterms:W3CDTF">2023-05-28T10:29:43Z</dcterms:created>
  <dcterms:modified xsi:type="dcterms:W3CDTF">2023-06-04T00:28:31Z</dcterms:modified>
</cp:coreProperties>
</file>