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5"/>
  </p:notesMasterIdLst>
  <p:sldIdLst>
    <p:sldId id="328" r:id="rId2"/>
    <p:sldId id="347" r:id="rId3"/>
    <p:sldId id="256" r:id="rId4"/>
    <p:sldId id="337" r:id="rId5"/>
    <p:sldId id="339" r:id="rId6"/>
    <p:sldId id="340" r:id="rId7"/>
    <p:sldId id="355" r:id="rId8"/>
    <p:sldId id="338" r:id="rId9"/>
    <p:sldId id="343" r:id="rId10"/>
    <p:sldId id="344" r:id="rId11"/>
    <p:sldId id="345" r:id="rId12"/>
    <p:sldId id="346" r:id="rId13"/>
    <p:sldId id="341" r:id="rId14"/>
    <p:sldId id="342" r:id="rId15"/>
    <p:sldId id="348" r:id="rId16"/>
    <p:sldId id="349" r:id="rId17"/>
    <p:sldId id="350" r:id="rId18"/>
    <p:sldId id="351" r:id="rId19"/>
    <p:sldId id="352" r:id="rId20"/>
    <p:sldId id="335" r:id="rId21"/>
    <p:sldId id="354" r:id="rId22"/>
    <p:sldId id="330"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2606"/>
  </p:normalViewPr>
  <p:slideViewPr>
    <p:cSldViewPr snapToGrid="0">
      <p:cViewPr varScale="1">
        <p:scale>
          <a:sx n="70" d="100"/>
          <a:sy n="70"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CA495-382E-784C-81F6-C85F6410F74F}" type="datetimeFigureOut">
              <a:rPr lang="en-US" smtClean="0"/>
              <a:t>7/2/23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6160A-F93B-D74B-B83D-4944D15794EC}" type="slidenum">
              <a:rPr lang="en-US" smtClean="0"/>
              <a:t>‹#›</a:t>
            </a:fld>
            <a:endParaRPr lang="en-US"/>
          </a:p>
        </p:txBody>
      </p:sp>
    </p:spTree>
    <p:extLst>
      <p:ext uri="{BB962C8B-B14F-4D97-AF65-F5344CB8AC3E}">
        <p14:creationId xmlns:p14="http://schemas.microsoft.com/office/powerpoint/2010/main" val="339080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10</a:t>
            </a:fld>
            <a:endParaRPr lang="en-US"/>
          </a:p>
        </p:txBody>
      </p:sp>
    </p:spTree>
    <p:extLst>
      <p:ext uri="{BB962C8B-B14F-4D97-AF65-F5344CB8AC3E}">
        <p14:creationId xmlns:p14="http://schemas.microsoft.com/office/powerpoint/2010/main" val="32318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11</a:t>
            </a:fld>
            <a:endParaRPr lang="en-US"/>
          </a:p>
        </p:txBody>
      </p:sp>
    </p:spTree>
    <p:extLst>
      <p:ext uri="{BB962C8B-B14F-4D97-AF65-F5344CB8AC3E}">
        <p14:creationId xmlns:p14="http://schemas.microsoft.com/office/powerpoint/2010/main" val="3007863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click to display AWARENESS banner)</a:t>
            </a:r>
          </a:p>
          <a:p>
            <a:endParaRPr lang="en-US" dirty="0"/>
          </a:p>
          <a:p>
            <a:r>
              <a:rPr lang="en-US" dirty="0"/>
              <a:t>Which step is hardest for you?</a:t>
            </a:r>
          </a:p>
          <a:p>
            <a:endParaRPr lang="en-US" dirty="0"/>
          </a:p>
          <a:p>
            <a:r>
              <a:rPr lang="en-US" dirty="0"/>
              <a:t>Awareness leads to action</a:t>
            </a:r>
          </a:p>
        </p:txBody>
      </p:sp>
      <p:sp>
        <p:nvSpPr>
          <p:cNvPr id="4" name="Slide Number Placeholder 3"/>
          <p:cNvSpPr>
            <a:spLocks noGrp="1"/>
          </p:cNvSpPr>
          <p:nvPr>
            <p:ph type="sldNum" sz="quarter" idx="5"/>
          </p:nvPr>
        </p:nvSpPr>
        <p:spPr/>
        <p:txBody>
          <a:bodyPr/>
          <a:lstStyle/>
          <a:p>
            <a:fld id="{E4E6160A-F93B-D74B-B83D-4944D15794EC}" type="slidenum">
              <a:rPr lang="en-US" smtClean="0"/>
              <a:t>12</a:t>
            </a:fld>
            <a:endParaRPr lang="en-US"/>
          </a:p>
        </p:txBody>
      </p:sp>
    </p:spTree>
    <p:extLst>
      <p:ext uri="{BB962C8B-B14F-4D97-AF65-F5344CB8AC3E}">
        <p14:creationId xmlns:p14="http://schemas.microsoft.com/office/powerpoint/2010/main" val="417810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E4E6160A-F93B-D74B-B83D-4944D15794EC}" type="slidenum">
              <a:rPr lang="en-US" smtClean="0"/>
              <a:t>13</a:t>
            </a:fld>
            <a:endParaRPr lang="en-US"/>
          </a:p>
        </p:txBody>
      </p:sp>
    </p:spTree>
    <p:extLst>
      <p:ext uri="{BB962C8B-B14F-4D97-AF65-F5344CB8AC3E}">
        <p14:creationId xmlns:p14="http://schemas.microsoft.com/office/powerpoint/2010/main" val="240697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14</a:t>
            </a:fld>
            <a:endParaRPr lang="en-US"/>
          </a:p>
        </p:txBody>
      </p:sp>
    </p:spTree>
    <p:extLst>
      <p:ext uri="{BB962C8B-B14F-4D97-AF65-F5344CB8AC3E}">
        <p14:creationId xmlns:p14="http://schemas.microsoft.com/office/powerpoint/2010/main" val="260376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15</a:t>
            </a:fld>
            <a:endParaRPr lang="en-US"/>
          </a:p>
        </p:txBody>
      </p:sp>
    </p:spTree>
    <p:extLst>
      <p:ext uri="{BB962C8B-B14F-4D97-AF65-F5344CB8AC3E}">
        <p14:creationId xmlns:p14="http://schemas.microsoft.com/office/powerpoint/2010/main" val="228500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16</a:t>
            </a:fld>
            <a:endParaRPr lang="en-US"/>
          </a:p>
        </p:txBody>
      </p:sp>
    </p:spTree>
    <p:extLst>
      <p:ext uri="{BB962C8B-B14F-4D97-AF65-F5344CB8AC3E}">
        <p14:creationId xmlns:p14="http://schemas.microsoft.com/office/powerpoint/2010/main" val="367631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17</a:t>
            </a:fld>
            <a:endParaRPr lang="en-US"/>
          </a:p>
        </p:txBody>
      </p:sp>
    </p:spTree>
    <p:extLst>
      <p:ext uri="{BB962C8B-B14F-4D97-AF65-F5344CB8AC3E}">
        <p14:creationId xmlns:p14="http://schemas.microsoft.com/office/powerpoint/2010/main" val="145345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18</a:t>
            </a:fld>
            <a:endParaRPr lang="en-US"/>
          </a:p>
        </p:txBody>
      </p:sp>
    </p:spTree>
    <p:extLst>
      <p:ext uri="{BB962C8B-B14F-4D97-AF65-F5344CB8AC3E}">
        <p14:creationId xmlns:p14="http://schemas.microsoft.com/office/powerpoint/2010/main" val="1919315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19</a:t>
            </a:fld>
            <a:endParaRPr lang="en-US"/>
          </a:p>
        </p:txBody>
      </p:sp>
    </p:spTree>
    <p:extLst>
      <p:ext uri="{BB962C8B-B14F-4D97-AF65-F5344CB8AC3E}">
        <p14:creationId xmlns:p14="http://schemas.microsoft.com/office/powerpoint/2010/main" val="101372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2</a:t>
            </a:fld>
            <a:endParaRPr lang="en-US"/>
          </a:p>
        </p:txBody>
      </p:sp>
    </p:spTree>
    <p:extLst>
      <p:ext uri="{BB962C8B-B14F-4D97-AF65-F5344CB8AC3E}">
        <p14:creationId xmlns:p14="http://schemas.microsoft.com/office/powerpoint/2010/main" val="227509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20</a:t>
            </a:fld>
            <a:endParaRPr lang="en-US"/>
          </a:p>
        </p:txBody>
      </p:sp>
    </p:spTree>
    <p:extLst>
      <p:ext uri="{BB962C8B-B14F-4D97-AF65-F5344CB8AC3E}">
        <p14:creationId xmlns:p14="http://schemas.microsoft.com/office/powerpoint/2010/main" val="127550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21</a:t>
            </a:fld>
            <a:endParaRPr lang="en-US"/>
          </a:p>
        </p:txBody>
      </p:sp>
    </p:spTree>
    <p:extLst>
      <p:ext uri="{BB962C8B-B14F-4D97-AF65-F5344CB8AC3E}">
        <p14:creationId xmlns:p14="http://schemas.microsoft.com/office/powerpoint/2010/main" val="73827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22</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Mark</a:t>
            </a:r>
            <a:r>
              <a:rPr lang="en-US" dirty="0"/>
              <a:t>:  Join the group!</a:t>
            </a:r>
          </a:p>
        </p:txBody>
      </p:sp>
      <p:sp>
        <p:nvSpPr>
          <p:cNvPr id="4" name="Slide Number Placeholder 3"/>
          <p:cNvSpPr>
            <a:spLocks noGrp="1"/>
          </p:cNvSpPr>
          <p:nvPr>
            <p:ph type="sldNum" sz="quarter" idx="5"/>
          </p:nvPr>
        </p:nvSpPr>
        <p:spPr/>
        <p:txBody>
          <a:bodyPr/>
          <a:lstStyle/>
          <a:p>
            <a:fld id="{F689A714-4F4C-314D-8CD5-069E3C6D5469}" type="slidenum">
              <a:rPr lang="en-US" smtClean="0"/>
              <a:t>23</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3</a:t>
            </a:fld>
            <a:endParaRPr lang="en-US"/>
          </a:p>
        </p:txBody>
      </p:sp>
    </p:spTree>
    <p:extLst>
      <p:ext uri="{BB962C8B-B14F-4D97-AF65-F5344CB8AC3E}">
        <p14:creationId xmlns:p14="http://schemas.microsoft.com/office/powerpoint/2010/main" val="307614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4</a:t>
            </a:fld>
            <a:endParaRPr lang="en-US"/>
          </a:p>
        </p:txBody>
      </p:sp>
    </p:spTree>
    <p:extLst>
      <p:ext uri="{BB962C8B-B14F-4D97-AF65-F5344CB8AC3E}">
        <p14:creationId xmlns:p14="http://schemas.microsoft.com/office/powerpoint/2010/main" val="183829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5</a:t>
            </a:fld>
            <a:endParaRPr lang="en-US"/>
          </a:p>
        </p:txBody>
      </p:sp>
    </p:spTree>
    <p:extLst>
      <p:ext uri="{BB962C8B-B14F-4D97-AF65-F5344CB8AC3E}">
        <p14:creationId xmlns:p14="http://schemas.microsoft.com/office/powerpoint/2010/main" val="370042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6</a:t>
            </a:fld>
            <a:endParaRPr lang="en-US"/>
          </a:p>
        </p:txBody>
      </p:sp>
    </p:spTree>
    <p:extLst>
      <p:ext uri="{BB962C8B-B14F-4D97-AF65-F5344CB8AC3E}">
        <p14:creationId xmlns:p14="http://schemas.microsoft.com/office/powerpoint/2010/main" val="233730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7</a:t>
            </a:fld>
            <a:endParaRPr lang="en-US"/>
          </a:p>
        </p:txBody>
      </p:sp>
    </p:spTree>
    <p:extLst>
      <p:ext uri="{BB962C8B-B14F-4D97-AF65-F5344CB8AC3E}">
        <p14:creationId xmlns:p14="http://schemas.microsoft.com/office/powerpoint/2010/main" val="100411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8</a:t>
            </a:fld>
            <a:endParaRPr lang="en-US"/>
          </a:p>
        </p:txBody>
      </p:sp>
    </p:spTree>
    <p:extLst>
      <p:ext uri="{BB962C8B-B14F-4D97-AF65-F5344CB8AC3E}">
        <p14:creationId xmlns:p14="http://schemas.microsoft.com/office/powerpoint/2010/main" val="314686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9</a:t>
            </a:fld>
            <a:endParaRPr lang="en-US"/>
          </a:p>
        </p:txBody>
      </p:sp>
    </p:spTree>
    <p:extLst>
      <p:ext uri="{BB962C8B-B14F-4D97-AF65-F5344CB8AC3E}">
        <p14:creationId xmlns:p14="http://schemas.microsoft.com/office/powerpoint/2010/main" val="1416063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08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303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439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02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4578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240648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551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683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22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64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34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36891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5229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56C4B-2491-8208-0A09-4F1964E97F11}"/>
              </a:ext>
            </a:extLst>
          </p:cNvPr>
          <p:cNvSpPr/>
          <p:nvPr/>
        </p:nvSpPr>
        <p:spPr>
          <a:xfrm>
            <a:off x="3649401"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629984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9" name="Right Arrow 18">
            <a:extLst>
              <a:ext uri="{FF2B5EF4-FFF2-40B4-BE49-F238E27FC236}">
                <a16:creationId xmlns:a16="http://schemas.microsoft.com/office/drawing/2014/main" id="{F287950E-DA96-1619-8AE2-F64008846220}"/>
              </a:ext>
            </a:extLst>
          </p:cNvPr>
          <p:cNvSpPr/>
          <p:nvPr/>
        </p:nvSpPr>
        <p:spPr>
          <a:xfrm>
            <a:off x="5642793"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555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FDBF8-DE84-9E56-AB08-C728F38BA94E}"/>
              </a:ext>
            </a:extLst>
          </p:cNvPr>
          <p:cNvSpPr/>
          <p:nvPr/>
        </p:nvSpPr>
        <p:spPr>
          <a:xfrm>
            <a:off x="216938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Know the person</a:t>
            </a:r>
            <a:endParaRPr lang="en-US" sz="2400" b="1" dirty="0"/>
          </a:p>
        </p:txBody>
      </p:sp>
      <p:sp>
        <p:nvSpPr>
          <p:cNvPr id="8" name="Rectangle 7">
            <a:extLst>
              <a:ext uri="{FF2B5EF4-FFF2-40B4-BE49-F238E27FC236}">
                <a16:creationId xmlns:a16="http://schemas.microsoft.com/office/drawing/2014/main" id="{80A56C4B-2491-8208-0A09-4F1964E97F11}"/>
              </a:ext>
            </a:extLst>
          </p:cNvPr>
          <p:cNvSpPr/>
          <p:nvPr/>
        </p:nvSpPr>
        <p:spPr>
          <a:xfrm>
            <a:off x="4819833"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7470279"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8" name="Right Arrow 17">
            <a:extLst>
              <a:ext uri="{FF2B5EF4-FFF2-40B4-BE49-F238E27FC236}">
                <a16:creationId xmlns:a16="http://schemas.microsoft.com/office/drawing/2014/main" id="{941F3071-BFFA-3492-B587-A162DDCAABD6}"/>
              </a:ext>
            </a:extLst>
          </p:cNvPr>
          <p:cNvSpPr/>
          <p:nvPr/>
        </p:nvSpPr>
        <p:spPr>
          <a:xfrm>
            <a:off x="4162779"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287950E-DA96-1619-8AE2-F64008846220}"/>
              </a:ext>
            </a:extLst>
          </p:cNvPr>
          <p:cNvSpPr/>
          <p:nvPr/>
        </p:nvSpPr>
        <p:spPr>
          <a:xfrm>
            <a:off x="6813225"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9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FF6546-C2E7-9C90-1569-056CAD3D0715}"/>
              </a:ext>
            </a:extLst>
          </p:cNvPr>
          <p:cNvSpPr/>
          <p:nvPr/>
        </p:nvSpPr>
        <p:spPr>
          <a:xfrm>
            <a:off x="1183149"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Seek a Relationship</a:t>
            </a:r>
            <a:endParaRPr lang="en-US" sz="2400" b="1" dirty="0"/>
          </a:p>
        </p:txBody>
      </p:sp>
      <p:sp>
        <p:nvSpPr>
          <p:cNvPr id="7" name="Rectangle 6">
            <a:extLst>
              <a:ext uri="{FF2B5EF4-FFF2-40B4-BE49-F238E27FC236}">
                <a16:creationId xmlns:a16="http://schemas.microsoft.com/office/drawing/2014/main" id="{423FDBF8-DE84-9E56-AB08-C728F38BA94E}"/>
              </a:ext>
            </a:extLst>
          </p:cNvPr>
          <p:cNvSpPr/>
          <p:nvPr/>
        </p:nvSpPr>
        <p:spPr>
          <a:xfrm>
            <a:off x="3833595"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Know the person</a:t>
            </a:r>
            <a:endParaRPr lang="en-US" sz="2400" b="1" dirty="0"/>
          </a:p>
        </p:txBody>
      </p:sp>
      <p:sp>
        <p:nvSpPr>
          <p:cNvPr id="8" name="Rectangle 7">
            <a:extLst>
              <a:ext uri="{FF2B5EF4-FFF2-40B4-BE49-F238E27FC236}">
                <a16:creationId xmlns:a16="http://schemas.microsoft.com/office/drawing/2014/main" id="{80A56C4B-2491-8208-0A09-4F1964E97F11}"/>
              </a:ext>
            </a:extLst>
          </p:cNvPr>
          <p:cNvSpPr/>
          <p:nvPr/>
        </p:nvSpPr>
        <p:spPr>
          <a:xfrm>
            <a:off x="6484041"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913448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4" name="Title 13">
            <a:extLst>
              <a:ext uri="{FF2B5EF4-FFF2-40B4-BE49-F238E27FC236}">
                <a16:creationId xmlns:a16="http://schemas.microsoft.com/office/drawing/2014/main" id="{176D1517-392D-F088-8633-D63B831A40A1}"/>
              </a:ext>
            </a:extLst>
          </p:cNvPr>
          <p:cNvSpPr>
            <a:spLocks noGrp="1"/>
          </p:cNvSpPr>
          <p:nvPr>
            <p:ph type="title" idx="4294967295"/>
          </p:nvPr>
        </p:nvSpPr>
        <p:spPr>
          <a:xfrm>
            <a:off x="838200" y="498824"/>
            <a:ext cx="10515600" cy="1325563"/>
          </a:xfrm>
          <a:prstGeom prst="rect">
            <a:avLst/>
          </a:prstGeom>
        </p:spPr>
        <p:txBody>
          <a:bodyPr/>
          <a:lstStyle/>
          <a:p>
            <a:pPr algn="ctr"/>
            <a:r>
              <a:rPr lang="en-US" dirty="0"/>
              <a:t>Relationship Process</a:t>
            </a:r>
          </a:p>
        </p:txBody>
      </p:sp>
      <p:sp>
        <p:nvSpPr>
          <p:cNvPr id="17" name="Right Arrow 16">
            <a:extLst>
              <a:ext uri="{FF2B5EF4-FFF2-40B4-BE49-F238E27FC236}">
                <a16:creationId xmlns:a16="http://schemas.microsoft.com/office/drawing/2014/main" id="{F523843C-D480-6501-CE34-7E694515746E}"/>
              </a:ext>
            </a:extLst>
          </p:cNvPr>
          <p:cNvSpPr/>
          <p:nvPr/>
        </p:nvSpPr>
        <p:spPr>
          <a:xfrm>
            <a:off x="3176541"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941F3071-BFFA-3492-B587-A162DDCAABD6}"/>
              </a:ext>
            </a:extLst>
          </p:cNvPr>
          <p:cNvSpPr/>
          <p:nvPr/>
        </p:nvSpPr>
        <p:spPr>
          <a:xfrm>
            <a:off x="5826987"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287950E-DA96-1619-8AE2-F64008846220}"/>
              </a:ext>
            </a:extLst>
          </p:cNvPr>
          <p:cNvSpPr/>
          <p:nvPr/>
        </p:nvSpPr>
        <p:spPr>
          <a:xfrm>
            <a:off x="8477433"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6505FD3-21BE-0A39-EC90-EB0E3D184B69}"/>
              </a:ext>
            </a:extLst>
          </p:cNvPr>
          <p:cNvGrpSpPr/>
          <p:nvPr/>
        </p:nvGrpSpPr>
        <p:grpSpPr>
          <a:xfrm>
            <a:off x="1767927" y="4446271"/>
            <a:ext cx="6388520" cy="1663767"/>
            <a:chOff x="1767927" y="4446271"/>
            <a:chExt cx="6388520" cy="1663767"/>
          </a:xfrm>
        </p:grpSpPr>
        <p:sp>
          <p:nvSpPr>
            <p:cNvPr id="2" name="TextBox 1">
              <a:extLst>
                <a:ext uri="{FF2B5EF4-FFF2-40B4-BE49-F238E27FC236}">
                  <a16:creationId xmlns:a16="http://schemas.microsoft.com/office/drawing/2014/main" id="{C45D4478-DE4D-7CB9-2FB4-7D8E76933F01}"/>
                </a:ext>
              </a:extLst>
            </p:cNvPr>
            <p:cNvSpPr txBox="1"/>
            <p:nvPr/>
          </p:nvSpPr>
          <p:spPr>
            <a:xfrm>
              <a:off x="3943029" y="5525263"/>
              <a:ext cx="2038315" cy="584775"/>
            </a:xfrm>
            <a:prstGeom prst="rect">
              <a:avLst/>
            </a:prstGeom>
            <a:noFill/>
          </p:spPr>
          <p:txBody>
            <a:bodyPr wrap="none" rtlCol="0">
              <a:spAutoFit/>
            </a:bodyPr>
            <a:lstStyle/>
            <a:p>
              <a:pPr algn="ctr"/>
              <a:r>
                <a:rPr lang="en-US" sz="3200" b="1" dirty="0">
                  <a:solidFill>
                    <a:schemeClr val="bg1"/>
                  </a:solidFill>
                </a:rPr>
                <a:t>Awareness</a:t>
              </a:r>
            </a:p>
          </p:txBody>
        </p:sp>
        <p:sp>
          <p:nvSpPr>
            <p:cNvPr id="3" name="Left Brace 2">
              <a:extLst>
                <a:ext uri="{FF2B5EF4-FFF2-40B4-BE49-F238E27FC236}">
                  <a16:creationId xmlns:a16="http://schemas.microsoft.com/office/drawing/2014/main" id="{B89F266B-05BA-1F9A-B7D5-7C1BAAF3B2DC}"/>
                </a:ext>
              </a:extLst>
            </p:cNvPr>
            <p:cNvSpPr/>
            <p:nvPr/>
          </p:nvSpPr>
          <p:spPr>
            <a:xfrm rot="16200000" flipV="1">
              <a:off x="4422691" y="1791507"/>
              <a:ext cx="1078992" cy="6388520"/>
            </a:xfrm>
            <a:prstGeom prst="lef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6AB7B8F-F19B-26C7-9E83-EF1864E23283}"/>
              </a:ext>
            </a:extLst>
          </p:cNvPr>
          <p:cNvGrpSpPr/>
          <p:nvPr/>
        </p:nvGrpSpPr>
        <p:grpSpPr>
          <a:xfrm>
            <a:off x="9134487" y="4487418"/>
            <a:ext cx="1993392" cy="1622620"/>
            <a:chOff x="9134487" y="4487418"/>
            <a:chExt cx="1993392" cy="1622620"/>
          </a:xfrm>
        </p:grpSpPr>
        <p:sp>
          <p:nvSpPr>
            <p:cNvPr id="4" name="TextBox 3">
              <a:extLst>
                <a:ext uri="{FF2B5EF4-FFF2-40B4-BE49-F238E27FC236}">
                  <a16:creationId xmlns:a16="http://schemas.microsoft.com/office/drawing/2014/main" id="{82EA2F04-F0C3-000D-509B-7951047A5CAA}"/>
                </a:ext>
              </a:extLst>
            </p:cNvPr>
            <p:cNvSpPr txBox="1"/>
            <p:nvPr/>
          </p:nvSpPr>
          <p:spPr>
            <a:xfrm>
              <a:off x="9464155" y="5525263"/>
              <a:ext cx="1289135" cy="584775"/>
            </a:xfrm>
            <a:prstGeom prst="rect">
              <a:avLst/>
            </a:prstGeom>
            <a:noFill/>
          </p:spPr>
          <p:txBody>
            <a:bodyPr wrap="none" rtlCol="0">
              <a:spAutoFit/>
            </a:bodyPr>
            <a:lstStyle/>
            <a:p>
              <a:pPr algn="ctr"/>
              <a:r>
                <a:rPr lang="en-US" sz="3200" b="1" dirty="0">
                  <a:solidFill>
                    <a:schemeClr val="bg1"/>
                  </a:solidFill>
                </a:rPr>
                <a:t>Action</a:t>
              </a:r>
            </a:p>
          </p:txBody>
        </p:sp>
        <p:sp>
          <p:nvSpPr>
            <p:cNvPr id="5" name="Left Brace 4">
              <a:extLst>
                <a:ext uri="{FF2B5EF4-FFF2-40B4-BE49-F238E27FC236}">
                  <a16:creationId xmlns:a16="http://schemas.microsoft.com/office/drawing/2014/main" id="{981E6E81-BC89-FA32-8586-DC1A083239A4}"/>
                </a:ext>
              </a:extLst>
            </p:cNvPr>
            <p:cNvSpPr/>
            <p:nvPr/>
          </p:nvSpPr>
          <p:spPr>
            <a:xfrm rot="16200000" flipV="1">
              <a:off x="9591687" y="4030218"/>
              <a:ext cx="1078992" cy="1993392"/>
            </a:xfrm>
            <a:prstGeom prst="lef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Right Arrow 11">
            <a:extLst>
              <a:ext uri="{FF2B5EF4-FFF2-40B4-BE49-F238E27FC236}">
                <a16:creationId xmlns:a16="http://schemas.microsoft.com/office/drawing/2014/main" id="{0CB8509B-C0E7-579E-750B-FAAD66EE6866}"/>
              </a:ext>
            </a:extLst>
          </p:cNvPr>
          <p:cNvSpPr/>
          <p:nvPr/>
        </p:nvSpPr>
        <p:spPr>
          <a:xfrm>
            <a:off x="6986016" y="5605273"/>
            <a:ext cx="1827484" cy="448056"/>
          </a:xfrm>
          <a:prstGeom prst="rightArrow">
            <a:avLst>
              <a:gd name="adj1" fmla="val 50000"/>
              <a:gd name="adj2" fmla="val 1071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2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4FD7-35B4-AF1C-EE66-95B29A3ECB69}"/>
              </a:ext>
            </a:extLst>
          </p:cNvPr>
          <p:cNvSpPr>
            <a:spLocks noGrp="1"/>
          </p:cNvSpPr>
          <p:nvPr>
            <p:ph type="title"/>
          </p:nvPr>
        </p:nvSpPr>
        <p:spPr/>
        <p:txBody>
          <a:bodyPr/>
          <a:lstStyle/>
          <a:p>
            <a:r>
              <a:rPr lang="en-US" dirty="0"/>
              <a:t>“I’m just not a people person…”</a:t>
            </a:r>
          </a:p>
        </p:txBody>
      </p:sp>
      <p:sp>
        <p:nvSpPr>
          <p:cNvPr id="3" name="Content Placeholder 2">
            <a:extLst>
              <a:ext uri="{FF2B5EF4-FFF2-40B4-BE49-F238E27FC236}">
                <a16:creationId xmlns:a16="http://schemas.microsoft.com/office/drawing/2014/main" id="{4CF88C6F-4192-FDCF-4B35-D01199CEAA18}"/>
              </a:ext>
            </a:extLst>
          </p:cNvPr>
          <p:cNvSpPr>
            <a:spLocks noGrp="1"/>
          </p:cNvSpPr>
          <p:nvPr>
            <p:ph idx="1"/>
          </p:nvPr>
        </p:nvSpPr>
        <p:spPr/>
        <p:txBody>
          <a:bodyPr>
            <a:normAutofit lnSpcReduction="10000"/>
          </a:bodyPr>
          <a:lstStyle/>
          <a:p>
            <a:r>
              <a:rPr lang="en-US" dirty="0"/>
              <a:t>Are you characterized as an encourager?</a:t>
            </a:r>
          </a:p>
          <a:p>
            <a:r>
              <a:rPr lang="en-US" dirty="0"/>
              <a:t>Do you regularly seek to comfort others?</a:t>
            </a:r>
          </a:p>
          <a:p>
            <a:r>
              <a:rPr lang="en-US" dirty="0"/>
              <a:t>Are you a persistent participator in the lives of others?</a:t>
            </a:r>
          </a:p>
          <a:p>
            <a:r>
              <a:rPr lang="en-US" dirty="0"/>
              <a:t>Do you have authentic affection for other people?</a:t>
            </a:r>
          </a:p>
          <a:p>
            <a:r>
              <a:rPr lang="en-US" dirty="0"/>
              <a:t>Are you sympathetic toward the needs of others?</a:t>
            </a:r>
          </a:p>
        </p:txBody>
      </p:sp>
    </p:spTree>
    <p:extLst>
      <p:ext uri="{BB962C8B-B14F-4D97-AF65-F5344CB8AC3E}">
        <p14:creationId xmlns:p14="http://schemas.microsoft.com/office/powerpoint/2010/main" val="34666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3428-2B04-3F73-4FC4-70E486A9C07F}"/>
              </a:ext>
            </a:extLst>
          </p:cNvPr>
          <p:cNvSpPr>
            <a:spLocks noGrp="1"/>
          </p:cNvSpPr>
          <p:nvPr>
            <p:ph type="title"/>
          </p:nvPr>
        </p:nvSpPr>
        <p:spPr/>
        <p:txBody>
          <a:bodyPr>
            <a:normAutofit/>
          </a:bodyPr>
          <a:lstStyle/>
          <a:p>
            <a:r>
              <a:rPr lang="en-US" dirty="0"/>
              <a:t>Godly relationships (Eph 4)</a:t>
            </a:r>
          </a:p>
        </p:txBody>
      </p:sp>
      <p:sp>
        <p:nvSpPr>
          <p:cNvPr id="3" name="Content Placeholder 2">
            <a:extLst>
              <a:ext uri="{FF2B5EF4-FFF2-40B4-BE49-F238E27FC236}">
                <a16:creationId xmlns:a16="http://schemas.microsoft.com/office/drawing/2014/main" id="{64BD7F05-9372-9E9B-741A-2F22A8825414}"/>
              </a:ext>
            </a:extLst>
          </p:cNvPr>
          <p:cNvSpPr>
            <a:spLocks noGrp="1"/>
          </p:cNvSpPr>
          <p:nvPr>
            <p:ph idx="1"/>
          </p:nvPr>
        </p:nvSpPr>
        <p:spPr/>
        <p:txBody>
          <a:bodyPr>
            <a:normAutofit lnSpcReduction="10000"/>
          </a:bodyPr>
          <a:lstStyle/>
          <a:p>
            <a:r>
              <a:rPr lang="en-US" dirty="0"/>
              <a:t>Be humble, gentle, bear with one another (4:2)</a:t>
            </a:r>
          </a:p>
          <a:p>
            <a:r>
              <a:rPr lang="en-US" dirty="0"/>
              <a:t>Keep unity (4:3)</a:t>
            </a:r>
          </a:p>
          <a:p>
            <a:r>
              <a:rPr lang="en-US" dirty="0"/>
              <a:t>Speak the truth (4:15)</a:t>
            </a:r>
          </a:p>
          <a:p>
            <a:r>
              <a:rPr lang="en-US" dirty="0"/>
              <a:t>Don't lie to each other (4:25)</a:t>
            </a:r>
          </a:p>
          <a:p>
            <a:r>
              <a:rPr lang="en-US" dirty="0"/>
              <a:t>Watch your anger (4:26)</a:t>
            </a:r>
          </a:p>
          <a:p>
            <a:r>
              <a:rPr lang="en-US" dirty="0"/>
              <a:t>Watch your words (4:29)</a:t>
            </a:r>
          </a:p>
          <a:p>
            <a:r>
              <a:rPr lang="en-US" dirty="0"/>
              <a:t>Be kind and forgiving (4:32)</a:t>
            </a:r>
          </a:p>
          <a:p>
            <a:endParaRPr lang="en-US" dirty="0"/>
          </a:p>
        </p:txBody>
      </p:sp>
    </p:spTree>
    <p:extLst>
      <p:ext uri="{BB962C8B-B14F-4D97-AF65-F5344CB8AC3E}">
        <p14:creationId xmlns:p14="http://schemas.microsoft.com/office/powerpoint/2010/main" val="6836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7CBF-2FED-8F31-D327-1EDEC3CF3C0C}"/>
              </a:ext>
            </a:extLst>
          </p:cNvPr>
          <p:cNvSpPr>
            <a:spLocks noGrp="1"/>
          </p:cNvSpPr>
          <p:nvPr>
            <p:ph type="title"/>
          </p:nvPr>
        </p:nvSpPr>
        <p:spPr/>
        <p:txBody>
          <a:bodyPr/>
          <a:lstStyle/>
          <a:p>
            <a:r>
              <a:rPr lang="en-US" dirty="0"/>
              <a:t>3 steps…</a:t>
            </a:r>
          </a:p>
        </p:txBody>
      </p:sp>
      <p:sp>
        <p:nvSpPr>
          <p:cNvPr id="3" name="Content Placeholder 2">
            <a:extLst>
              <a:ext uri="{FF2B5EF4-FFF2-40B4-BE49-F238E27FC236}">
                <a16:creationId xmlns:a16="http://schemas.microsoft.com/office/drawing/2014/main" id="{DB249CB5-FBBB-54CA-8116-FCC0CF36F5DF}"/>
              </a:ext>
            </a:extLst>
          </p:cNvPr>
          <p:cNvSpPr>
            <a:spLocks noGrp="1"/>
          </p:cNvSpPr>
          <p:nvPr>
            <p:ph idx="1"/>
          </p:nvPr>
        </p:nvSpPr>
        <p:spPr/>
        <p:txBody>
          <a:bodyPr/>
          <a:lstStyle/>
          <a:p>
            <a:r>
              <a:rPr lang="en-US" dirty="0"/>
              <a:t>Love </a:t>
            </a:r>
          </a:p>
          <a:p>
            <a:r>
              <a:rPr lang="en-US" dirty="0"/>
              <a:t>Awareness</a:t>
            </a:r>
          </a:p>
          <a:p>
            <a:r>
              <a:rPr lang="en-US" dirty="0"/>
              <a:t>Action</a:t>
            </a:r>
          </a:p>
        </p:txBody>
      </p:sp>
    </p:spTree>
    <p:extLst>
      <p:ext uri="{BB962C8B-B14F-4D97-AF65-F5344CB8AC3E}">
        <p14:creationId xmlns:p14="http://schemas.microsoft.com/office/powerpoint/2010/main" val="4285738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A93A-BA20-0429-C90D-E7BD92BBDAFA}"/>
              </a:ext>
            </a:extLst>
          </p:cNvPr>
          <p:cNvSpPr>
            <a:spLocks noGrp="1"/>
          </p:cNvSpPr>
          <p:nvPr>
            <p:ph type="title"/>
          </p:nvPr>
        </p:nvSpPr>
        <p:spPr/>
        <p:txBody>
          <a:bodyPr/>
          <a:lstStyle/>
          <a:p>
            <a:r>
              <a:rPr lang="en-US" dirty="0"/>
              <a:t>Types of Listening</a:t>
            </a:r>
          </a:p>
        </p:txBody>
      </p:sp>
      <p:sp>
        <p:nvSpPr>
          <p:cNvPr id="3" name="Content Placeholder 2">
            <a:extLst>
              <a:ext uri="{FF2B5EF4-FFF2-40B4-BE49-F238E27FC236}">
                <a16:creationId xmlns:a16="http://schemas.microsoft.com/office/drawing/2014/main" id="{9672C70B-2627-1D79-42BD-AB512E3C3BF0}"/>
              </a:ext>
            </a:extLst>
          </p:cNvPr>
          <p:cNvSpPr>
            <a:spLocks noGrp="1"/>
          </p:cNvSpPr>
          <p:nvPr>
            <p:ph idx="1"/>
          </p:nvPr>
        </p:nvSpPr>
        <p:spPr/>
        <p:txBody>
          <a:bodyPr>
            <a:normAutofit fontScale="70000" lnSpcReduction="20000"/>
          </a:bodyPr>
          <a:lstStyle/>
          <a:p>
            <a:r>
              <a:rPr lang="en-US" b="1" dirty="0">
                <a:solidFill>
                  <a:srgbClr val="FFFF00"/>
                </a:solidFill>
              </a:rPr>
              <a:t>Empathic listening</a:t>
            </a:r>
            <a:r>
              <a:rPr lang="en-US" dirty="0"/>
              <a:t>, which is when you listen to understand. Think of listening when someone shares a personal story. In this type of listening, you’re focused on the other person, instead of yourself.</a:t>
            </a:r>
          </a:p>
          <a:p>
            <a:r>
              <a:rPr lang="en-US" b="1" dirty="0">
                <a:solidFill>
                  <a:srgbClr val="FFFF00"/>
                </a:solidFill>
              </a:rPr>
              <a:t>Appreciative listening</a:t>
            </a:r>
            <a:r>
              <a:rPr lang="en-US" dirty="0"/>
              <a:t>, which is when you listen to enjoy yourself. Think of listening to music, a motivational speaker, or attending a religious ceremony.</a:t>
            </a:r>
          </a:p>
          <a:p>
            <a:r>
              <a:rPr lang="en-US" b="1" dirty="0">
                <a:solidFill>
                  <a:srgbClr val="FFFF00"/>
                </a:solidFill>
              </a:rPr>
              <a:t>Comprehensive listening</a:t>
            </a:r>
            <a:r>
              <a:rPr lang="en-US" dirty="0"/>
              <a:t>, which is when you listen to learn something new. This type of listening happens when you listen to a podcast, the news, or an educational lecture, like a class. </a:t>
            </a:r>
          </a:p>
          <a:p>
            <a:r>
              <a:rPr lang="en-US" b="1" dirty="0">
                <a:solidFill>
                  <a:srgbClr val="FFFF00"/>
                </a:solidFill>
              </a:rPr>
              <a:t>Critical listening</a:t>
            </a:r>
            <a:r>
              <a:rPr lang="en-US" dirty="0"/>
              <a:t>, which is when you listen to form an opinion of what someone else said. This type of listening happens when you’re debating with someone or when you’re listening to a sales person.</a:t>
            </a:r>
          </a:p>
        </p:txBody>
      </p:sp>
    </p:spTree>
    <p:extLst>
      <p:ext uri="{BB962C8B-B14F-4D97-AF65-F5344CB8AC3E}">
        <p14:creationId xmlns:p14="http://schemas.microsoft.com/office/powerpoint/2010/main" val="344010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8C50-2B55-D4F5-6DA5-44B5BEEE5436}"/>
              </a:ext>
            </a:extLst>
          </p:cNvPr>
          <p:cNvSpPr>
            <a:spLocks noGrp="1"/>
          </p:cNvSpPr>
          <p:nvPr>
            <p:ph type="title"/>
          </p:nvPr>
        </p:nvSpPr>
        <p:spPr/>
        <p:txBody>
          <a:bodyPr/>
          <a:lstStyle/>
          <a:p>
            <a:r>
              <a:rPr lang="en-US" dirty="0"/>
              <a:t>Active, Empathetic Listening</a:t>
            </a:r>
          </a:p>
        </p:txBody>
      </p:sp>
      <p:sp>
        <p:nvSpPr>
          <p:cNvPr id="3" name="Content Placeholder 2">
            <a:extLst>
              <a:ext uri="{FF2B5EF4-FFF2-40B4-BE49-F238E27FC236}">
                <a16:creationId xmlns:a16="http://schemas.microsoft.com/office/drawing/2014/main" id="{8A084BAD-6F39-B7B6-EF4F-D1DBCBB2E8E1}"/>
              </a:ext>
            </a:extLst>
          </p:cNvPr>
          <p:cNvSpPr>
            <a:spLocks noGrp="1"/>
          </p:cNvSpPr>
          <p:nvPr>
            <p:ph idx="1"/>
          </p:nvPr>
        </p:nvSpPr>
        <p:spPr/>
        <p:txBody>
          <a:bodyPr>
            <a:normAutofit fontScale="92500" lnSpcReduction="20000"/>
          </a:bodyPr>
          <a:lstStyle/>
          <a:p>
            <a:r>
              <a:rPr lang="en-US" dirty="0"/>
              <a:t>Improve communication</a:t>
            </a:r>
          </a:p>
          <a:p>
            <a:r>
              <a:rPr lang="en-US" dirty="0"/>
              <a:t>Boost collaboration</a:t>
            </a:r>
          </a:p>
          <a:p>
            <a:r>
              <a:rPr lang="en-US" dirty="0"/>
              <a:t>Truly understand what the other person is saying</a:t>
            </a:r>
          </a:p>
          <a:p>
            <a:r>
              <a:rPr lang="en-US" dirty="0"/>
              <a:t>Connect on a deeper level </a:t>
            </a:r>
          </a:p>
          <a:p>
            <a:r>
              <a:rPr lang="en-US" dirty="0"/>
              <a:t>Demonstrate empathy </a:t>
            </a:r>
          </a:p>
          <a:p>
            <a:r>
              <a:rPr lang="en-US" dirty="0"/>
              <a:t>Resolve conflict</a:t>
            </a:r>
          </a:p>
          <a:p>
            <a:r>
              <a:rPr lang="en-US" dirty="0"/>
              <a:t>Build trust</a:t>
            </a:r>
          </a:p>
          <a:p>
            <a:r>
              <a:rPr lang="en-US" dirty="0"/>
              <a:t>Establish rapport</a:t>
            </a:r>
          </a:p>
        </p:txBody>
      </p:sp>
    </p:spTree>
    <p:extLst>
      <p:ext uri="{BB962C8B-B14F-4D97-AF65-F5344CB8AC3E}">
        <p14:creationId xmlns:p14="http://schemas.microsoft.com/office/powerpoint/2010/main" val="35666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F045-0620-B5DC-96C5-3243D855ABF0}"/>
              </a:ext>
            </a:extLst>
          </p:cNvPr>
          <p:cNvSpPr>
            <a:spLocks noGrp="1"/>
          </p:cNvSpPr>
          <p:nvPr>
            <p:ph type="title"/>
          </p:nvPr>
        </p:nvSpPr>
        <p:spPr/>
        <p:txBody>
          <a:bodyPr/>
          <a:lstStyle/>
          <a:p>
            <a:r>
              <a:rPr lang="en-US" dirty="0"/>
              <a:t>Get them talking…</a:t>
            </a:r>
          </a:p>
        </p:txBody>
      </p:sp>
      <p:sp>
        <p:nvSpPr>
          <p:cNvPr id="3" name="Content Placeholder 2">
            <a:extLst>
              <a:ext uri="{FF2B5EF4-FFF2-40B4-BE49-F238E27FC236}">
                <a16:creationId xmlns:a16="http://schemas.microsoft.com/office/drawing/2014/main" id="{50CF9E6E-44C7-2EEE-7794-096A0D38C75D}"/>
              </a:ext>
            </a:extLst>
          </p:cNvPr>
          <p:cNvSpPr>
            <a:spLocks noGrp="1"/>
          </p:cNvSpPr>
          <p:nvPr>
            <p:ph idx="1"/>
          </p:nvPr>
        </p:nvSpPr>
        <p:spPr/>
        <p:txBody>
          <a:bodyPr>
            <a:normAutofit/>
          </a:bodyPr>
          <a:lstStyle/>
          <a:p>
            <a:r>
              <a:rPr lang="en-US" dirty="0"/>
              <a:t>Ask specific, open-ended questions</a:t>
            </a:r>
          </a:p>
          <a:p>
            <a:pPr lvl="1"/>
            <a:r>
              <a:rPr lang="en-US" dirty="0"/>
              <a:t>“Tell me more about that.”</a:t>
            </a:r>
          </a:p>
          <a:p>
            <a:pPr lvl="1"/>
            <a:r>
              <a:rPr lang="en-US" dirty="0"/>
              <a:t>“How did you feel?”</a:t>
            </a:r>
          </a:p>
          <a:p>
            <a:pPr lvl="1"/>
            <a:r>
              <a:rPr lang="en-US" dirty="0"/>
              <a:t>“What made you pursue that option?” </a:t>
            </a:r>
          </a:p>
          <a:p>
            <a:pPr lvl="1"/>
            <a:r>
              <a:rPr lang="en-US" dirty="0"/>
              <a:t>“What can I do to help?” </a:t>
            </a:r>
          </a:p>
        </p:txBody>
      </p:sp>
    </p:spTree>
    <p:extLst>
      <p:ext uri="{BB962C8B-B14F-4D97-AF65-F5344CB8AC3E}">
        <p14:creationId xmlns:p14="http://schemas.microsoft.com/office/powerpoint/2010/main" val="122867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C909-1C41-B35F-3725-956BDBE6D4CE}"/>
              </a:ext>
            </a:extLst>
          </p:cNvPr>
          <p:cNvSpPr>
            <a:spLocks noGrp="1"/>
          </p:cNvSpPr>
          <p:nvPr>
            <p:ph type="title"/>
          </p:nvPr>
        </p:nvSpPr>
        <p:spPr/>
        <p:txBody>
          <a:bodyPr/>
          <a:lstStyle/>
          <a:p>
            <a:r>
              <a:rPr lang="en-US" dirty="0"/>
              <a:t>This, not that…</a:t>
            </a:r>
          </a:p>
        </p:txBody>
      </p:sp>
      <p:sp>
        <p:nvSpPr>
          <p:cNvPr id="3" name="Content Placeholder 2">
            <a:extLst>
              <a:ext uri="{FF2B5EF4-FFF2-40B4-BE49-F238E27FC236}">
                <a16:creationId xmlns:a16="http://schemas.microsoft.com/office/drawing/2014/main" id="{492BCEFA-CE36-C545-92EF-ECEB829698AC}"/>
              </a:ext>
            </a:extLst>
          </p:cNvPr>
          <p:cNvSpPr>
            <a:spLocks noGrp="1"/>
          </p:cNvSpPr>
          <p:nvPr>
            <p:ph idx="1"/>
          </p:nvPr>
        </p:nvSpPr>
        <p:spPr/>
        <p:txBody>
          <a:bodyPr>
            <a:normAutofit lnSpcReduction="10000"/>
          </a:bodyPr>
          <a:lstStyle/>
          <a:p>
            <a:r>
              <a:rPr lang="en-US" dirty="0"/>
              <a:t>Avoid asking questions or making statements that indicate judgment. For example, instead of: </a:t>
            </a:r>
          </a:p>
          <a:p>
            <a:pPr lvl="1"/>
            <a:r>
              <a:rPr lang="en-US" dirty="0"/>
              <a:t>“Why would you do that?” try asking “What motivated you to do that?” </a:t>
            </a:r>
          </a:p>
          <a:p>
            <a:pPr lvl="1"/>
            <a:r>
              <a:rPr lang="en-US" dirty="0"/>
              <a:t>“You didn’t really mean that, did you?” try asking “What did you mean by that?” </a:t>
            </a:r>
          </a:p>
          <a:p>
            <a:pPr lvl="1"/>
            <a:r>
              <a:rPr lang="en-US" dirty="0"/>
              <a:t>“That doesn’t make sense” try asking “I’m not following, could you explain…” </a:t>
            </a:r>
          </a:p>
          <a:p>
            <a:endParaRPr lang="en-US" dirty="0"/>
          </a:p>
        </p:txBody>
      </p:sp>
    </p:spTree>
    <p:extLst>
      <p:ext uri="{BB962C8B-B14F-4D97-AF65-F5344CB8AC3E}">
        <p14:creationId xmlns:p14="http://schemas.microsoft.com/office/powerpoint/2010/main" val="73789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FBA6A-1E05-4568-56B9-86716D03206E}"/>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3177910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C93338-8E8B-DBA6-45A7-D7FD097E8953}"/>
              </a:ext>
            </a:extLst>
          </p:cNvPr>
          <p:cNvSpPr>
            <a:spLocks noGrp="1"/>
          </p:cNvSpPr>
          <p:nvPr>
            <p:ph type="body" sz="quarter" idx="10"/>
          </p:nvPr>
        </p:nvSpPr>
        <p:spPr/>
        <p:txBody>
          <a:bodyPr/>
          <a:lstStyle/>
          <a:p>
            <a:r>
              <a:rPr lang="en-US" sz="4400" dirty="0"/>
              <a:t>Which one is your most significant relationship struggle:</a:t>
            </a:r>
          </a:p>
          <a:p>
            <a:r>
              <a:rPr lang="en-US" sz="3200" b="1" dirty="0"/>
              <a:t>Encouraging</a:t>
            </a:r>
          </a:p>
          <a:p>
            <a:r>
              <a:rPr lang="en-US" sz="3200" b="1" dirty="0"/>
              <a:t>Comforting</a:t>
            </a:r>
          </a:p>
          <a:p>
            <a:r>
              <a:rPr lang="en-US" sz="3200" b="1" dirty="0"/>
              <a:t>Participating</a:t>
            </a:r>
          </a:p>
          <a:p>
            <a:r>
              <a:rPr lang="en-US" sz="3200" b="1" dirty="0"/>
              <a:t>Affection</a:t>
            </a:r>
          </a:p>
          <a:p>
            <a:r>
              <a:rPr lang="en-US" sz="3200" b="1" dirty="0"/>
              <a:t>or Sympathy?</a:t>
            </a:r>
            <a:endParaRPr lang="en-US" b="1" dirty="0"/>
          </a:p>
        </p:txBody>
      </p:sp>
    </p:spTree>
    <p:extLst>
      <p:ext uri="{BB962C8B-B14F-4D97-AF65-F5344CB8AC3E}">
        <p14:creationId xmlns:p14="http://schemas.microsoft.com/office/powerpoint/2010/main" val="26739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1E26D0-923F-4E9F-4124-89FF1CBA7AC3}"/>
              </a:ext>
            </a:extLst>
          </p:cNvPr>
          <p:cNvSpPr>
            <a:spLocks noGrp="1"/>
          </p:cNvSpPr>
          <p:nvPr>
            <p:ph type="body" sz="quarter" idx="10"/>
          </p:nvPr>
        </p:nvSpPr>
        <p:spPr/>
        <p:txBody>
          <a:bodyPr/>
          <a:lstStyle/>
          <a:p>
            <a:r>
              <a:rPr lang="en-US" dirty="0"/>
              <a:t>Almighty God, I want my relationships with fellow Christians to be what you have designed them to be.  Please help me overcome my reluctance to engage with others, knowing they have similar struggles as I do.  Strengthen my relationships with others so that I may know their needs and help bear their burdens, as they help me bear mine.  In the name of Jesus, Amen.</a:t>
            </a:r>
          </a:p>
        </p:txBody>
      </p:sp>
    </p:spTree>
    <p:extLst>
      <p:ext uri="{BB962C8B-B14F-4D97-AF65-F5344CB8AC3E}">
        <p14:creationId xmlns:p14="http://schemas.microsoft.com/office/powerpoint/2010/main" val="2674620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lstStyle/>
          <a:p>
            <a:r>
              <a:rPr lang="en-US" dirty="0"/>
              <a:t>Seek to establish a new relationship here at church.</a:t>
            </a:r>
          </a:p>
          <a:p>
            <a:pPr lvl="1"/>
            <a:r>
              <a:rPr lang="en-US" i="1" dirty="0"/>
              <a:t>Introduce yourself</a:t>
            </a:r>
          </a:p>
          <a:p>
            <a:pPr lvl="1"/>
            <a:r>
              <a:rPr lang="en-US" i="1" dirty="0"/>
              <a:t>Ask questions</a:t>
            </a:r>
          </a:p>
          <a:p>
            <a:pPr lvl="1"/>
            <a:r>
              <a:rPr lang="en-US" i="1" dirty="0"/>
              <a:t>Listen</a:t>
            </a:r>
          </a:p>
          <a:p>
            <a:pPr lvl="1"/>
            <a:r>
              <a:rPr lang="en-US" i="1" dirty="0"/>
              <a:t>Care</a:t>
            </a:r>
          </a:p>
          <a:p>
            <a:pPr lvl="1"/>
            <a:r>
              <a:rPr lang="en-US" i="1" dirty="0"/>
              <a:t>Love</a:t>
            </a:r>
          </a:p>
        </p:txBody>
      </p:sp>
    </p:spTree>
    <p:extLst>
      <p:ext uri="{BB962C8B-B14F-4D97-AF65-F5344CB8AC3E}">
        <p14:creationId xmlns:p14="http://schemas.microsoft.com/office/powerpoint/2010/main" val="292609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9FE81A-7C05-3DC2-068B-88AB87C77733}"/>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490B79A2-DACB-93CF-0CB2-779E95061B25}"/>
              </a:ext>
            </a:extLst>
          </p:cNvPr>
          <p:cNvSpPr>
            <a:spLocks noGrp="1"/>
          </p:cNvSpPr>
          <p:nvPr>
            <p:ph type="ctrTitle"/>
          </p:nvPr>
        </p:nvSpPr>
        <p:spPr/>
        <p:txBody>
          <a:bodyPr/>
          <a:lstStyle/>
          <a:p>
            <a:r>
              <a:rPr lang="en-US" dirty="0"/>
              <a:t>Raising Awareness</a:t>
            </a:r>
          </a:p>
        </p:txBody>
      </p:sp>
    </p:spTree>
    <p:extLst>
      <p:ext uri="{BB962C8B-B14F-4D97-AF65-F5344CB8AC3E}">
        <p14:creationId xmlns:p14="http://schemas.microsoft.com/office/powerpoint/2010/main" val="2249412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t>John 4:35–36 </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lstStyle/>
          <a:p>
            <a:r>
              <a:rPr lang="en-US" dirty="0"/>
              <a:t>“Don’t you have a saying, ‘It’s still four months until harvest’? I tell you, </a:t>
            </a:r>
            <a:r>
              <a:rPr lang="en-US" b="1" dirty="0"/>
              <a:t>open your eyes </a:t>
            </a:r>
            <a:r>
              <a:rPr lang="en-US" dirty="0"/>
              <a:t>and look at the fields! They are ripe for harvest. Even now the one who reaps draws a wage and harvests a crop for eternal life, so that the </a:t>
            </a:r>
            <a:r>
              <a:rPr lang="en-US" dirty="0" err="1"/>
              <a:t>sower</a:t>
            </a:r>
            <a:r>
              <a:rPr lang="en-US" dirty="0"/>
              <a:t> and the reaper may be glad together.”</a:t>
            </a:r>
          </a:p>
        </p:txBody>
      </p:sp>
    </p:spTree>
    <p:extLst>
      <p:ext uri="{BB962C8B-B14F-4D97-AF65-F5344CB8AC3E}">
        <p14:creationId xmlns:p14="http://schemas.microsoft.com/office/powerpoint/2010/main" val="81337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5A94A-A439-E40E-DFDB-42DC4E3654CA}"/>
              </a:ext>
            </a:extLst>
          </p:cNvPr>
          <p:cNvSpPr>
            <a:spLocks noGrp="1"/>
          </p:cNvSpPr>
          <p:nvPr>
            <p:ph type="body" sz="quarter" idx="10"/>
          </p:nvPr>
        </p:nvSpPr>
        <p:spPr/>
        <p:txBody>
          <a:bodyPr/>
          <a:lstStyle/>
          <a:p>
            <a:r>
              <a:rPr lang="en-US" i="1" dirty="0">
                <a:solidFill>
                  <a:schemeClr val="accent5">
                    <a:lumMod val="75000"/>
                  </a:schemeClr>
                </a:solidFill>
              </a:rPr>
              <a:t>What do authentic Christian relationships look like?</a:t>
            </a:r>
          </a:p>
        </p:txBody>
      </p:sp>
    </p:spTree>
    <p:extLst>
      <p:ext uri="{BB962C8B-B14F-4D97-AF65-F5344CB8AC3E}">
        <p14:creationId xmlns:p14="http://schemas.microsoft.com/office/powerpoint/2010/main" val="347749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C0ED26-9E37-8CA7-447E-5B5452E27CD1}"/>
              </a:ext>
            </a:extLst>
          </p:cNvPr>
          <p:cNvSpPr>
            <a:spLocks noGrp="1"/>
          </p:cNvSpPr>
          <p:nvPr>
            <p:ph type="body" idx="1"/>
          </p:nvPr>
        </p:nvSpPr>
        <p:spPr/>
        <p:txBody>
          <a:bodyPr/>
          <a:lstStyle/>
          <a:p>
            <a:r>
              <a:rPr lang="en-US" dirty="0"/>
              <a:t>Philippians 2:1-5</a:t>
            </a:r>
          </a:p>
        </p:txBody>
      </p:sp>
      <p:sp>
        <p:nvSpPr>
          <p:cNvPr id="3" name="Text Placeholder 2">
            <a:extLst>
              <a:ext uri="{FF2B5EF4-FFF2-40B4-BE49-F238E27FC236}">
                <a16:creationId xmlns:a16="http://schemas.microsoft.com/office/drawing/2014/main" id="{4C76E539-A8A9-32DD-6033-03FD2E1A508D}"/>
              </a:ext>
            </a:extLst>
          </p:cNvPr>
          <p:cNvSpPr>
            <a:spLocks noGrp="1"/>
          </p:cNvSpPr>
          <p:nvPr>
            <p:ph type="body" sz="quarter" idx="10"/>
          </p:nvPr>
        </p:nvSpPr>
        <p:spPr/>
        <p:txBody>
          <a:bodyPr>
            <a:normAutofit fontScale="92500" lnSpcReduction="10000"/>
          </a:bodyPr>
          <a:lstStyle/>
          <a:p>
            <a:r>
              <a:rPr lang="en-US" dirty="0"/>
              <a:t>1 So if there is any encouragement in Christ, any comfort from love, any participation in the Spirit, any affection and sympathy, 2 complete my joy by being of the same mind, having the same love, being in full accord and of one mind. 3 Do nothing from selfish ambition or conceit, but in humility count others more significant than yourselves. 4 Let each of you look not only to his own interests, but also to the interests of others. 5 Have this mind among yourselves, which is yours in Christ Jesus,</a:t>
            </a:r>
          </a:p>
        </p:txBody>
      </p:sp>
    </p:spTree>
    <p:extLst>
      <p:ext uri="{BB962C8B-B14F-4D97-AF65-F5344CB8AC3E}">
        <p14:creationId xmlns:p14="http://schemas.microsoft.com/office/powerpoint/2010/main" val="312622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C70FD-55F8-02BD-EA3E-45424F694A35}"/>
              </a:ext>
            </a:extLst>
          </p:cNvPr>
          <p:cNvSpPr>
            <a:spLocks noGrp="1"/>
          </p:cNvSpPr>
          <p:nvPr>
            <p:ph type="body" sz="quarter" idx="10"/>
          </p:nvPr>
        </p:nvSpPr>
        <p:spPr/>
        <p:txBody>
          <a:bodyPr/>
          <a:lstStyle/>
          <a:p>
            <a:r>
              <a:rPr lang="en-US" dirty="0"/>
              <a:t>Are you actively practicing the relational concepts that Paul lays out in Philippians 2:1-5?</a:t>
            </a:r>
          </a:p>
        </p:txBody>
      </p:sp>
    </p:spTree>
    <p:extLst>
      <p:ext uri="{BB962C8B-B14F-4D97-AF65-F5344CB8AC3E}">
        <p14:creationId xmlns:p14="http://schemas.microsoft.com/office/powerpoint/2010/main" val="347113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B1B06-411B-E4B1-4024-ECC22543CB74}"/>
              </a:ext>
            </a:extLst>
          </p:cNvPr>
          <p:cNvSpPr>
            <a:spLocks noGrp="1"/>
          </p:cNvSpPr>
          <p:nvPr>
            <p:ph type="body" sz="quarter" idx="10"/>
          </p:nvPr>
        </p:nvSpPr>
        <p:spPr/>
        <p:txBody>
          <a:bodyPr/>
          <a:lstStyle/>
          <a:p>
            <a:r>
              <a:rPr lang="en-US" dirty="0"/>
              <a:t>“Some Christians try to go to heaven alone, in solitude. But believers are not compared to bears or lions or other animals that wander alone. Those who belong to Christ are sheep in this respect, that they love to get together. Sheep go in flocks, and so do God’s people.”~ Charles Spurgeon</a:t>
            </a:r>
          </a:p>
        </p:txBody>
      </p:sp>
    </p:spTree>
    <p:extLst>
      <p:ext uri="{BB962C8B-B14F-4D97-AF65-F5344CB8AC3E}">
        <p14:creationId xmlns:p14="http://schemas.microsoft.com/office/powerpoint/2010/main" val="383777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E5CA6B-16D7-D2C5-DF9E-4763C0F425A4}"/>
              </a:ext>
            </a:extLst>
          </p:cNvPr>
          <p:cNvSpPr/>
          <p:nvPr/>
        </p:nvSpPr>
        <p:spPr>
          <a:xfrm>
            <a:off x="5099304"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Tree>
    <p:extLst>
      <p:ext uri="{BB962C8B-B14F-4D97-AF65-F5344CB8AC3E}">
        <p14:creationId xmlns:p14="http://schemas.microsoft.com/office/powerpoint/2010/main" val="4207863824"/>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6739</TotalTime>
  <Words>892</Words>
  <Application>Microsoft Macintosh PowerPoint</Application>
  <PresentationFormat>Widescreen</PresentationFormat>
  <Paragraphs>112</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Good Works Theme</vt:lpstr>
      <vt:lpstr>PowerPoint Presentation</vt:lpstr>
      <vt:lpstr>PowerPoint Presentation</vt:lpstr>
      <vt:lpstr>Raising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Process</vt:lpstr>
      <vt:lpstr>“I’m just not a people person…”</vt:lpstr>
      <vt:lpstr>Godly relationships (Eph 4)</vt:lpstr>
      <vt:lpstr>3 steps…</vt:lpstr>
      <vt:lpstr>Types of Listening</vt:lpstr>
      <vt:lpstr>Active, Empathetic Listening</vt:lpstr>
      <vt:lpstr>Get them talking…</vt:lpstr>
      <vt:lpstr>This, not that…</vt:lpstr>
      <vt:lpstr>PowerPoint Presentation</vt:lpstr>
      <vt:lpstr>PowerPoint Presentation</vt:lpstr>
      <vt:lpstr>This Week’s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35</cp:revision>
  <dcterms:created xsi:type="dcterms:W3CDTF">2023-04-29T23:24:10Z</dcterms:created>
  <dcterms:modified xsi:type="dcterms:W3CDTF">2023-07-02T13:32:27Z</dcterms:modified>
</cp:coreProperties>
</file>