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8" r:id="rId4"/>
    <p:sldId id="259" r:id="rId5"/>
    <p:sldId id="261" r:id="rId6"/>
    <p:sldId id="262"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8AB888-E1D2-5C48-AF30-CAD1DF500FF5}" v="131" dt="2023-07-22T20:43:01.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9"/>
  </p:normalViewPr>
  <p:slideViewPr>
    <p:cSldViewPr snapToGrid="0">
      <p:cViewPr varScale="1">
        <p:scale>
          <a:sx n="102" d="100"/>
          <a:sy n="102" d="100"/>
        </p:scale>
        <p:origin x="9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July 22, 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89540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July 22, 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5752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July 22, 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42814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July 22, 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95919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July 22, 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72910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July 22, 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87609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July 22, 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387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July 22, 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3660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July 22, 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4417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July 22, 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67671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July 22, 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77152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July 22, 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58220372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lickr.com/photos/pelegrino/4669970211/"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lickr.com/photos/galaxyfm/247842722/"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6" name="Rectangle 125">
            <a:extLst>
              <a:ext uri="{FF2B5EF4-FFF2-40B4-BE49-F238E27FC236}">
                <a16:creationId xmlns:a16="http://schemas.microsoft.com/office/drawing/2014/main" id="{EC3FE92E-FF21-46DB-BE36-B3A5D4149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7E9DFFEE-526A-4D56-A70C-EADE7289B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DF51B6-2BA7-2F1D-9FE2-3DB0A50E11D4}"/>
              </a:ext>
            </a:extLst>
          </p:cNvPr>
          <p:cNvSpPr>
            <a:spLocks noGrp="1"/>
          </p:cNvSpPr>
          <p:nvPr>
            <p:ph type="ctrTitle"/>
          </p:nvPr>
        </p:nvSpPr>
        <p:spPr>
          <a:xfrm>
            <a:off x="1191126" y="979714"/>
            <a:ext cx="5320206" cy="2807540"/>
          </a:xfrm>
        </p:spPr>
        <p:txBody>
          <a:bodyPr>
            <a:normAutofit/>
          </a:bodyPr>
          <a:lstStyle/>
          <a:p>
            <a:r>
              <a:rPr lang="en-US" sz="3600" dirty="0"/>
              <a:t>1 Corinthians 11</a:t>
            </a:r>
          </a:p>
        </p:txBody>
      </p:sp>
      <p:sp>
        <p:nvSpPr>
          <p:cNvPr id="3" name="Subtitle 2">
            <a:extLst>
              <a:ext uri="{FF2B5EF4-FFF2-40B4-BE49-F238E27FC236}">
                <a16:creationId xmlns:a16="http://schemas.microsoft.com/office/drawing/2014/main" id="{670931C6-F88C-1D40-9639-03615EE55A83}"/>
              </a:ext>
            </a:extLst>
          </p:cNvPr>
          <p:cNvSpPr>
            <a:spLocks noGrp="1"/>
          </p:cNvSpPr>
          <p:nvPr>
            <p:ph type="subTitle" idx="1"/>
          </p:nvPr>
        </p:nvSpPr>
        <p:spPr>
          <a:xfrm>
            <a:off x="1311731" y="4112623"/>
            <a:ext cx="5078996" cy="1594839"/>
          </a:xfrm>
        </p:spPr>
        <p:txBody>
          <a:bodyPr>
            <a:normAutofit/>
          </a:bodyPr>
          <a:lstStyle/>
          <a:p>
            <a:r>
              <a:rPr lang="en-US" sz="3200" dirty="0"/>
              <a:t>The Lord’s Supper: Memory, Rhythm, and Proclamation of Hope </a:t>
            </a:r>
          </a:p>
        </p:txBody>
      </p:sp>
      <p:pic>
        <p:nvPicPr>
          <p:cNvPr id="11" name="Picture 10" descr="A mosaic of a group of people&#10;&#10;Description automatically generated">
            <a:extLst>
              <a:ext uri="{FF2B5EF4-FFF2-40B4-BE49-F238E27FC236}">
                <a16:creationId xmlns:a16="http://schemas.microsoft.com/office/drawing/2014/main" id="{B48932B1-1252-625F-216E-DB47B474849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8815" r="22931" b="-2"/>
          <a:stretch/>
        </p:blipFill>
        <p:spPr>
          <a:xfrm>
            <a:off x="7616215" y="-23854"/>
            <a:ext cx="4575785" cy="689274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p:spPr>
      </p:pic>
    </p:spTree>
    <p:extLst>
      <p:ext uri="{BB962C8B-B14F-4D97-AF65-F5344CB8AC3E}">
        <p14:creationId xmlns:p14="http://schemas.microsoft.com/office/powerpoint/2010/main" val="91529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2A38-998D-7C5B-5A98-1746706AE773}"/>
              </a:ext>
            </a:extLst>
          </p:cNvPr>
          <p:cNvSpPr>
            <a:spLocks noGrp="1"/>
          </p:cNvSpPr>
          <p:nvPr>
            <p:ph type="title"/>
          </p:nvPr>
        </p:nvSpPr>
        <p:spPr>
          <a:xfrm>
            <a:off x="571368" y="0"/>
            <a:ext cx="11049263" cy="1216024"/>
          </a:xfrm>
        </p:spPr>
        <p:txBody>
          <a:bodyPr>
            <a:noAutofit/>
          </a:bodyPr>
          <a:lstStyle/>
          <a:p>
            <a:r>
              <a:rPr lang="en-US" sz="3600" dirty="0"/>
              <a:t>The lord’s Supper as a language</a:t>
            </a:r>
          </a:p>
        </p:txBody>
      </p:sp>
      <p:sp>
        <p:nvSpPr>
          <p:cNvPr id="3" name="Content Placeholder 2">
            <a:extLst>
              <a:ext uri="{FF2B5EF4-FFF2-40B4-BE49-F238E27FC236}">
                <a16:creationId xmlns:a16="http://schemas.microsoft.com/office/drawing/2014/main" id="{5EFBDAF2-64E6-35EC-5235-A853A7E25539}"/>
              </a:ext>
            </a:extLst>
          </p:cNvPr>
          <p:cNvSpPr>
            <a:spLocks noGrp="1"/>
          </p:cNvSpPr>
          <p:nvPr>
            <p:ph idx="1"/>
          </p:nvPr>
        </p:nvSpPr>
        <p:spPr>
          <a:xfrm>
            <a:off x="0" y="1415441"/>
            <a:ext cx="12192000" cy="5442559"/>
          </a:xfrm>
        </p:spPr>
        <p:txBody>
          <a:bodyPr>
            <a:normAutofit lnSpcReduction="10000"/>
          </a:bodyPr>
          <a:lstStyle/>
          <a:p>
            <a:r>
              <a:rPr lang="en-US" sz="3200" dirty="0"/>
              <a:t>1) The Lord’s Supper is an event of memory: we remember our redemption just as Israel remembered it’s redemption each year at Passover.</a:t>
            </a:r>
          </a:p>
          <a:p>
            <a:pPr marL="0" indent="0">
              <a:buNone/>
            </a:pPr>
            <a:endParaRPr lang="en-US" sz="3200" dirty="0"/>
          </a:p>
          <a:p>
            <a:r>
              <a:rPr lang="en-US" sz="3200" dirty="0"/>
              <a:t>2) The Lord’s Supper is a constant rhythm: we take it on a regular, weekly basis.</a:t>
            </a:r>
          </a:p>
          <a:p>
            <a:pPr marL="0" indent="0">
              <a:buNone/>
            </a:pPr>
            <a:endParaRPr lang="en-US" sz="3200" dirty="0"/>
          </a:p>
          <a:p>
            <a:r>
              <a:rPr lang="en-US" sz="3200" dirty="0"/>
              <a:t>3) The Lord’s Supper is a public meal of hope: we proclaim through this weekly habit of gathering and sharing a public symbolic meal with Christ at its head - our hope of a final, glorious banquet feast with God. </a:t>
            </a:r>
          </a:p>
          <a:p>
            <a:endParaRPr lang="en-US" sz="3200" dirty="0"/>
          </a:p>
          <a:p>
            <a:endParaRPr lang="en-US" sz="3200" dirty="0"/>
          </a:p>
        </p:txBody>
      </p:sp>
    </p:spTree>
    <p:extLst>
      <p:ext uri="{BB962C8B-B14F-4D97-AF65-F5344CB8AC3E}">
        <p14:creationId xmlns:p14="http://schemas.microsoft.com/office/powerpoint/2010/main" val="194326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2">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0A017-BBD8-A16A-E20C-82365D2F41EC}"/>
              </a:ext>
            </a:extLst>
          </p:cNvPr>
          <p:cNvSpPr>
            <a:spLocks noGrp="1"/>
          </p:cNvSpPr>
          <p:nvPr>
            <p:ph type="title"/>
          </p:nvPr>
        </p:nvSpPr>
        <p:spPr>
          <a:xfrm>
            <a:off x="0" y="0"/>
            <a:ext cx="6967181" cy="1543734"/>
          </a:xfrm>
        </p:spPr>
        <p:txBody>
          <a:bodyPr>
            <a:normAutofit/>
          </a:bodyPr>
          <a:lstStyle/>
          <a:p>
            <a:r>
              <a:rPr lang="en-US" sz="3600" dirty="0"/>
              <a:t>The Purpose of Language </a:t>
            </a:r>
          </a:p>
        </p:txBody>
      </p:sp>
      <p:sp>
        <p:nvSpPr>
          <p:cNvPr id="3" name="Content Placeholder 2">
            <a:extLst>
              <a:ext uri="{FF2B5EF4-FFF2-40B4-BE49-F238E27FC236}">
                <a16:creationId xmlns:a16="http://schemas.microsoft.com/office/drawing/2014/main" id="{B56FE00E-247A-4B2E-4C61-0A4326287990}"/>
              </a:ext>
            </a:extLst>
          </p:cNvPr>
          <p:cNvSpPr>
            <a:spLocks noGrp="1"/>
          </p:cNvSpPr>
          <p:nvPr>
            <p:ph idx="1"/>
          </p:nvPr>
        </p:nvSpPr>
        <p:spPr>
          <a:xfrm>
            <a:off x="388307" y="2147356"/>
            <a:ext cx="7629753" cy="4710642"/>
          </a:xfrm>
        </p:spPr>
        <p:txBody>
          <a:bodyPr>
            <a:normAutofit/>
          </a:bodyPr>
          <a:lstStyle/>
          <a:p>
            <a:r>
              <a:rPr lang="en-US" sz="3200" dirty="0"/>
              <a:t> “No language is justly studied merely as an aid to other purposes. It will in fact better serve other purposes, philological or historical, when it is studied for love, for itself.”  -J.R.R. Tolkien</a:t>
            </a:r>
          </a:p>
          <a:p>
            <a:pPr marL="0" indent="0">
              <a:buNone/>
            </a:pPr>
            <a:endParaRPr lang="en-US" dirty="0"/>
          </a:p>
          <a:p>
            <a:r>
              <a:rPr lang="en-US" i="1" dirty="0"/>
              <a:t>(“English and Welsh". Lecture at the University of Oxford on October 21, 1955. "The Monsters and the Critics, and Other Essays". Book edited by Christopher Tolkien, 1983). </a:t>
            </a:r>
          </a:p>
          <a:p>
            <a:endParaRPr lang="en-US" dirty="0"/>
          </a:p>
        </p:txBody>
      </p:sp>
      <p:pic>
        <p:nvPicPr>
          <p:cNvPr id="5" name="Picture 4" descr="A person in a suit and tie&#10;&#10;Description automatically generated">
            <a:extLst>
              <a:ext uri="{FF2B5EF4-FFF2-40B4-BE49-F238E27FC236}">
                <a16:creationId xmlns:a16="http://schemas.microsoft.com/office/drawing/2014/main" id="{A17D7E1F-C5BD-027E-C5EA-C753ED0FB31F}"/>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5726" r="3596" b="1"/>
          <a:stretch/>
        </p:blipFill>
        <p:spPr>
          <a:xfrm>
            <a:off x="7968222" y="2"/>
            <a:ext cx="4223778" cy="6865951"/>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Tree>
    <p:extLst>
      <p:ext uri="{BB962C8B-B14F-4D97-AF65-F5344CB8AC3E}">
        <p14:creationId xmlns:p14="http://schemas.microsoft.com/office/powerpoint/2010/main" val="299865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4E6F-FA81-DD95-A9BC-ED994698B3F4}"/>
              </a:ext>
            </a:extLst>
          </p:cNvPr>
          <p:cNvSpPr>
            <a:spLocks noGrp="1"/>
          </p:cNvSpPr>
          <p:nvPr>
            <p:ph type="title"/>
          </p:nvPr>
        </p:nvSpPr>
        <p:spPr>
          <a:xfrm>
            <a:off x="1050879" y="0"/>
            <a:ext cx="9810604" cy="2054269"/>
          </a:xfrm>
        </p:spPr>
        <p:txBody>
          <a:bodyPr>
            <a:normAutofit/>
          </a:bodyPr>
          <a:lstStyle/>
          <a:p>
            <a:r>
              <a:rPr lang="en-US" sz="3600" dirty="0"/>
              <a:t>The Problem of 1 Corinthians 11</a:t>
            </a:r>
          </a:p>
        </p:txBody>
      </p:sp>
      <p:sp>
        <p:nvSpPr>
          <p:cNvPr id="3" name="Content Placeholder 2">
            <a:extLst>
              <a:ext uri="{FF2B5EF4-FFF2-40B4-BE49-F238E27FC236}">
                <a16:creationId xmlns:a16="http://schemas.microsoft.com/office/drawing/2014/main" id="{1823E363-BDB3-7808-E002-E714D83FCFD4}"/>
              </a:ext>
            </a:extLst>
          </p:cNvPr>
          <p:cNvSpPr>
            <a:spLocks noGrp="1"/>
          </p:cNvSpPr>
          <p:nvPr>
            <p:ph idx="1"/>
          </p:nvPr>
        </p:nvSpPr>
        <p:spPr>
          <a:xfrm>
            <a:off x="0" y="2417522"/>
            <a:ext cx="12192000" cy="4440477"/>
          </a:xfrm>
        </p:spPr>
        <p:txBody>
          <a:bodyPr>
            <a:normAutofit/>
          </a:bodyPr>
          <a:lstStyle/>
          <a:p>
            <a:r>
              <a:rPr lang="en-US" sz="3200" dirty="0"/>
              <a:t>This is no common meal.</a:t>
            </a:r>
          </a:p>
          <a:p>
            <a:endParaRPr lang="en-US" sz="3200" dirty="0"/>
          </a:p>
          <a:p>
            <a:r>
              <a:rPr lang="en-US" sz="3200" dirty="0"/>
              <a:t>Paul’s exasperation: disunity coming from what should have been a symbol of unity.</a:t>
            </a:r>
          </a:p>
        </p:txBody>
      </p:sp>
    </p:spTree>
    <p:extLst>
      <p:ext uri="{BB962C8B-B14F-4D97-AF65-F5344CB8AC3E}">
        <p14:creationId xmlns:p14="http://schemas.microsoft.com/office/powerpoint/2010/main" val="64581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6EBB5-CE26-5EB9-65D8-E84C0F4BA0A2}"/>
              </a:ext>
            </a:extLst>
          </p:cNvPr>
          <p:cNvSpPr>
            <a:spLocks noGrp="1"/>
          </p:cNvSpPr>
          <p:nvPr>
            <p:ph type="title"/>
          </p:nvPr>
        </p:nvSpPr>
        <p:spPr>
          <a:xfrm>
            <a:off x="1050879" y="2374"/>
            <a:ext cx="9810604" cy="1216024"/>
          </a:xfrm>
        </p:spPr>
        <p:txBody>
          <a:bodyPr/>
          <a:lstStyle/>
          <a:p>
            <a:r>
              <a:rPr lang="en-US" sz="3600" dirty="0"/>
              <a:t>Memory</a:t>
            </a:r>
            <a:r>
              <a:rPr lang="en-US" dirty="0"/>
              <a:t> </a:t>
            </a:r>
          </a:p>
        </p:txBody>
      </p:sp>
      <p:sp>
        <p:nvSpPr>
          <p:cNvPr id="3" name="Content Placeholder 2">
            <a:extLst>
              <a:ext uri="{FF2B5EF4-FFF2-40B4-BE49-F238E27FC236}">
                <a16:creationId xmlns:a16="http://schemas.microsoft.com/office/drawing/2014/main" id="{27D0BD62-0DD0-1E0C-CB3B-424CC5208315}"/>
              </a:ext>
            </a:extLst>
          </p:cNvPr>
          <p:cNvSpPr>
            <a:spLocks noGrp="1"/>
          </p:cNvSpPr>
          <p:nvPr>
            <p:ph idx="1"/>
          </p:nvPr>
        </p:nvSpPr>
        <p:spPr/>
        <p:txBody>
          <a:bodyPr>
            <a:normAutofit/>
          </a:bodyPr>
          <a:lstStyle/>
          <a:p>
            <a:r>
              <a:rPr lang="en-US" sz="3200" dirty="0"/>
              <a:t>Memory or recollection involves action in response to God’s faithful work of deliverance.</a:t>
            </a:r>
          </a:p>
          <a:p>
            <a:endParaRPr lang="en-US" sz="3200" dirty="0"/>
          </a:p>
          <a:p>
            <a:r>
              <a:rPr lang="en-US" sz="3200" dirty="0"/>
              <a:t>Jesus giving himself for us effects a new kind of Exodus.</a:t>
            </a:r>
          </a:p>
          <a:p>
            <a:endParaRPr lang="en-US" sz="3200" dirty="0"/>
          </a:p>
          <a:p>
            <a:r>
              <a:rPr lang="en-US" sz="3200" dirty="0"/>
              <a:t>Lord’s Supper reminds us we live in the shadow of the cross. </a:t>
            </a:r>
          </a:p>
        </p:txBody>
      </p:sp>
    </p:spTree>
    <p:extLst>
      <p:ext uri="{BB962C8B-B14F-4D97-AF65-F5344CB8AC3E}">
        <p14:creationId xmlns:p14="http://schemas.microsoft.com/office/powerpoint/2010/main" val="350461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7908-6EE1-511F-42B3-6BCC7DE1FF6D}"/>
              </a:ext>
            </a:extLst>
          </p:cNvPr>
          <p:cNvSpPr>
            <a:spLocks noGrp="1"/>
          </p:cNvSpPr>
          <p:nvPr>
            <p:ph type="title"/>
          </p:nvPr>
        </p:nvSpPr>
        <p:spPr>
          <a:xfrm>
            <a:off x="1050879" y="0"/>
            <a:ext cx="9810604" cy="1216024"/>
          </a:xfrm>
        </p:spPr>
        <p:txBody>
          <a:bodyPr/>
          <a:lstStyle/>
          <a:p>
            <a:r>
              <a:rPr lang="en-US" sz="3600" dirty="0"/>
              <a:t>Rhythm</a:t>
            </a:r>
            <a:r>
              <a:rPr lang="en-US" dirty="0"/>
              <a:t> </a:t>
            </a:r>
          </a:p>
        </p:txBody>
      </p:sp>
      <p:sp>
        <p:nvSpPr>
          <p:cNvPr id="3" name="Content Placeholder 2">
            <a:extLst>
              <a:ext uri="{FF2B5EF4-FFF2-40B4-BE49-F238E27FC236}">
                <a16:creationId xmlns:a16="http://schemas.microsoft.com/office/drawing/2014/main" id="{048CF6DA-D22C-CAC3-6D64-23A8F99BBBA4}"/>
              </a:ext>
            </a:extLst>
          </p:cNvPr>
          <p:cNvSpPr>
            <a:spLocks noGrp="1"/>
          </p:cNvSpPr>
          <p:nvPr>
            <p:ph idx="1"/>
          </p:nvPr>
        </p:nvSpPr>
        <p:spPr>
          <a:xfrm>
            <a:off x="0" y="1825624"/>
            <a:ext cx="12192000" cy="5032376"/>
          </a:xfrm>
        </p:spPr>
        <p:txBody>
          <a:bodyPr>
            <a:noAutofit/>
          </a:bodyPr>
          <a:lstStyle/>
          <a:p>
            <a:r>
              <a:rPr lang="en-US" sz="3200" dirty="0"/>
              <a:t>Corinthians have fallen out of a rhythm of coming together for the purpose of communion – and into division. </a:t>
            </a:r>
          </a:p>
          <a:p>
            <a:endParaRPr lang="en-US" sz="3200" dirty="0"/>
          </a:p>
          <a:p>
            <a:r>
              <a:rPr lang="en-US" sz="3200" dirty="0"/>
              <a:t>Rhythm reminds us we are part of Christ’s body, which is bigger than ourselves. </a:t>
            </a:r>
          </a:p>
          <a:p>
            <a:endParaRPr lang="en-US" sz="3200" dirty="0"/>
          </a:p>
          <a:p>
            <a:r>
              <a:rPr lang="en-US" sz="3200" dirty="0"/>
              <a:t>A rhythm of meeting weekly to meditate on Jesus’ sacrifice stirs us up to be proactive about what we can do for those who have less than us. </a:t>
            </a:r>
          </a:p>
        </p:txBody>
      </p:sp>
    </p:spTree>
    <p:extLst>
      <p:ext uri="{BB962C8B-B14F-4D97-AF65-F5344CB8AC3E}">
        <p14:creationId xmlns:p14="http://schemas.microsoft.com/office/powerpoint/2010/main" val="40068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07713-F928-C44C-5FDF-729AB2418C8A}"/>
              </a:ext>
            </a:extLst>
          </p:cNvPr>
          <p:cNvSpPr>
            <a:spLocks noGrp="1"/>
          </p:cNvSpPr>
          <p:nvPr>
            <p:ph type="title"/>
          </p:nvPr>
        </p:nvSpPr>
        <p:spPr>
          <a:xfrm>
            <a:off x="1050879" y="0"/>
            <a:ext cx="9810604" cy="1216024"/>
          </a:xfrm>
        </p:spPr>
        <p:txBody>
          <a:bodyPr>
            <a:normAutofit/>
          </a:bodyPr>
          <a:lstStyle/>
          <a:p>
            <a:r>
              <a:rPr lang="en-US" sz="3600" dirty="0"/>
              <a:t>Proclamation of Hope</a:t>
            </a:r>
          </a:p>
        </p:txBody>
      </p:sp>
      <p:sp>
        <p:nvSpPr>
          <p:cNvPr id="3" name="Content Placeholder 2">
            <a:extLst>
              <a:ext uri="{FF2B5EF4-FFF2-40B4-BE49-F238E27FC236}">
                <a16:creationId xmlns:a16="http://schemas.microsoft.com/office/drawing/2014/main" id="{BB23915C-70E2-DD1E-1FBA-2195F791805C}"/>
              </a:ext>
            </a:extLst>
          </p:cNvPr>
          <p:cNvSpPr>
            <a:spLocks noGrp="1"/>
          </p:cNvSpPr>
          <p:nvPr>
            <p:ph idx="1"/>
          </p:nvPr>
        </p:nvSpPr>
        <p:spPr>
          <a:xfrm>
            <a:off x="0" y="1825624"/>
            <a:ext cx="12192000" cy="5032376"/>
          </a:xfrm>
        </p:spPr>
        <p:txBody>
          <a:bodyPr>
            <a:normAutofit/>
          </a:bodyPr>
          <a:lstStyle/>
          <a:p>
            <a:r>
              <a:rPr lang="en-US" sz="3200" dirty="0"/>
              <a:t>This weekly symbol is a celebration and proclamation that Christ’s death was not the last word. </a:t>
            </a:r>
          </a:p>
          <a:p>
            <a:endParaRPr lang="en-US" sz="3200" dirty="0"/>
          </a:p>
          <a:p>
            <a:r>
              <a:rPr lang="en-US" sz="3200" dirty="0"/>
              <a:t>The Lord’s Supper is a process of continually dying and rising with Christ, not just once (1 Cor. 15:31).</a:t>
            </a:r>
          </a:p>
          <a:p>
            <a:endParaRPr lang="en-US" sz="3200" dirty="0"/>
          </a:p>
          <a:p>
            <a:r>
              <a:rPr lang="en-US" sz="3200" dirty="0"/>
              <a:t>The true language of the Lord’s Supper is about service to one another - we mirror Christ at the first supper.  </a:t>
            </a:r>
          </a:p>
        </p:txBody>
      </p:sp>
    </p:spTree>
    <p:extLst>
      <p:ext uri="{BB962C8B-B14F-4D97-AF65-F5344CB8AC3E}">
        <p14:creationId xmlns:p14="http://schemas.microsoft.com/office/powerpoint/2010/main" val="104741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CD8FB-6D19-4797-2E38-EE452657447C}"/>
              </a:ext>
            </a:extLst>
          </p:cNvPr>
          <p:cNvSpPr>
            <a:spLocks noGrp="1"/>
          </p:cNvSpPr>
          <p:nvPr>
            <p:ph type="title"/>
          </p:nvPr>
        </p:nvSpPr>
        <p:spPr>
          <a:xfrm>
            <a:off x="1050879" y="0"/>
            <a:ext cx="9810604" cy="951978"/>
          </a:xfrm>
        </p:spPr>
        <p:txBody>
          <a:bodyPr>
            <a:normAutofit/>
          </a:bodyPr>
          <a:lstStyle/>
          <a:p>
            <a:r>
              <a:rPr lang="en-US" sz="3600" dirty="0"/>
              <a:t>Invitation: </a:t>
            </a:r>
          </a:p>
        </p:txBody>
      </p:sp>
      <p:sp>
        <p:nvSpPr>
          <p:cNvPr id="3" name="Content Placeholder 2">
            <a:extLst>
              <a:ext uri="{FF2B5EF4-FFF2-40B4-BE49-F238E27FC236}">
                <a16:creationId xmlns:a16="http://schemas.microsoft.com/office/drawing/2014/main" id="{1171D795-42B1-336C-E00B-368CBAA141BC}"/>
              </a:ext>
            </a:extLst>
          </p:cNvPr>
          <p:cNvSpPr>
            <a:spLocks noGrp="1"/>
          </p:cNvSpPr>
          <p:nvPr>
            <p:ph idx="1"/>
          </p:nvPr>
        </p:nvSpPr>
        <p:spPr>
          <a:xfrm>
            <a:off x="0" y="1114816"/>
            <a:ext cx="12192000" cy="5837129"/>
          </a:xfrm>
        </p:spPr>
        <p:txBody>
          <a:bodyPr>
            <a:normAutofit/>
          </a:bodyPr>
          <a:lstStyle/>
          <a:p>
            <a:r>
              <a:rPr lang="en-US" sz="3500" dirty="0"/>
              <a:t>Come to the table! </a:t>
            </a:r>
          </a:p>
          <a:p>
            <a:pPr marL="0" indent="0">
              <a:buNone/>
            </a:pPr>
            <a:endParaRPr lang="en-US" sz="3500" dirty="0"/>
          </a:p>
          <a:p>
            <a:r>
              <a:rPr lang="en-US" sz="3500" kern="100" dirty="0">
                <a:ea typeface="Calibri" panose="020F0502020204030204" pitchFamily="34" charset="0"/>
                <a:cs typeface="Arial" panose="020B0604020202020204" pitchFamily="34" charset="0"/>
              </a:rPr>
              <a:t>F</a:t>
            </a:r>
            <a:r>
              <a:rPr lang="en-US" sz="3500" kern="100" dirty="0">
                <a:effectLst/>
                <a:ea typeface="Calibri" panose="020F0502020204030204" pitchFamily="34" charset="0"/>
                <a:cs typeface="Arial" panose="020B0604020202020204" pitchFamily="34" charset="0"/>
              </a:rPr>
              <a:t>or those of us who have not yet put on Christ in baptism, he holds out the invitation to repent, and then join him in his death and resurrection through baptism, enabling us to commune with him and each other. </a:t>
            </a:r>
          </a:p>
          <a:p>
            <a:endParaRPr lang="en-US" sz="3200" dirty="0"/>
          </a:p>
        </p:txBody>
      </p:sp>
    </p:spTree>
    <p:extLst>
      <p:ext uri="{BB962C8B-B14F-4D97-AF65-F5344CB8AC3E}">
        <p14:creationId xmlns:p14="http://schemas.microsoft.com/office/powerpoint/2010/main" val="75631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4362</TotalTime>
  <Words>447</Words>
  <Application>Microsoft Macintosh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Bembo</vt:lpstr>
      <vt:lpstr>ArchiveVTI</vt:lpstr>
      <vt:lpstr>1 Corinthians 11</vt:lpstr>
      <vt:lpstr>The lord’s Supper as a language</vt:lpstr>
      <vt:lpstr>The Purpose of Language </vt:lpstr>
      <vt:lpstr>The Problem of 1 Corinthians 11</vt:lpstr>
      <vt:lpstr>Memory </vt:lpstr>
      <vt:lpstr>Rhythm </vt:lpstr>
      <vt:lpstr>Proclamation of Hope</vt:lpstr>
      <vt:lpstr>Invitation: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11</dc:title>
  <dc:creator>Ethan Highfill</dc:creator>
  <cp:lastModifiedBy>Ethan Highfill</cp:lastModifiedBy>
  <cp:revision>2</cp:revision>
  <dcterms:created xsi:type="dcterms:W3CDTF">2023-07-10T17:50:51Z</dcterms:created>
  <dcterms:modified xsi:type="dcterms:W3CDTF">2023-07-23T18:01:52Z</dcterms:modified>
</cp:coreProperties>
</file>