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ppt/notesSlides/notesSlide10.xml" ContentType="application/vnd.openxmlformats-officedocument.presentationml.notesSlide+xml"/>
  <Override PartName="/ppt/tags/tag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77" r:id="rId2"/>
    <p:sldId id="278" r:id="rId3"/>
    <p:sldId id="295" r:id="rId4"/>
    <p:sldId id="265" r:id="rId5"/>
    <p:sldId id="307" r:id="rId6"/>
    <p:sldId id="280" r:id="rId7"/>
    <p:sldId id="263" r:id="rId8"/>
    <p:sldId id="309" r:id="rId9"/>
    <p:sldId id="306" r:id="rId10"/>
    <p:sldId id="305" r:id="rId11"/>
    <p:sldId id="310" r:id="rId12"/>
    <p:sldId id="272" r:id="rId13"/>
    <p:sldId id="303" r:id="rId14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77"/>
          </p14:sldIdLst>
        </p14:section>
        <p14:section name="Author Your Presentation" id="{16378913-E5ED-4281-BAF5-F1F938CB0BED}">
          <p14:sldIdLst>
            <p14:sldId id="278"/>
            <p14:sldId id="295"/>
            <p14:sldId id="265"/>
            <p14:sldId id="307"/>
            <p14:sldId id="280"/>
            <p14:sldId id="263"/>
            <p14:sldId id="309"/>
            <p14:sldId id="306"/>
            <p14:sldId id="305"/>
            <p14:sldId id="310"/>
            <p14:sldId id="272"/>
            <p14:sldId id="303"/>
          </p14:sldIdLst>
        </p14:section>
        <p14:section name="Enrich Your Presentation" id="{E2D565D1-BA5E-44E6-A40E-50A64491224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E379"/>
    <a:srgbClr val="429F1D"/>
    <a:srgbClr val="B0E67A"/>
    <a:srgbClr val="FA7100"/>
    <a:srgbClr val="F9660B"/>
    <a:srgbClr val="FC5910"/>
    <a:srgbClr val="F66B16"/>
    <a:srgbClr val="F66E08"/>
    <a:srgbClr val="00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16" autoAdjust="0"/>
    <p:restoredTop sz="95952" autoAdjust="0"/>
  </p:normalViewPr>
  <p:slideViewPr>
    <p:cSldViewPr>
      <p:cViewPr varScale="1">
        <p:scale>
          <a:sx n="75" d="100"/>
          <a:sy n="75" d="100"/>
        </p:scale>
        <p:origin x="176" y="8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2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399" y="20549"/>
            <a:ext cx="4664703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671315" y="20548"/>
            <a:ext cx="7499224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7898" y="2818500"/>
            <a:ext cx="10225325" cy="22962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0216161" y="2819400"/>
            <a:ext cx="1948444" cy="2293851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7397" y="5089819"/>
            <a:ext cx="1213104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11673640" y="2469776"/>
            <a:ext cx="4064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775200" y="1295400"/>
            <a:ext cx="68072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933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92" y="4114800"/>
            <a:ext cx="97536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48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457189" lvl="0" indent="-457189" algn="l" defTabSz="121917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793684" y="4800600"/>
            <a:ext cx="6498336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08736" y="4800600"/>
            <a:ext cx="6412325" cy="566739"/>
          </a:xfrm>
        </p:spPr>
        <p:txBody>
          <a:bodyPr anchor="b">
            <a:normAutofit/>
          </a:bodyPr>
          <a:lstStyle>
            <a:lvl1pPr algn="ctr">
              <a:defRPr sz="24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782696" y="838201"/>
            <a:ext cx="6498336" cy="381282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7702484" y="838202"/>
            <a:ext cx="3759200" cy="4636911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390400" y="4800600"/>
            <a:ext cx="73344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>
            <a:normAutofit/>
          </a:bodyPr>
          <a:lstStyle>
            <a:lvl1pPr algn="ctr">
              <a:defRPr sz="24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562600"/>
            <a:ext cx="7315200" cy="609600"/>
          </a:xfrm>
        </p:spPr>
        <p:txBody>
          <a:bodyPr/>
          <a:lstStyle>
            <a:lvl1pPr marL="0" indent="0" algn="ctr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67056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3733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    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680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4707" y="5867401"/>
            <a:ext cx="12192000" cy="105369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1992354"/>
            <a:ext cx="7823200" cy="1970047"/>
          </a:xfrm>
        </p:spPr>
        <p:txBody>
          <a:bodyPr anchor="ctr">
            <a:normAutofit/>
          </a:bodyPr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2" y="5105401"/>
            <a:ext cx="109728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1016000" y="1946209"/>
            <a:ext cx="27432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582400" y="5265376"/>
            <a:ext cx="6096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343104" y="1992355"/>
            <a:ext cx="2111296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   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4707" y="5867401"/>
            <a:ext cx="12192000" cy="10536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573" y="76200"/>
            <a:ext cx="11204027" cy="685800"/>
          </a:xfrm>
        </p:spPr>
        <p:txBody>
          <a:bodyPr anchor="ctr" anchorCtr="0">
            <a:normAutofit/>
          </a:bodyPr>
          <a:lstStyle>
            <a:lvl1pPr algn="l"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"/>
            <a:ext cx="9424020" cy="838200"/>
          </a:xfrm>
        </p:spPr>
        <p:txBody>
          <a:bodyPr anchor="b">
            <a:normAutofit/>
          </a:bodyPr>
          <a:lstStyle>
            <a:lvl1pPr algn="l">
              <a:defRPr sz="3733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3"/>
            <a:ext cx="5384800" cy="3971455"/>
          </a:xfrm>
        </p:spPr>
        <p:txBody>
          <a:bodyPr/>
          <a:lstStyle>
            <a:lvl1pPr>
              <a:defRPr sz="373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667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6401"/>
            <a:ext cx="5384800" cy="3971455"/>
          </a:xfrm>
        </p:spPr>
        <p:txBody>
          <a:bodyPr/>
          <a:lstStyle>
            <a:lvl1pPr>
              <a:defRPr sz="3733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667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3260651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200" y="2077200"/>
            <a:ext cx="9347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87200" y="3081000"/>
            <a:ext cx="11582400" cy="1095600"/>
          </a:xfrm>
        </p:spPr>
        <p:txBody>
          <a:bodyPr>
            <a:normAutofit/>
          </a:bodyPr>
          <a:lstStyle>
            <a:lvl1pPr algn="ctr">
              <a:defRPr lang="en-US" sz="6133" b="1" kern="1200" spc="-20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78603" y="2424752"/>
            <a:ext cx="11592000" cy="639763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3733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100584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53156" y="3200400"/>
            <a:ext cx="9347200" cy="1676400"/>
          </a:xfrm>
        </p:spPr>
        <p:txBody>
          <a:bodyPr>
            <a:normAutofit/>
          </a:bodyPr>
          <a:lstStyle>
            <a:lvl1pPr marL="0" algn="l" defTabSz="1219170" rtl="0" eaLnBrk="1" latinLnBrk="0" hangingPunct="1">
              <a:defRPr lang="en-US" sz="53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6197600" y="664780"/>
            <a:ext cx="5588000" cy="381000"/>
          </a:xfrm>
        </p:spPr>
        <p:txBody>
          <a:bodyPr>
            <a:normAutofit/>
          </a:bodyPr>
          <a:lstStyle>
            <a:lvl1pPr algn="r">
              <a:buNone/>
              <a:defRPr lang="en-US" sz="24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609601"/>
            <a:ext cx="4011084" cy="825500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1533" y="609600"/>
            <a:ext cx="6815667" cy="5334000"/>
          </a:xfrm>
        </p:spPr>
        <p:txBody>
          <a:bodyPr/>
          <a:lstStyle>
            <a:lvl1pPr>
              <a:defRPr sz="3733">
                <a:solidFill>
                  <a:schemeClr val="bg1"/>
                </a:solidFill>
              </a:defRPr>
            </a:lvl1pPr>
            <a:lvl2pPr>
              <a:defRPr sz="3733">
                <a:solidFill>
                  <a:schemeClr val="bg1"/>
                </a:solidFill>
              </a:defRPr>
            </a:lvl2pPr>
            <a:lvl3pPr>
              <a:defRPr sz="3200">
                <a:solidFill>
                  <a:schemeClr val="bg1"/>
                </a:solidFill>
              </a:defRPr>
            </a:lvl3pPr>
            <a:lvl4pPr>
              <a:defRPr sz="2667">
                <a:solidFill>
                  <a:schemeClr val="bg1"/>
                </a:solidFill>
              </a:defRPr>
            </a:lvl4pPr>
            <a:lvl5pPr>
              <a:defRPr sz="2667">
                <a:solidFill>
                  <a:schemeClr val="bg1"/>
                </a:solidFill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1" y="1435101"/>
            <a:ext cx="4011084" cy="3822699"/>
          </a:xfrm>
        </p:spPr>
        <p:txBody>
          <a:bodyPr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4707" y="5867401"/>
            <a:ext cx="12192000" cy="105369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7/9/23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978400" y="1301531"/>
            <a:ext cx="6604000" cy="1416269"/>
          </a:xfrm>
        </p:spPr>
        <p:txBody>
          <a:bodyPr>
            <a:normAutofit/>
          </a:bodyPr>
          <a:lstStyle/>
          <a:p>
            <a:r>
              <a:rPr lang="en-US" dirty="0"/>
              <a:t>What is </a:t>
            </a:r>
            <a:r>
              <a:rPr lang="en-US" b="1" dirty="0">
                <a:solidFill>
                  <a:schemeClr val="tx1"/>
                </a:solidFill>
              </a:rPr>
              <a:t>spirituality</a:t>
            </a:r>
            <a:r>
              <a:rPr lang="en-US" dirty="0"/>
              <a:t>?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3048000"/>
            <a:ext cx="9652000" cy="1828800"/>
          </a:xfrm>
        </p:spPr>
        <p:txBody>
          <a:bodyPr>
            <a:normAutofit/>
          </a:bodyPr>
          <a:lstStyle/>
          <a:p>
            <a:pPr algn="l"/>
            <a:r>
              <a:rPr lang="en-US" sz="3200" b="0" dirty="0">
                <a:solidFill>
                  <a:srgbClr val="7BCF27"/>
                </a:solidFill>
                <a:latin typeface="Calibri" pitchFamily="34" charset="0"/>
              </a:rPr>
              <a:t>an authentic relationship with God</a:t>
            </a:r>
            <a:br>
              <a:rPr lang="en-US" sz="3200" b="0" dirty="0">
                <a:solidFill>
                  <a:srgbClr val="262626"/>
                </a:solidFill>
              </a:rPr>
            </a:br>
            <a:r>
              <a:rPr lang="en-US" sz="6933" b="0" dirty="0">
                <a:solidFill>
                  <a:prstClr val="white"/>
                </a:solidFill>
              </a:rPr>
              <a:t>SPIRITUALITY</a:t>
            </a:r>
            <a:endParaRPr lang="en-US" sz="6933" b="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2235200" y="1397000"/>
            <a:ext cx="7721600" cy="4978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It is a </a:t>
            </a:r>
            <a:r>
              <a:rPr lang="en-US" sz="3467" b="1" dirty="0">
                <a:solidFill>
                  <a:srgbClr val="7BCF27"/>
                </a:solidFill>
              </a:rPr>
              <a:t>relationship</a:t>
            </a: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 with God,</a:t>
            </a:r>
          </a:p>
          <a:p>
            <a:pPr algn="ctr">
              <a:lnSpc>
                <a:spcPct val="150000"/>
              </a:lnSpc>
            </a:pP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rooted in </a:t>
            </a:r>
            <a:r>
              <a:rPr lang="en-US" sz="3467" b="1" dirty="0">
                <a:solidFill>
                  <a:srgbClr val="7BCF27"/>
                </a:solidFill>
              </a:rPr>
              <a:t>knowledge</a:t>
            </a: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evidenced by </a:t>
            </a:r>
            <a:r>
              <a:rPr lang="en-US" sz="3467" b="1" dirty="0">
                <a:solidFill>
                  <a:srgbClr val="7BCF27"/>
                </a:solidFill>
              </a:rPr>
              <a:t>righteousness</a:t>
            </a: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directed toward the </a:t>
            </a:r>
            <a:r>
              <a:rPr lang="en-US" sz="3467" b="1" dirty="0">
                <a:solidFill>
                  <a:srgbClr val="7BCF27"/>
                </a:solidFill>
              </a:rPr>
              <a:t>Day of Christ</a:t>
            </a: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all to </a:t>
            </a:r>
            <a:r>
              <a:rPr lang="en-US" sz="3467" b="1" dirty="0">
                <a:solidFill>
                  <a:srgbClr val="7BCF27"/>
                </a:solidFill>
              </a:rPr>
              <a:t>God’s</a:t>
            </a:r>
            <a:r>
              <a:rPr lang="en-US" sz="2667" b="1" dirty="0">
                <a:solidFill>
                  <a:srgbClr val="7BCF27"/>
                </a:solidFill>
              </a:rPr>
              <a:t> </a:t>
            </a:r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glory.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594548" y="76200"/>
            <a:ext cx="10972800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true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spirituality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1016000" y="5054600"/>
            <a:ext cx="10160000" cy="19304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It is a spiritual </a:t>
            </a:r>
            <a:r>
              <a:rPr lang="en-US" sz="2800" b="1" dirty="0">
                <a:solidFill>
                  <a:srgbClr val="7BCF27"/>
                </a:solidFill>
              </a:rPr>
              <a:t>vision</a:t>
            </a: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and </a:t>
            </a:r>
            <a:r>
              <a:rPr lang="en-US" sz="2800" b="1" dirty="0">
                <a:solidFill>
                  <a:srgbClr val="7BCF27"/>
                </a:solidFill>
              </a:rPr>
              <a:t>direction </a:t>
            </a: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that leads to a spiritual </a:t>
            </a:r>
            <a:r>
              <a:rPr lang="en-US" sz="2800" b="1" dirty="0">
                <a:solidFill>
                  <a:srgbClr val="7BCF27"/>
                </a:solidFill>
              </a:rPr>
              <a:t>devotion</a:t>
            </a: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594548" y="76200"/>
            <a:ext cx="10972800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true </a:t>
            </a:r>
            <a:r>
              <a:rPr lang="en-US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spirituality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016000" y="1600200"/>
            <a:ext cx="2743200" cy="2743200"/>
            <a:chOff x="762000" y="1946209"/>
            <a:chExt cx="2057400" cy="2057400"/>
          </a:xfrm>
        </p:grpSpPr>
        <p:sp>
          <p:nvSpPr>
            <p:cNvPr id="12" name="Oval 11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38200" y="2666898"/>
              <a:ext cx="1931160" cy="683264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800" b="1" spc="80" dirty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FAITH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24400" y="1600200"/>
            <a:ext cx="2743200" cy="2743200"/>
            <a:chOff x="3543300" y="1946209"/>
            <a:chExt cx="2057400" cy="2057400"/>
          </a:xfrm>
        </p:grpSpPr>
        <p:sp>
          <p:nvSpPr>
            <p:cNvPr id="17" name="Oval 16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01872" y="2701385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800" b="1" spc="80" dirty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HOPE</a:t>
              </a:r>
              <a:endParaRPr lang="en-US" sz="48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8432800" y="1610112"/>
            <a:ext cx="2743200" cy="2743200"/>
            <a:chOff x="6324600" y="1953643"/>
            <a:chExt cx="2057400" cy="2057400"/>
          </a:xfrm>
        </p:grpSpPr>
        <p:sp>
          <p:nvSpPr>
            <p:cNvPr id="23" name="Oval 22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11810" y="2674651"/>
              <a:ext cx="1931160" cy="665695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4800" b="1" spc="80" dirty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LOVE</a:t>
              </a:r>
              <a:endParaRPr lang="en-US" sz="48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5111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2" y="4800601"/>
            <a:ext cx="10325100" cy="19812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r"/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				Do something </a:t>
            </a:r>
            <a:r>
              <a:rPr lang="en-US" sz="3200" b="1" dirty="0">
                <a:solidFill>
                  <a:srgbClr val="0065B0"/>
                </a:solidFill>
              </a:rPr>
              <a:t>new </a:t>
            </a:r>
            <a:r>
              <a:rPr lang="en-US" sz="3200" dirty="0">
                <a:solidFill>
                  <a:prstClr val="black">
                    <a:lumMod val="65000"/>
                    <a:lumOff val="35000"/>
                  </a:prstClr>
                </a:solidFill>
              </a:rPr>
              <a:t>to ignite your spiritual life!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7200" y="3304951"/>
            <a:ext cx="11582400" cy="1095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9600" dirty="0">
                <a:ln>
                  <a:gradFill>
                    <a:gsLst>
                      <a:gs pos="0">
                        <a:prstClr val="white"/>
                      </a:gs>
                      <a:gs pos="50000">
                        <a:prstClr val="white">
                          <a:lumMod val="75000"/>
                        </a:prst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prstClr val="white">
                        <a:lumMod val="75000"/>
                      </a:prstClr>
                    </a:gs>
                    <a:gs pos="91000">
                      <a:prstClr val="white"/>
                    </a:gs>
                  </a:gsLst>
                  <a:lin ang="16200000" scaled="1"/>
                </a:gradFill>
              </a:rPr>
              <a:t>40 DAY CHALLENGE</a:t>
            </a:r>
            <a:br>
              <a:rPr lang="en-US" sz="9600" dirty="0">
                <a:ln>
                  <a:gradFill>
                    <a:gsLst>
                      <a:gs pos="0">
                        <a:prstClr val="white"/>
                      </a:gs>
                      <a:gs pos="50000">
                        <a:prstClr val="white">
                          <a:lumMod val="75000"/>
                        </a:prst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prstClr val="white">
                        <a:lumMod val="75000"/>
                      </a:prstClr>
                    </a:gs>
                    <a:gs pos="91000">
                      <a:prstClr val="white"/>
                    </a:gs>
                  </a:gsLst>
                  <a:lin ang="16200000" scaled="1"/>
                </a:gradFill>
              </a:rPr>
            </a:br>
            <a:endParaRPr lang="en-US" sz="5333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96800" y="2286000"/>
            <a:ext cx="11592000" cy="6397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spcBef>
                <a:spcPts val="0"/>
              </a:spcBef>
            </a:pPr>
            <a:r>
              <a:rPr lang="en-US" sz="4800" dirty="0"/>
              <a:t>Take On The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1349992"/>
            <a:ext cx="12192000" cy="444778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00" dirty="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432" y="1600200"/>
            <a:ext cx="11009968" cy="3962400"/>
          </a:xfrm>
          <a:prstGeom prst="rect">
            <a:avLst/>
          </a:prstGeom>
          <a:noFill/>
        </p:spPr>
        <p:txBody>
          <a:bodyPr wrap="square" lIns="121920" rtlCol="0" anchor="ctr">
            <a:normAutofit/>
          </a:bodyPr>
          <a:lstStyle/>
          <a:p>
            <a:pPr algn="ctr">
              <a:lnSpc>
                <a:spcPts val="3300"/>
              </a:lnSpc>
            </a:pPr>
            <a:r>
              <a:rPr lang="en-US" sz="2600" dirty="0"/>
              <a:t>Disturb us, Lord, when 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With the abundance of things we possess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We have lost our thirst 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For the waters of life;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Having fallen in love with life,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We have ceased to dream of eternity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And in our efforts to build a new earth,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We have allowed our vision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Of the new Heaven to dim.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8088" y="656593"/>
            <a:ext cx="11084312" cy="846387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b" anchorCtr="0">
            <a:normAutofit fontScale="92500" lnSpcReduction="20000"/>
          </a:bodyPr>
          <a:lstStyle/>
          <a:p>
            <a:pPr algn="ctr"/>
            <a:r>
              <a:rPr lang="en-US" sz="7333" b="1" spc="-200" dirty="0">
                <a:solidFill>
                  <a:prstClr val="white">
                    <a:lumMod val="85000"/>
                  </a:prstClr>
                </a:solidFill>
                <a:latin typeface="Arial" pitchFamily="34" charset="0"/>
                <a:cs typeface="Arial" pitchFamily="34" charset="0"/>
              </a:rPr>
              <a:t>PRAYER FOR REVIVAL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432" y="1600200"/>
            <a:ext cx="11009968" cy="3962400"/>
          </a:xfrm>
          <a:prstGeom prst="rect">
            <a:avLst/>
          </a:prstGeom>
          <a:noFill/>
        </p:spPr>
        <p:txBody>
          <a:bodyPr wrap="square" lIns="121920" rtlCol="0" anchor="ctr">
            <a:normAutofit/>
          </a:bodyPr>
          <a:lstStyle/>
          <a:p>
            <a:pPr algn="ctr">
              <a:lnSpc>
                <a:spcPts val="3300"/>
              </a:lnSpc>
            </a:pPr>
            <a:r>
              <a:rPr lang="en-US" sz="2600" dirty="0"/>
              <a:t>Disturb us, Lord, when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We are too well pleased with ourselves,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When our dreams have come true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Because we have dreamed too little,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When we arrived safely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Because we sailed too close to the shore.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1955" y="1533410"/>
            <a:ext cx="11009968" cy="4095979"/>
          </a:xfrm>
          <a:prstGeom prst="rect">
            <a:avLst/>
          </a:prstGeom>
          <a:noFill/>
        </p:spPr>
        <p:txBody>
          <a:bodyPr wrap="square" lIns="121920" rtlCol="0" anchor="ctr">
            <a:normAutofit/>
          </a:bodyPr>
          <a:lstStyle/>
          <a:p>
            <a:pPr algn="ctr">
              <a:lnSpc>
                <a:spcPts val="3300"/>
              </a:lnSpc>
            </a:pPr>
            <a:r>
              <a:rPr lang="en-US" sz="2600" dirty="0"/>
              <a:t>Disturb us, Lord, to dare more boldly,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To venture on wider seas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Where storms will show your mastery;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Where losing sight of land,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We shall find the stars.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F65786-6EE1-88EE-0682-601CC88DDAF0}"/>
              </a:ext>
            </a:extLst>
          </p:cNvPr>
          <p:cNvSpPr txBox="1"/>
          <p:nvPr/>
        </p:nvSpPr>
        <p:spPr>
          <a:xfrm>
            <a:off x="591016" y="1525895"/>
            <a:ext cx="11009968" cy="4095979"/>
          </a:xfrm>
          <a:prstGeom prst="rect">
            <a:avLst/>
          </a:prstGeom>
          <a:noFill/>
        </p:spPr>
        <p:txBody>
          <a:bodyPr wrap="square" lIns="121920" rtlCol="0" anchor="ctr">
            <a:normAutofit/>
          </a:bodyPr>
          <a:lstStyle/>
          <a:p>
            <a:pPr algn="ctr">
              <a:lnSpc>
                <a:spcPts val="3300"/>
              </a:lnSpc>
            </a:pPr>
            <a:r>
              <a:rPr lang="en-US" sz="2600" dirty="0"/>
              <a:t>We ask You to push back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The horizons of our hopes;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And to push into the future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In strength, courage, hope, and love.</a:t>
            </a:r>
          </a:p>
          <a:p>
            <a:pPr algn="ctr">
              <a:lnSpc>
                <a:spcPts val="3300"/>
              </a:lnSpc>
            </a:pPr>
            <a:r>
              <a:rPr lang="en-US" sz="2600" dirty="0"/>
              <a:t>--Sir Francis Drake (1540-1596)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19" grpId="0"/>
      <p:bldP spid="19" grpId="1"/>
      <p:bldP spid="20" grpId="0"/>
      <p:bldP spid="20" grpId="1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5333" cap="none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en-US" sz="5333" b="0" cap="none" dirty="0">
                <a:solidFill>
                  <a:prstClr val="black">
                    <a:lumMod val="50000"/>
                    <a:lumOff val="50000"/>
                  </a:prstClr>
                </a:solidFill>
              </a:rPr>
              <a:t>Putting </a:t>
            </a:r>
            <a:r>
              <a:rPr lang="en-US" sz="5333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Self </a:t>
            </a:r>
            <a:r>
              <a:rPr lang="en-US" sz="5333" b="0" cap="none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in the Center</a:t>
            </a:r>
            <a:endParaRPr lang="en-US" sz="3733" dirty="0"/>
          </a:p>
        </p:txBody>
      </p:sp>
      <p:sp>
        <p:nvSpPr>
          <p:cNvPr id="6" name="TextBox 5"/>
          <p:cNvSpPr txBox="1"/>
          <p:nvPr/>
        </p:nvSpPr>
        <p:spPr>
          <a:xfrm>
            <a:off x="1495189" y="1557457"/>
            <a:ext cx="1625600" cy="3580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666" b="1" dirty="0">
                <a:solidFill>
                  <a:srgbClr val="F26200">
                    <a:alpha val="40000"/>
                  </a:srgbClr>
                </a:solidFill>
                <a:cs typeface="Arial" pitchFamily="34" charset="0"/>
              </a:rPr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1016000" y="1946209"/>
            <a:ext cx="27432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343104" y="1992355"/>
            <a:ext cx="2111296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6304" y="1531434"/>
            <a:ext cx="1625600" cy="3580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666" b="1" dirty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8000" y="1397000"/>
            <a:ext cx="3556000" cy="40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6" name="Group 15"/>
          <p:cNvGrpSpPr/>
          <p:nvPr/>
        </p:nvGrpSpPr>
        <p:grpSpPr>
          <a:xfrm>
            <a:off x="914400" y="1138556"/>
            <a:ext cx="2743200" cy="3580338"/>
            <a:chOff x="762000" y="1557456"/>
            <a:chExt cx="2057400" cy="2685254"/>
          </a:xfrm>
        </p:grpSpPr>
        <p:sp>
          <p:nvSpPr>
            <p:cNvPr id="17" name="Oval 16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121392" y="1557456"/>
              <a:ext cx="1219200" cy="2685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66" b="1" dirty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1007328" y="199235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"/>
            <a:ext cx="9424020" cy="838200"/>
          </a:xfrm>
        </p:spPr>
        <p:txBody>
          <a:bodyPr anchor="b">
            <a:normAutofit/>
          </a:bodyPr>
          <a:lstStyle/>
          <a:p>
            <a:pPr>
              <a:spcBef>
                <a:spcPts val="0"/>
              </a:spcBef>
            </a:pPr>
            <a:r>
              <a:rPr lang="en-US"/>
              <a:t>Deepak Chopra</a:t>
            </a:r>
          </a:p>
        </p:txBody>
      </p:sp>
      <p:pic>
        <p:nvPicPr>
          <p:cNvPr id="1026" name="Picture 2" descr="http://www.skeptic.com/reading_room/images/Deepak_Chopra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23" r="18105" b="3"/>
          <a:stretch/>
        </p:blipFill>
        <p:spPr bwMode="auto">
          <a:xfrm>
            <a:off x="609600" y="1676403"/>
            <a:ext cx="5384800" cy="3971455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6197600" y="1676401"/>
            <a:ext cx="5384800" cy="3971455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/>
              <a:t>From Deepak Chopra’s book </a:t>
            </a:r>
            <a:r>
              <a:rPr lang="en-US" sz="3200" b="1" i="1" dirty="0"/>
              <a:t>How to Know God</a:t>
            </a:r>
            <a:r>
              <a:rPr lang="en-US" sz="3200" b="1" dirty="0"/>
              <a:t>: </a:t>
            </a:r>
            <a:endParaRPr lang="en-US" sz="3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“You don’t have to </a:t>
            </a:r>
            <a:r>
              <a:rPr lang="en-US" sz="3200" b="1" dirty="0"/>
              <a:t>believe</a:t>
            </a:r>
            <a:r>
              <a:rPr lang="en-US" sz="3200" dirty="0"/>
              <a:t> </a:t>
            </a:r>
            <a:r>
              <a:rPr lang="en-US" sz="3200" b="1" dirty="0"/>
              <a:t>in God</a:t>
            </a:r>
            <a:r>
              <a:rPr lang="en-US" sz="3200" dirty="0"/>
              <a:t> to experience God.”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“God is our highest instinct to </a:t>
            </a:r>
            <a:r>
              <a:rPr lang="en-US" sz="3200" b="1" dirty="0"/>
              <a:t>know ourselves.</a:t>
            </a:r>
            <a:r>
              <a:rPr lang="en-US" sz="3200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812800" y="4648200"/>
            <a:ext cx="3352800" cy="999531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algn="ctr"/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“I did it my way!”</a:t>
            </a:r>
          </a:p>
          <a:p>
            <a:pPr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414867"/>
            <a:ext cx="12192001" cy="4572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     </a:t>
            </a:r>
            <a:r>
              <a:rPr lang="en-US" b="0" dirty="0">
                <a:solidFill>
                  <a:prstClr val="white"/>
                </a:solidFill>
              </a:rPr>
              <a:t>All About </a:t>
            </a:r>
            <a:r>
              <a:rPr lang="en-US" dirty="0">
                <a:solidFill>
                  <a:prstClr val="white"/>
                </a:solidFill>
              </a:rPr>
              <a:t>Me!</a:t>
            </a:r>
            <a:r>
              <a:rPr lang="en-US" b="0" dirty="0">
                <a:solidFill>
                  <a:prstClr val="white"/>
                </a:solidFill>
              </a:rPr>
              <a:t> </a:t>
            </a:r>
            <a:endParaRPr lang="en-US" dirty="0"/>
          </a:p>
        </p:txBody>
      </p:sp>
      <p:pic>
        <p:nvPicPr>
          <p:cNvPr id="3074" name="Picture 2" descr="http://userserve-ak.last.fm/serve/_/39168093/Frank%2BSinatra%2Bsinatra2%2Bpng.pn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0800" y="1816551"/>
            <a:ext cx="2275368" cy="223926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answ-merchlogos.s3.amazonaws.com/Oct18-2/18846_01868976-photo-logo-burger-king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018" y="1803401"/>
            <a:ext cx="2274583" cy="227458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3.bp.blogspot.com/_CczI3LO4CjM/TQd2fcDUH1I/AAAAAAAABxM/-9dtbfndt7s/s1600/outbacksteakhousecoupon.org-3%25255B1%25255D.jpg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596618" y="1816552"/>
            <a:ext cx="2274583" cy="2261432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470400" y="4648200"/>
            <a:ext cx="3251200" cy="999531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algn="ctr"/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“Have it your way!”</a:t>
            </a:r>
          </a:p>
          <a:p>
            <a:pPr algn="ctr"/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28000" y="4631731"/>
            <a:ext cx="3251200" cy="999531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algn="ctr"/>
            <a:r>
              <a:rPr lang="en-US" sz="2667" dirty="0">
                <a:solidFill>
                  <a:prstClr val="black">
                    <a:lumMod val="85000"/>
                    <a:lumOff val="15000"/>
                  </a:prstClr>
                </a:solidFill>
              </a:rPr>
              <a:t>“No rules! Just right!”</a:t>
            </a:r>
          </a:p>
          <a:p>
            <a:pPr algn="ctr"/>
            <a:endParaRPr lang="en-US" sz="3200" dirty="0">
              <a:solidFill>
                <a:prstClr val="black"/>
              </a:solidFill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"/>
            <a:ext cx="9424020" cy="838200"/>
          </a:xfrm>
        </p:spPr>
        <p:txBody>
          <a:bodyPr anchor="b">
            <a:normAutofit/>
          </a:bodyPr>
          <a:lstStyle/>
          <a:p>
            <a:pPr>
              <a:spcBef>
                <a:spcPts val="0"/>
              </a:spcBef>
            </a:pPr>
            <a:r>
              <a:rPr lang="en-US"/>
              <a:t>Joel Osteen</a:t>
            </a:r>
          </a:p>
        </p:txBody>
      </p:sp>
      <p:pic>
        <p:nvPicPr>
          <p:cNvPr id="1026" name="Picture 2" descr="Joel Osteen | Familymedia.tv">
            <a:extLst>
              <a:ext uri="{FF2B5EF4-FFF2-40B4-BE49-F238E27FC236}">
                <a16:creationId xmlns:a16="http://schemas.microsoft.com/office/drawing/2014/main" id="{0C193A3D-4B07-BAB8-760C-6783163926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864953"/>
            <a:ext cx="5384800" cy="3594354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6197600" y="1676401"/>
            <a:ext cx="5384800" cy="3971455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/>
              <a:t>From Joel Osteen’s book </a:t>
            </a:r>
            <a:r>
              <a:rPr lang="en-US" sz="3200" b="1" i="1" dirty="0"/>
              <a:t>Your Best Life Now</a:t>
            </a:r>
            <a:r>
              <a:rPr lang="en-US" sz="3200" b="1" dirty="0"/>
              <a:t>: </a:t>
            </a:r>
            <a:endParaRPr lang="en-US" sz="3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“God wants this to be the  </a:t>
            </a:r>
            <a:r>
              <a:rPr lang="en-US" sz="3200" b="1" dirty="0"/>
              <a:t>best time </a:t>
            </a:r>
            <a:r>
              <a:rPr lang="en-US" sz="3200" dirty="0"/>
              <a:t>in your life.”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“Do all you can to make </a:t>
            </a:r>
            <a:r>
              <a:rPr lang="en-US" sz="3200" b="1" dirty="0"/>
              <a:t>your dreams </a:t>
            </a:r>
            <a:r>
              <a:rPr lang="en-US" sz="3200" dirty="0"/>
              <a:t>come true.”</a:t>
            </a:r>
          </a:p>
        </p:txBody>
      </p:sp>
    </p:spTree>
    <p:extLst>
      <p:ext uri="{BB962C8B-B14F-4D97-AF65-F5344CB8AC3E}">
        <p14:creationId xmlns:p14="http://schemas.microsoft.com/office/powerpoint/2010/main" val="3786071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21000"/>
            <a:ext cx="9448800" cy="2133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933" dirty="0">
                <a:solidFill>
                  <a:prstClr val="white"/>
                </a:solidFill>
              </a:rPr>
              <a:t>They exchanged the truth about God for a lie and worshiped and served the </a:t>
            </a:r>
            <a:r>
              <a:rPr lang="en-US" sz="2933" b="1" u="sng" dirty="0">
                <a:solidFill>
                  <a:prstClr val="white"/>
                </a:solidFill>
              </a:rPr>
              <a:t>creature</a:t>
            </a:r>
            <a:r>
              <a:rPr lang="en-US" sz="2933" dirty="0">
                <a:solidFill>
                  <a:prstClr val="white"/>
                </a:solidFill>
              </a:rPr>
              <a:t> rather than the Creator… </a:t>
            </a:r>
            <a:br>
              <a:rPr lang="en-US" sz="2933" dirty="0">
                <a:solidFill>
                  <a:prstClr val="white"/>
                </a:solidFill>
              </a:rPr>
            </a:br>
            <a:r>
              <a:rPr lang="en-US" sz="2933" dirty="0">
                <a:solidFill>
                  <a:prstClr val="white"/>
                </a:solidFill>
              </a:rPr>
              <a:t>Romans 1:25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921000"/>
            <a:ext cx="9448800" cy="2133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933" dirty="0">
                <a:solidFill>
                  <a:prstClr val="white"/>
                </a:solidFill>
              </a:rPr>
              <a:t>In those days there was no king in Israel. Everyone did what was right in his </a:t>
            </a:r>
            <a:r>
              <a:rPr lang="en-US" sz="2933" b="1" u="sng" dirty="0">
                <a:solidFill>
                  <a:prstClr val="white"/>
                </a:solidFill>
              </a:rPr>
              <a:t>own</a:t>
            </a:r>
            <a:r>
              <a:rPr lang="en-US" sz="2933" b="1" dirty="0">
                <a:solidFill>
                  <a:prstClr val="white"/>
                </a:solidFill>
              </a:rPr>
              <a:t> </a:t>
            </a:r>
            <a:r>
              <a:rPr lang="en-US" sz="2933" b="1" u="sng" dirty="0">
                <a:solidFill>
                  <a:prstClr val="white"/>
                </a:solidFill>
              </a:rPr>
              <a:t>eyes</a:t>
            </a:r>
            <a:r>
              <a:rPr lang="en-US" sz="2933" dirty="0">
                <a:solidFill>
                  <a:prstClr val="white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2933" dirty="0">
                <a:solidFill>
                  <a:prstClr val="white"/>
                </a:solidFill>
              </a:rPr>
              <a:t>Judges 17:6</a:t>
            </a:r>
            <a:endParaRPr lang="en-US" sz="5333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921000"/>
            <a:ext cx="9448800" cy="2133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933" dirty="0">
                <a:solidFill>
                  <a:prstClr val="white"/>
                </a:solidFill>
              </a:rPr>
              <a:t>Their end is destruction, their God is their </a:t>
            </a:r>
            <a:r>
              <a:rPr lang="en-US" sz="2933" b="1" u="sng" dirty="0">
                <a:solidFill>
                  <a:prstClr val="white"/>
                </a:solidFill>
              </a:rPr>
              <a:t>belly</a:t>
            </a:r>
            <a:r>
              <a:rPr lang="en-US" sz="2933" dirty="0">
                <a:solidFill>
                  <a:prstClr val="white"/>
                </a:solidFill>
              </a:rPr>
              <a:t>, their glory is their shame, with minds set on </a:t>
            </a:r>
            <a:r>
              <a:rPr lang="en-US" sz="2933" b="1" u="sng" dirty="0">
                <a:solidFill>
                  <a:prstClr val="white"/>
                </a:solidFill>
              </a:rPr>
              <a:t>earthly</a:t>
            </a:r>
            <a:r>
              <a:rPr lang="en-US" sz="2933" dirty="0">
                <a:solidFill>
                  <a:prstClr val="white"/>
                </a:solidFill>
              </a:rPr>
              <a:t> things. </a:t>
            </a:r>
          </a:p>
          <a:p>
            <a:pPr>
              <a:spcBef>
                <a:spcPts val="0"/>
              </a:spcBef>
            </a:pPr>
            <a:r>
              <a:rPr lang="en-US" sz="2933" dirty="0">
                <a:solidFill>
                  <a:prstClr val="white"/>
                </a:solidFill>
              </a:rPr>
              <a:t>Philippians 3:19</a:t>
            </a:r>
            <a:endParaRPr lang="en-US" sz="5333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16000" y="1946209"/>
            <a:ext cx="27432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343104" y="1992355"/>
            <a:ext cx="2111296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46304" y="1531434"/>
            <a:ext cx="1625600" cy="3580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666" b="1" dirty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5333" b="0" cap="none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What About </a:t>
            </a:r>
            <a:r>
              <a:rPr lang="en-US" sz="5333" cap="none" dirty="0">
                <a:solidFill>
                  <a:prstClr val="black">
                    <a:lumMod val="85000"/>
                    <a:lumOff val="15000"/>
                  </a:prstClr>
                </a:solidFill>
              </a:rPr>
              <a:t>Us?</a:t>
            </a:r>
            <a:endParaRPr lang="en-US" sz="5333" b="0" cap="none" dirty="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8000" y="1397000"/>
            <a:ext cx="3556000" cy="40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5" name="Group 14"/>
          <p:cNvGrpSpPr/>
          <p:nvPr/>
        </p:nvGrpSpPr>
        <p:grpSpPr>
          <a:xfrm>
            <a:off x="914400" y="1193801"/>
            <a:ext cx="2743200" cy="3580338"/>
            <a:chOff x="3543300" y="1591943"/>
            <a:chExt cx="2057400" cy="2685254"/>
          </a:xfrm>
        </p:grpSpPr>
        <p:sp>
          <p:nvSpPr>
            <p:cNvPr id="16" name="Oval 15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33968" y="1591943"/>
              <a:ext cx="1219200" cy="2685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66" b="1" dirty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782124" y="1988634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21000"/>
            <a:ext cx="9448800" cy="2133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933" dirty="0">
                <a:solidFill>
                  <a:prstClr val="white"/>
                </a:solidFill>
              </a:rPr>
              <a:t>“Beware of practicing your righteousness before other people in order to be </a:t>
            </a:r>
            <a:r>
              <a:rPr lang="en-US" sz="2933" b="1" u="sng" dirty="0">
                <a:solidFill>
                  <a:prstClr val="white"/>
                </a:solidFill>
              </a:rPr>
              <a:t>seen</a:t>
            </a:r>
            <a:r>
              <a:rPr lang="en-US" sz="2933" dirty="0">
                <a:solidFill>
                  <a:prstClr val="white"/>
                </a:solidFill>
              </a:rPr>
              <a:t> by them…”</a:t>
            </a:r>
            <a:br>
              <a:rPr lang="en-US" sz="2933" dirty="0">
                <a:solidFill>
                  <a:prstClr val="white"/>
                </a:solidFill>
              </a:rPr>
            </a:br>
            <a:r>
              <a:rPr lang="en-US" sz="2933" dirty="0">
                <a:solidFill>
                  <a:prstClr val="white"/>
                </a:solidFill>
              </a:rPr>
              <a:t>Romans 1:25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921000"/>
            <a:ext cx="9448800" cy="2133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933" dirty="0">
                <a:solidFill>
                  <a:prstClr val="white"/>
                </a:solidFill>
              </a:rPr>
              <a:t>This people honors me with their lips, but their </a:t>
            </a:r>
            <a:r>
              <a:rPr lang="en-US" sz="2933" b="1" u="sng" dirty="0">
                <a:solidFill>
                  <a:prstClr val="white"/>
                </a:solidFill>
              </a:rPr>
              <a:t>heart</a:t>
            </a:r>
            <a:r>
              <a:rPr lang="en-US" sz="2933" dirty="0">
                <a:solidFill>
                  <a:prstClr val="white"/>
                </a:solidFill>
              </a:rPr>
              <a:t> is far from me; in vain do they worship me, teaching as doctrines the commandments of </a:t>
            </a:r>
            <a:r>
              <a:rPr lang="en-US" sz="2933" b="1" u="sng" dirty="0">
                <a:solidFill>
                  <a:prstClr val="white"/>
                </a:solidFill>
              </a:rPr>
              <a:t>men</a:t>
            </a:r>
            <a:r>
              <a:rPr lang="en-US" sz="2933" dirty="0">
                <a:solidFill>
                  <a:prstClr val="white"/>
                </a:solidFill>
              </a:rPr>
              <a:t>.”</a:t>
            </a:r>
          </a:p>
          <a:p>
            <a:pPr>
              <a:spcBef>
                <a:spcPts val="0"/>
              </a:spcBef>
            </a:pPr>
            <a:r>
              <a:rPr lang="en-US" sz="2933" dirty="0">
                <a:solidFill>
                  <a:prstClr val="white"/>
                </a:solidFill>
              </a:rPr>
              <a:t>Matthew 15:8-9</a:t>
            </a:r>
            <a:endParaRPr lang="en-US" sz="5333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2921000"/>
            <a:ext cx="9448800" cy="2133600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2933" dirty="0">
                <a:solidFill>
                  <a:prstClr val="white"/>
                </a:solidFill>
              </a:rPr>
              <a:t>“The scribes and the Pharisees sit on Moses’ seat, so practice and observe whatever they tell you—but not what they do. For they preach, but do not </a:t>
            </a:r>
            <a:r>
              <a:rPr lang="en-US" sz="2933" b="1" u="sng" dirty="0">
                <a:solidFill>
                  <a:prstClr val="white"/>
                </a:solidFill>
              </a:rPr>
              <a:t>practice</a:t>
            </a:r>
            <a:r>
              <a:rPr lang="en-US" sz="2933" dirty="0">
                <a:solidFill>
                  <a:prstClr val="white"/>
                </a:solidFill>
              </a:rPr>
              <a:t>.”</a:t>
            </a:r>
          </a:p>
          <a:p>
            <a:pPr>
              <a:spcBef>
                <a:spcPts val="0"/>
              </a:spcBef>
            </a:pPr>
            <a:r>
              <a:rPr lang="en-US" sz="2933" dirty="0">
                <a:solidFill>
                  <a:prstClr val="white"/>
                </a:solidFill>
              </a:rPr>
              <a:t>Matthew 23:2-3</a:t>
            </a:r>
            <a:endParaRPr lang="en-US" sz="5333" dirty="0"/>
          </a:p>
        </p:txBody>
      </p:sp>
    </p:spTree>
    <p:extLst>
      <p:ext uri="{BB962C8B-B14F-4D97-AF65-F5344CB8AC3E}">
        <p14:creationId xmlns:p14="http://schemas.microsoft.com/office/powerpoint/2010/main" val="2062425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16000" y="1946209"/>
            <a:ext cx="27432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343104" y="1992355"/>
            <a:ext cx="2111296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46304" y="1531434"/>
            <a:ext cx="1625600" cy="3580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666" b="1" dirty="0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5333" cap="none" dirty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True </a:t>
            </a:r>
            <a:r>
              <a:rPr lang="en-US" sz="5333" b="0" cap="none" dirty="0">
                <a:solidFill>
                  <a:prstClr val="black">
                    <a:lumMod val="50000"/>
                    <a:lumOff val="50000"/>
                  </a:prstClr>
                </a:solidFill>
                <a:ea typeface="+mn-ea"/>
                <a:cs typeface="+mn-cs"/>
              </a:rPr>
              <a:t>Spirituality</a:t>
            </a:r>
          </a:p>
        </p:txBody>
      </p:sp>
      <p:sp>
        <p:nvSpPr>
          <p:cNvPr id="2" name="Rectangle 1"/>
          <p:cNvSpPr/>
          <p:nvPr/>
        </p:nvSpPr>
        <p:spPr>
          <a:xfrm>
            <a:off x="508000" y="1397000"/>
            <a:ext cx="3556000" cy="4064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6" name="Group 15"/>
          <p:cNvGrpSpPr/>
          <p:nvPr/>
        </p:nvGrpSpPr>
        <p:grpSpPr>
          <a:xfrm>
            <a:off x="914400" y="1193801"/>
            <a:ext cx="2743200" cy="3580338"/>
            <a:chOff x="6324600" y="1587511"/>
            <a:chExt cx="2057400" cy="2685254"/>
          </a:xfrm>
        </p:grpSpPr>
        <p:sp>
          <p:nvSpPr>
            <p:cNvPr id="18" name="Oval 17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     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721604" y="1587511"/>
              <a:ext cx="1219200" cy="2685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666" b="1" dirty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6569928" y="2005362"/>
              <a:ext cx="1583472" cy="1295400"/>
            </a:xfrm>
            <a:prstGeom prst="ellipse">
              <a:avLst/>
            </a:prstGeom>
            <a:gradFill flip="none" rotWithShape="1">
              <a:gsLst>
                <a:gs pos="63000">
                  <a:schemeClr val="bg1">
                    <a:alpha val="7000"/>
                  </a:schemeClr>
                </a:gs>
                <a:gs pos="72000">
                  <a:schemeClr val="bg1">
                    <a:alpha val="15000"/>
                  </a:schemeClr>
                </a:gs>
                <a:gs pos="91000">
                  <a:schemeClr val="bg1">
                    <a:alpha val="28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/>
                <a:t>     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157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tb5iYcBF5pNknMcsH5Nw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zR10xIjSp9ydXfZCEUpf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zR10xIjSp9ydXfZCEUpfr"/>
</p:tagLst>
</file>

<file path=ppt/theme/theme1.xml><?xml version="1.0" encoding="utf-8"?>
<a:theme xmlns:a="http://schemas.openxmlformats.org/drawingml/2006/main" name="IntroducingPowerPoint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557</Words>
  <Application>Microsoft Macintosh PowerPoint</Application>
  <PresentationFormat>Widescreen</PresentationFormat>
  <Paragraphs>105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Georgia</vt:lpstr>
      <vt:lpstr>IntroducingPowerPoint2010</vt:lpstr>
      <vt:lpstr>an authentic relationship with God SPIRITUALITY</vt:lpstr>
      <vt:lpstr> Putting Self in the Center</vt:lpstr>
      <vt:lpstr>Deepak Chopra</vt:lpstr>
      <vt:lpstr>     All About Me! </vt:lpstr>
      <vt:lpstr>Joel Osteen</vt:lpstr>
      <vt:lpstr>They exchanged the truth about God for a lie and worshiped and served the creature rather than the Creator…  Romans 1:25</vt:lpstr>
      <vt:lpstr>What About Us?</vt:lpstr>
      <vt:lpstr>“Beware of practicing your righteousness before other people in order to be seen by them…” Romans 1:25</vt:lpstr>
      <vt:lpstr>True Spirituality</vt:lpstr>
      <vt:lpstr>true spirituality</vt:lpstr>
      <vt:lpstr>true spirituality</vt:lpstr>
      <vt:lpstr>40 DAY CHALLENGE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2012-09-04T20:42:01Z</dcterms:created>
  <dcterms:modified xsi:type="dcterms:W3CDTF">2023-07-09T18:53:34Z</dcterms:modified>
</cp:coreProperties>
</file>