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77" r:id="rId2"/>
    <p:sldId id="305" r:id="rId3"/>
    <p:sldId id="310" r:id="rId4"/>
    <p:sldId id="278" r:id="rId5"/>
    <p:sldId id="311" r:id="rId6"/>
    <p:sldId id="312" r:id="rId7"/>
    <p:sldId id="313" r:id="rId8"/>
    <p:sldId id="314" r:id="rId9"/>
    <p:sldId id="317" r:id="rId10"/>
    <p:sldId id="263" r:id="rId11"/>
    <p:sldId id="330" r:id="rId12"/>
    <p:sldId id="331" r:id="rId13"/>
    <p:sldId id="332" r:id="rId14"/>
    <p:sldId id="333" r:id="rId15"/>
    <p:sldId id="306" r:id="rId16"/>
    <p:sldId id="334" r:id="rId17"/>
    <p:sldId id="318" r:id="rId18"/>
    <p:sldId id="282" r:id="rId19"/>
    <p:sldId id="272" r:id="rId20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277"/>
            <p14:sldId id="305"/>
            <p14:sldId id="310"/>
          </p14:sldIdLst>
        </p14:section>
        <p14:section name="Author Your Presentation" id="{16378913-E5ED-4281-BAF5-F1F938CB0BED}">
          <p14:sldIdLst>
            <p14:sldId id="278"/>
            <p14:sldId id="311"/>
            <p14:sldId id="312"/>
            <p14:sldId id="313"/>
            <p14:sldId id="314"/>
            <p14:sldId id="317"/>
            <p14:sldId id="263"/>
            <p14:sldId id="330"/>
            <p14:sldId id="331"/>
            <p14:sldId id="332"/>
            <p14:sldId id="333"/>
            <p14:sldId id="306"/>
            <p14:sldId id="334"/>
            <p14:sldId id="318"/>
            <p14:sldId id="282"/>
            <p14:sldId id="272"/>
          </p14:sldIdLst>
        </p14:section>
        <p14:section name="Enrich Your Presentation" id="{E2D565D1-BA5E-44E6-A40E-50A64491224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379"/>
    <a:srgbClr val="429F1D"/>
    <a:srgbClr val="B0E67A"/>
    <a:srgbClr val="FA7100"/>
    <a:srgbClr val="F9660B"/>
    <a:srgbClr val="FC5910"/>
    <a:srgbClr val="F66B16"/>
    <a:srgbClr val="F66E08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3" autoAdjust="0"/>
    <p:restoredTop sz="95934" autoAdjust="0"/>
  </p:normalViewPr>
  <p:slideViewPr>
    <p:cSldViewPr>
      <p:cViewPr varScale="1">
        <p:scale>
          <a:sx n="71" d="100"/>
          <a:sy n="71" d="100"/>
        </p:scale>
        <p:origin x="200" y="9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2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4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99" y="20549"/>
            <a:ext cx="4664703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1315" y="20548"/>
            <a:ext cx="7499224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898" y="2818500"/>
            <a:ext cx="10225325" cy="2296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216161" y="2819400"/>
            <a:ext cx="1948444" cy="2293851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7397" y="5089819"/>
            <a:ext cx="1213104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673640" y="2469776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933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48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457189" lvl="0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93684" y="4800600"/>
            <a:ext cx="64983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9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1"/>
            <a:ext cx="6498336" cy="381282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2"/>
            <a:ext cx="3759200" cy="463691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90400" y="4800600"/>
            <a:ext cx="73344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3733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    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0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7"/>
          </a:xfrm>
        </p:spPr>
        <p:txBody>
          <a:bodyPr anchor="ctr">
            <a:normAutofit/>
          </a:bodyPr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5105401"/>
            <a:ext cx="109728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582400" y="5265376"/>
            <a:ext cx="6096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343104" y="1992355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4707" y="5867401"/>
            <a:ext cx="12192000" cy="1053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3" y="76200"/>
            <a:ext cx="11204027" cy="685800"/>
          </a:xfrm>
        </p:spPr>
        <p:txBody>
          <a:bodyPr anchor="ctr" anchorCtr="0">
            <a:normAutofit/>
          </a:bodyPr>
          <a:lstStyle>
            <a:lvl1pPr algn="l"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"/>
            <a:ext cx="9424020" cy="838200"/>
          </a:xfrm>
        </p:spPr>
        <p:txBody>
          <a:bodyPr anchor="b">
            <a:norm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3"/>
            <a:ext cx="5384800" cy="3971455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1"/>
            <a:ext cx="5384800" cy="3971455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651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>
              <a:defRPr lang="en-US" sz="6133" b="1" kern="1200" spc="-20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3733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1219170" rtl="0" eaLnBrk="1" latinLnBrk="0" hangingPunct="1">
              <a:defRPr lang="en-US" sz="5333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>
              <a:buNone/>
              <a:defRPr lang="en-US" sz="24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1"/>
            <a:ext cx="4011084" cy="8255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1"/>
            <a:ext cx="4011084" cy="3822699"/>
          </a:xfrm>
        </p:spPr>
        <p:txBody>
          <a:bodyPr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4707" y="5867401"/>
            <a:ext cx="12192000" cy="10536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7/9/23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78400" y="1301531"/>
            <a:ext cx="6604000" cy="1416269"/>
          </a:xfrm>
        </p:spPr>
        <p:txBody>
          <a:bodyPr>
            <a:normAutofit/>
          </a:bodyPr>
          <a:lstStyle/>
          <a:p>
            <a:r>
              <a:rPr lang="en-US" sz="2800" dirty="0"/>
              <a:t>How </a:t>
            </a:r>
            <a:r>
              <a:rPr lang="en-US" sz="2800" b="1" dirty="0">
                <a:solidFill>
                  <a:schemeClr val="tx1"/>
                </a:solidFill>
              </a:rPr>
              <a:t>Bible study </a:t>
            </a:r>
            <a:r>
              <a:rPr lang="en-US" sz="2800" dirty="0"/>
              <a:t>promotes spiritual growth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048000"/>
            <a:ext cx="9652000" cy="1828800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>
                <a:solidFill>
                  <a:srgbClr val="7BCF27"/>
                </a:solidFill>
                <a:latin typeface="Calibri" pitchFamily="34" charset="0"/>
              </a:rPr>
              <a:t>an authentic relationship with God</a:t>
            </a:r>
            <a:br>
              <a:rPr lang="en-US" sz="3200" b="0" dirty="0">
                <a:solidFill>
                  <a:srgbClr val="262626"/>
                </a:solidFill>
              </a:rPr>
            </a:br>
            <a:r>
              <a:rPr lang="en-US" sz="6933" b="0" dirty="0">
                <a:solidFill>
                  <a:prstClr val="white"/>
                </a:solidFill>
              </a:rPr>
              <a:t>SPIRITUALITY</a:t>
            </a:r>
            <a:endParaRPr lang="en-US" sz="6933" b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16000" y="1946209"/>
            <a:ext cx="27432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343104" y="1992355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6304" y="1531434"/>
            <a:ext cx="1625600" cy="358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66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333" b="0" cap="none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Bible Study &amp; </a:t>
            </a:r>
            <a:r>
              <a:rPr lang="en-US" sz="5333" cap="none" dirty="0">
                <a:solidFill>
                  <a:prstClr val="black">
                    <a:lumMod val="85000"/>
                    <a:lumOff val="15000"/>
                  </a:prstClr>
                </a:solidFill>
              </a:rPr>
              <a:t>Hope.</a:t>
            </a:r>
            <a:endParaRPr lang="en-US" sz="5333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000" y="1397000"/>
            <a:ext cx="3556000" cy="406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5" name="Group 14"/>
          <p:cNvGrpSpPr/>
          <p:nvPr/>
        </p:nvGrpSpPr>
        <p:grpSpPr>
          <a:xfrm>
            <a:off x="914400" y="1193801"/>
            <a:ext cx="2743200" cy="3580338"/>
            <a:chOff x="3543300" y="1591943"/>
            <a:chExt cx="2057400" cy="2685254"/>
          </a:xfrm>
        </p:grpSpPr>
        <p:sp>
          <p:nvSpPr>
            <p:cNvPr id="16" name="Oval 15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3968" y="1591943"/>
              <a:ext cx="1219200" cy="268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66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C3B-52CE-44B9-1BC0-C35999E3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Sports Watching Habits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017A9E-918D-4486-2BD7-7D34994E3C65}"/>
              </a:ext>
            </a:extLst>
          </p:cNvPr>
          <p:cNvGrpSpPr/>
          <p:nvPr/>
        </p:nvGrpSpPr>
        <p:grpSpPr>
          <a:xfrm>
            <a:off x="1066799" y="2288234"/>
            <a:ext cx="4591776" cy="2893366"/>
            <a:chOff x="1066799" y="2288234"/>
            <a:chExt cx="4591776" cy="28933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6440F1-4412-D015-8844-F25CB1325A56}"/>
                </a:ext>
              </a:extLst>
            </p:cNvPr>
            <p:cNvSpPr/>
            <p:nvPr/>
          </p:nvSpPr>
          <p:spPr>
            <a:xfrm>
              <a:off x="1066800" y="2288234"/>
              <a:ext cx="4591775" cy="609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063B71-CD1D-EB0C-26D5-930412C48B79}"/>
                </a:ext>
              </a:extLst>
            </p:cNvPr>
            <p:cNvSpPr txBox="1"/>
            <p:nvPr/>
          </p:nvSpPr>
          <p:spPr>
            <a:xfrm>
              <a:off x="1066799" y="2344764"/>
              <a:ext cx="459177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Men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DF6CCA-8283-4C63-F99E-D8AC7C745F6B}"/>
                </a:ext>
              </a:extLst>
            </p:cNvPr>
            <p:cNvSpPr/>
            <p:nvPr/>
          </p:nvSpPr>
          <p:spPr>
            <a:xfrm>
              <a:off x="1066799" y="2897834"/>
              <a:ext cx="4591775" cy="2283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03D3E9-2C23-2675-E9AB-0E0925A2FC8F}"/>
                </a:ext>
              </a:extLst>
            </p:cNvPr>
            <p:cNvSpPr txBox="1"/>
            <p:nvPr/>
          </p:nvSpPr>
          <p:spPr>
            <a:xfrm>
              <a:off x="1295400" y="3490555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Total Time Watching Sports Content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6ACEE9-91C8-A62B-09A8-8D1174318826}"/>
                </a:ext>
              </a:extLst>
            </p:cNvPr>
            <p:cNvSpPr txBox="1"/>
            <p:nvPr/>
          </p:nvSpPr>
          <p:spPr>
            <a:xfrm>
              <a:off x="3362685" y="3429000"/>
              <a:ext cx="1777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5.8 </a:t>
              </a:r>
              <a:r>
                <a:rPr lang="en-US" sz="4000" b="1" dirty="0" err="1"/>
                <a:t>hrs</a:t>
              </a:r>
              <a:endParaRPr lang="en-US" sz="40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539EBC-D94F-0754-D7BF-0AA7D23B4644}"/>
                </a:ext>
              </a:extLst>
            </p:cNvPr>
            <p:cNvSpPr txBox="1"/>
            <p:nvPr/>
          </p:nvSpPr>
          <p:spPr>
            <a:xfrm>
              <a:off x="3357317" y="3943290"/>
              <a:ext cx="1367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per week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B0E026-1DB7-30C8-83B5-97C6156DD451}"/>
              </a:ext>
            </a:extLst>
          </p:cNvPr>
          <p:cNvGrpSpPr/>
          <p:nvPr/>
        </p:nvGrpSpPr>
        <p:grpSpPr>
          <a:xfrm>
            <a:off x="6870279" y="2288234"/>
            <a:ext cx="4591775" cy="2893366"/>
            <a:chOff x="6870279" y="2288234"/>
            <a:chExt cx="4591775" cy="28933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25E1D5-20B8-75EA-8526-A2560749D510}"/>
                </a:ext>
              </a:extLst>
            </p:cNvPr>
            <p:cNvSpPr/>
            <p:nvPr/>
          </p:nvSpPr>
          <p:spPr>
            <a:xfrm>
              <a:off x="6870280" y="2288234"/>
              <a:ext cx="4591774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6A253A-60C8-1638-539A-97DB4BD85F84}"/>
                </a:ext>
              </a:extLst>
            </p:cNvPr>
            <p:cNvSpPr txBox="1"/>
            <p:nvPr/>
          </p:nvSpPr>
          <p:spPr>
            <a:xfrm>
              <a:off x="6870279" y="2333967"/>
              <a:ext cx="459177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Women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699C85-C98C-6A7F-6CE7-5F71CDAE928C}"/>
                </a:ext>
              </a:extLst>
            </p:cNvPr>
            <p:cNvSpPr/>
            <p:nvPr/>
          </p:nvSpPr>
          <p:spPr>
            <a:xfrm>
              <a:off x="6870279" y="2897834"/>
              <a:ext cx="4591774" cy="2283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25896-561A-77ED-9C8E-505B359FEB39}"/>
                </a:ext>
              </a:extLst>
            </p:cNvPr>
            <p:cNvSpPr txBox="1"/>
            <p:nvPr/>
          </p:nvSpPr>
          <p:spPr>
            <a:xfrm>
              <a:off x="7108766" y="3490554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Total Time Watching Sports Content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EFCCF3-EA95-D3BB-0B76-BFC8EEB81AF5}"/>
                </a:ext>
              </a:extLst>
            </p:cNvPr>
            <p:cNvSpPr txBox="1"/>
            <p:nvPr/>
          </p:nvSpPr>
          <p:spPr>
            <a:xfrm>
              <a:off x="9166166" y="3429000"/>
              <a:ext cx="17304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2.6 </a:t>
              </a:r>
              <a:r>
                <a:rPr lang="en-US" sz="4000" b="1" dirty="0" err="1"/>
                <a:t>hrs</a:t>
              </a:r>
              <a:endParaRPr lang="en-US" sz="40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CDD6B6-794D-AB9C-6524-D958ECC444E0}"/>
                </a:ext>
              </a:extLst>
            </p:cNvPr>
            <p:cNvSpPr txBox="1"/>
            <p:nvPr/>
          </p:nvSpPr>
          <p:spPr>
            <a:xfrm>
              <a:off x="9153155" y="3937648"/>
              <a:ext cx="1367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per week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3074B7-0CC5-3B16-60BD-92BBC98A1AA3}"/>
              </a:ext>
            </a:extLst>
          </p:cNvPr>
          <p:cNvSpPr txBox="1"/>
          <p:nvPr/>
        </p:nvSpPr>
        <p:spPr>
          <a:xfrm>
            <a:off x="6553200" y="6021102"/>
            <a:ext cx="490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Survey taken Feb, 2022 by time2play.com</a:t>
            </a:r>
          </a:p>
        </p:txBody>
      </p:sp>
    </p:spTree>
    <p:extLst>
      <p:ext uri="{BB962C8B-B14F-4D97-AF65-F5344CB8AC3E}">
        <p14:creationId xmlns:p14="http://schemas.microsoft.com/office/powerpoint/2010/main" val="29493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C3B-52CE-44B9-1BC0-C35999E3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Media Usage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351952-B214-7F99-B377-A6E69295A10E}"/>
              </a:ext>
            </a:extLst>
          </p:cNvPr>
          <p:cNvGrpSpPr/>
          <p:nvPr/>
        </p:nvGrpSpPr>
        <p:grpSpPr>
          <a:xfrm>
            <a:off x="1066799" y="2288234"/>
            <a:ext cx="4591776" cy="2893366"/>
            <a:chOff x="1066799" y="2288234"/>
            <a:chExt cx="4591776" cy="28933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6440F1-4412-D015-8844-F25CB1325A56}"/>
                </a:ext>
              </a:extLst>
            </p:cNvPr>
            <p:cNvSpPr/>
            <p:nvPr/>
          </p:nvSpPr>
          <p:spPr>
            <a:xfrm>
              <a:off x="1066800" y="2288234"/>
              <a:ext cx="4591775" cy="609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063B71-CD1D-EB0C-26D5-930412C48B79}"/>
                </a:ext>
              </a:extLst>
            </p:cNvPr>
            <p:cNvSpPr txBox="1"/>
            <p:nvPr/>
          </p:nvSpPr>
          <p:spPr>
            <a:xfrm>
              <a:off x="1066799" y="2344764"/>
              <a:ext cx="459177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Men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DF6CCA-8283-4C63-F99E-D8AC7C745F6B}"/>
                </a:ext>
              </a:extLst>
            </p:cNvPr>
            <p:cNvSpPr/>
            <p:nvPr/>
          </p:nvSpPr>
          <p:spPr>
            <a:xfrm>
              <a:off x="1066799" y="2897834"/>
              <a:ext cx="4591775" cy="2283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03D3E9-2C23-2675-E9AB-0E0925A2FC8F}"/>
                </a:ext>
              </a:extLst>
            </p:cNvPr>
            <p:cNvSpPr txBox="1"/>
            <p:nvPr/>
          </p:nvSpPr>
          <p:spPr>
            <a:xfrm>
              <a:off x="1295400" y="3490555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Avg time worldwide on social media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6ACEE9-91C8-A62B-09A8-8D1174318826}"/>
                </a:ext>
              </a:extLst>
            </p:cNvPr>
            <p:cNvSpPr txBox="1"/>
            <p:nvPr/>
          </p:nvSpPr>
          <p:spPr>
            <a:xfrm>
              <a:off x="3362685" y="3429000"/>
              <a:ext cx="1777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50 min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539EBC-D94F-0754-D7BF-0AA7D23B4644}"/>
                </a:ext>
              </a:extLst>
            </p:cNvPr>
            <p:cNvSpPr txBox="1"/>
            <p:nvPr/>
          </p:nvSpPr>
          <p:spPr>
            <a:xfrm>
              <a:off x="3357317" y="3943290"/>
              <a:ext cx="1138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per day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C049E9-E288-FA71-7D97-33C0E1CDFE19}"/>
              </a:ext>
            </a:extLst>
          </p:cNvPr>
          <p:cNvGrpSpPr/>
          <p:nvPr/>
        </p:nvGrpSpPr>
        <p:grpSpPr>
          <a:xfrm>
            <a:off x="6870279" y="2288234"/>
            <a:ext cx="4591775" cy="2893366"/>
            <a:chOff x="6870279" y="2288234"/>
            <a:chExt cx="4591775" cy="28933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25E1D5-20B8-75EA-8526-A2560749D510}"/>
                </a:ext>
              </a:extLst>
            </p:cNvPr>
            <p:cNvSpPr/>
            <p:nvPr/>
          </p:nvSpPr>
          <p:spPr>
            <a:xfrm>
              <a:off x="6870280" y="2288234"/>
              <a:ext cx="4591774" cy="609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6A253A-60C8-1638-539A-97DB4BD85F84}"/>
                </a:ext>
              </a:extLst>
            </p:cNvPr>
            <p:cNvSpPr txBox="1"/>
            <p:nvPr/>
          </p:nvSpPr>
          <p:spPr>
            <a:xfrm>
              <a:off x="6870279" y="2333967"/>
              <a:ext cx="459177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Women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699C85-C98C-6A7F-6CE7-5F71CDAE928C}"/>
                </a:ext>
              </a:extLst>
            </p:cNvPr>
            <p:cNvSpPr/>
            <p:nvPr/>
          </p:nvSpPr>
          <p:spPr>
            <a:xfrm>
              <a:off x="6870279" y="2897834"/>
              <a:ext cx="4591774" cy="2283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25896-561A-77ED-9C8E-505B359FEB39}"/>
                </a:ext>
              </a:extLst>
            </p:cNvPr>
            <p:cNvSpPr txBox="1"/>
            <p:nvPr/>
          </p:nvSpPr>
          <p:spPr>
            <a:xfrm>
              <a:off x="7108766" y="3490554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Avg time worldwide on social media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EFCCF3-EA95-D3BB-0B76-BFC8EEB81AF5}"/>
                </a:ext>
              </a:extLst>
            </p:cNvPr>
            <p:cNvSpPr txBox="1"/>
            <p:nvPr/>
          </p:nvSpPr>
          <p:spPr>
            <a:xfrm>
              <a:off x="9166166" y="3429000"/>
              <a:ext cx="17304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64 min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CDD6B6-794D-AB9C-6524-D958ECC444E0}"/>
                </a:ext>
              </a:extLst>
            </p:cNvPr>
            <p:cNvSpPr txBox="1"/>
            <p:nvPr/>
          </p:nvSpPr>
          <p:spPr>
            <a:xfrm>
              <a:off x="9138485" y="3937648"/>
              <a:ext cx="1148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per day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3074B7-0CC5-3B16-60BD-92BBC98A1AA3}"/>
              </a:ext>
            </a:extLst>
          </p:cNvPr>
          <p:cNvSpPr txBox="1"/>
          <p:nvPr/>
        </p:nvSpPr>
        <p:spPr>
          <a:xfrm>
            <a:off x="6553200" y="6021102"/>
            <a:ext cx="490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Between Oct 2020 &amp; Mar 2021, 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statistia.com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1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4CFE6-2233-7653-0BB1-E4ACE83D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Cost of Youth Sports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EB2E1-D201-4B25-84BD-1BAC88E83A6A}"/>
              </a:ext>
            </a:extLst>
          </p:cNvPr>
          <p:cNvSpPr/>
          <p:nvPr/>
        </p:nvSpPr>
        <p:spPr>
          <a:xfrm>
            <a:off x="5105400" y="0"/>
            <a:ext cx="7086600" cy="682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04825-DD34-C45D-0BF6-0D00D0EEB2E2}"/>
              </a:ext>
            </a:extLst>
          </p:cNvPr>
          <p:cNvSpPr txBox="1"/>
          <p:nvPr/>
        </p:nvSpPr>
        <p:spPr>
          <a:xfrm>
            <a:off x="5410200" y="6821557"/>
            <a:ext cx="7162800" cy="213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00"/>
              </a:spcBef>
            </a:pPr>
            <a:r>
              <a:rPr lang="en-US" sz="2800" b="1" u="sng" dirty="0"/>
              <a:t>2010</a:t>
            </a:r>
            <a:br>
              <a:rPr lang="en-US" sz="2800" b="1" dirty="0"/>
            </a:br>
            <a:r>
              <a:rPr lang="en-US" sz="2800" b="1" dirty="0"/>
              <a:t>Baseball Fees $1,800</a:t>
            </a:r>
            <a:br>
              <a:rPr lang="en-US" sz="2800" dirty="0"/>
            </a:br>
            <a:r>
              <a:rPr lang="en-US" sz="2800" b="1" dirty="0"/>
              <a:t>Soccer Fees $ 250</a:t>
            </a:r>
            <a:br>
              <a:rPr lang="en-US" sz="2800" dirty="0"/>
            </a:br>
            <a:r>
              <a:rPr lang="en-US" sz="2800" b="1" dirty="0"/>
              <a:t>Baseball Trip to Tennessee* $ 315</a:t>
            </a:r>
            <a:br>
              <a:rPr lang="en-US" sz="2800" dirty="0"/>
            </a:br>
            <a:r>
              <a:rPr lang="en-US" sz="2800" b="1" dirty="0"/>
              <a:t>Volleyball (Wilson AVP) $ 15</a:t>
            </a:r>
            <a:br>
              <a:rPr lang="en-US" sz="2800" dirty="0"/>
            </a:br>
            <a:r>
              <a:rPr lang="en-US" sz="2800" b="1" dirty="0"/>
              <a:t>Soccer ball (Adidas) $ 15</a:t>
            </a:r>
            <a:br>
              <a:rPr lang="en-US" sz="2800" dirty="0"/>
            </a:br>
            <a:r>
              <a:rPr lang="en-US" sz="2800" b="1" dirty="0"/>
              <a:t>House Rental (Cooperstown) $1,000</a:t>
            </a:r>
            <a:br>
              <a:rPr lang="en-US" sz="2800" dirty="0"/>
            </a:br>
            <a:r>
              <a:rPr lang="en-US" sz="2800" b="1" dirty="0"/>
              <a:t>Admission Fees (Running total) $277</a:t>
            </a:r>
            <a:br>
              <a:rPr lang="en-US" sz="2800" dirty="0"/>
            </a:br>
            <a:r>
              <a:rPr lang="en-US" sz="2800" b="1" dirty="0"/>
              <a:t>Softball Bat (Mattingly V-Force) $70</a:t>
            </a:r>
            <a:br>
              <a:rPr lang="en-US" sz="2800" dirty="0"/>
            </a:br>
            <a:r>
              <a:rPr lang="en-US" sz="2800" b="1" dirty="0"/>
              <a:t>Softball Equipment Bag (</a:t>
            </a:r>
            <a:r>
              <a:rPr lang="en-US" sz="2800" b="1" dirty="0" err="1"/>
              <a:t>Addidas</a:t>
            </a:r>
            <a:r>
              <a:rPr lang="en-US" sz="2800" b="1" dirty="0"/>
              <a:t>) $20</a:t>
            </a:r>
            <a:br>
              <a:rPr lang="en-US" sz="2800" dirty="0"/>
            </a:br>
            <a:r>
              <a:rPr lang="en-US" sz="2800" b="1" dirty="0"/>
              <a:t>(2) Softballs (Wilson) $9</a:t>
            </a:r>
            <a:br>
              <a:rPr lang="en-US" sz="2800" dirty="0"/>
            </a:br>
            <a:r>
              <a:rPr lang="en-US" sz="2800" b="1" dirty="0"/>
              <a:t>Softball Socks (</a:t>
            </a:r>
            <a:r>
              <a:rPr lang="en-US" sz="2800" b="1" dirty="0" err="1"/>
              <a:t>Umbro</a:t>
            </a:r>
            <a:r>
              <a:rPr lang="en-US" sz="2800" b="1" dirty="0"/>
              <a:t>) $6</a:t>
            </a:r>
            <a:br>
              <a:rPr lang="en-US" sz="2800" dirty="0"/>
            </a:br>
            <a:r>
              <a:rPr lang="en-US" sz="2800" b="1" dirty="0"/>
              <a:t>Softball Cleats (Adidas) $38</a:t>
            </a:r>
            <a:br>
              <a:rPr lang="en-US" sz="2800" dirty="0"/>
            </a:br>
            <a:r>
              <a:rPr lang="en-US" sz="2800" b="1" dirty="0"/>
              <a:t>Pitching Trainer / Rebounder $70 </a:t>
            </a:r>
            <a:br>
              <a:rPr lang="en-US" sz="2800" dirty="0"/>
            </a:br>
            <a:r>
              <a:rPr lang="en-US" sz="2800" b="1" dirty="0"/>
              <a:t>Session with Hitting Coach $150</a:t>
            </a:r>
            <a:br>
              <a:rPr lang="en-US" sz="2800" dirty="0"/>
            </a:br>
            <a:r>
              <a:rPr lang="en-US" sz="2800" b="1" dirty="0"/>
              <a:t>(2) Heart Protection Shirt $50</a:t>
            </a:r>
            <a:br>
              <a:rPr lang="en-US" sz="2800" dirty="0"/>
            </a:br>
            <a:r>
              <a:rPr lang="en-US" sz="2800" b="1" dirty="0"/>
              <a:t>Mizuno Fast Pitch Softball Glove $35</a:t>
            </a:r>
            <a:br>
              <a:rPr lang="en-US" sz="2800" dirty="0"/>
            </a:br>
            <a:r>
              <a:rPr lang="en-US" sz="2800" b="1" dirty="0"/>
              <a:t>Arch Support Inserts (Pinnacle) $40</a:t>
            </a:r>
            <a:br>
              <a:rPr lang="en-US" sz="2800" dirty="0"/>
            </a:br>
            <a:r>
              <a:rPr lang="en-US" sz="2800" b="1" dirty="0"/>
              <a:t>Batting Cage (Multiple Trips) $17</a:t>
            </a:r>
            <a:br>
              <a:rPr lang="en-US" sz="2800" dirty="0"/>
            </a:br>
            <a:r>
              <a:rPr lang="en-US" sz="2800" b="1" dirty="0"/>
              <a:t>Golf Team Registration Fee $150</a:t>
            </a:r>
            <a:br>
              <a:rPr lang="en-US" sz="2800" dirty="0"/>
            </a:br>
            <a:r>
              <a:rPr lang="en-US" sz="2800" b="1" dirty="0"/>
              <a:t>Baseball Trip Indiana $200</a:t>
            </a:r>
            <a:br>
              <a:rPr lang="en-US" sz="2800" dirty="0"/>
            </a:br>
            <a:r>
              <a:rPr lang="en-US" sz="2800" b="1" dirty="0"/>
              <a:t>Summer Basketball Registration $65</a:t>
            </a:r>
            <a:br>
              <a:rPr lang="en-US" sz="2800" dirty="0"/>
            </a:br>
            <a:r>
              <a:rPr lang="en-US" sz="2800" b="1" dirty="0"/>
              <a:t>Baseball Trip Indiana $61</a:t>
            </a:r>
            <a:br>
              <a:rPr lang="en-US" sz="2800" dirty="0"/>
            </a:br>
            <a:r>
              <a:rPr lang="en-US" sz="2800" b="1" dirty="0"/>
              <a:t>Wood Baseball Bat (</a:t>
            </a:r>
            <a:r>
              <a:rPr lang="en-US" sz="2800" b="1" dirty="0" err="1"/>
              <a:t>MadDogNation</a:t>
            </a:r>
            <a:r>
              <a:rPr lang="en-US" sz="2800" b="1" dirty="0"/>
              <a:t>) $51 </a:t>
            </a:r>
            <a:br>
              <a:rPr lang="en-US" sz="2800" dirty="0"/>
            </a:br>
            <a:r>
              <a:rPr lang="en-US" sz="2800" b="1" dirty="0"/>
              <a:t>Baseball Trip Kentucky $50</a:t>
            </a:r>
            <a:br>
              <a:rPr lang="en-US" sz="2800" dirty="0"/>
            </a:br>
            <a:r>
              <a:rPr lang="en-US" sz="2800" b="1" dirty="0"/>
              <a:t>Baseball Tee and Balls $30</a:t>
            </a:r>
            <a:br>
              <a:rPr lang="en-US" sz="2800" dirty="0"/>
            </a:br>
            <a:r>
              <a:rPr lang="en-US" sz="2800" b="1" dirty="0"/>
              <a:t>Baseball Trip Indiana $370*</a:t>
            </a:r>
            <a:br>
              <a:rPr lang="en-US" sz="2800" dirty="0"/>
            </a:br>
            <a:r>
              <a:rPr lang="en-US" sz="2800" b="1" dirty="0"/>
              <a:t>Soccer Trip Dayton $102</a:t>
            </a:r>
            <a:br>
              <a:rPr lang="en-US" sz="2800" dirty="0"/>
            </a:br>
            <a:r>
              <a:rPr lang="en-US" sz="2800" b="1" dirty="0"/>
              <a:t>Baseball Trip Cooperstown $871*</a:t>
            </a:r>
            <a:br>
              <a:rPr lang="en-US" sz="2800" dirty="0"/>
            </a:br>
            <a:r>
              <a:rPr lang="en-US" sz="2800" b="1" dirty="0"/>
              <a:t>Doctor Co-Pay $25</a:t>
            </a:r>
            <a:br>
              <a:rPr lang="en-US" sz="2800" dirty="0"/>
            </a:br>
            <a:r>
              <a:rPr lang="en-US" sz="2800" b="1" dirty="0"/>
              <a:t>Fall Soccer Fees $470</a:t>
            </a:r>
            <a:br>
              <a:rPr lang="en-US" sz="2800" dirty="0"/>
            </a:br>
            <a:r>
              <a:rPr lang="en-US" sz="2800" b="1" dirty="0" err="1"/>
              <a:t>Maxfli</a:t>
            </a:r>
            <a:r>
              <a:rPr lang="en-US" sz="2800" b="1" dirty="0"/>
              <a:t> Varsity Golf Set $199 </a:t>
            </a:r>
            <a:br>
              <a:rPr lang="en-US" sz="2800" dirty="0"/>
            </a:br>
            <a:r>
              <a:rPr lang="en-US" sz="2800" b="1" dirty="0"/>
              <a:t>24 recycled Pinnacle Golf Balls $10</a:t>
            </a:r>
            <a:br>
              <a:rPr lang="en-US" sz="2800" dirty="0"/>
            </a:br>
            <a:r>
              <a:rPr lang="en-US" sz="2800" b="1" dirty="0" err="1"/>
              <a:t>Footjoy</a:t>
            </a:r>
            <a:r>
              <a:rPr lang="en-US" sz="2800" b="1" dirty="0"/>
              <a:t> </a:t>
            </a:r>
            <a:r>
              <a:rPr lang="en-US" sz="2800" b="1" dirty="0" err="1"/>
              <a:t>StaSof</a:t>
            </a:r>
            <a:r>
              <a:rPr lang="en-US" sz="2800" b="1" dirty="0"/>
              <a:t> Golf Glove $20</a:t>
            </a:r>
            <a:br>
              <a:rPr lang="en-US" sz="2800" dirty="0"/>
            </a:br>
            <a:r>
              <a:rPr lang="en-US" sz="2800" b="1" dirty="0"/>
              <a:t>Junior Golf Clinic $70</a:t>
            </a:r>
            <a:br>
              <a:rPr lang="en-US" sz="2800" dirty="0"/>
            </a:br>
            <a:r>
              <a:rPr lang="en-US" sz="2800" b="1" dirty="0"/>
              <a:t>Adidas Soccer Cleats: $30</a:t>
            </a:r>
            <a:br>
              <a:rPr lang="en-US" sz="2800" dirty="0"/>
            </a:br>
            <a:r>
              <a:rPr lang="en-US" sz="2800" b="1" dirty="0"/>
              <a:t>Soccer Trip Dayton: $63</a:t>
            </a:r>
            <a:br>
              <a:rPr lang="en-US" sz="2800" dirty="0"/>
            </a:br>
            <a:r>
              <a:rPr lang="en-US" sz="2800" b="1" dirty="0"/>
              <a:t>Boys Basketball Fees: $120</a:t>
            </a:r>
            <a:br>
              <a:rPr lang="en-US" sz="2800" dirty="0"/>
            </a:br>
            <a:r>
              <a:rPr lang="en-US" sz="2800" b="1" dirty="0"/>
              <a:t>Girl's Volleyball Fees: $120</a:t>
            </a:r>
            <a:br>
              <a:rPr lang="en-US" sz="2800" dirty="0"/>
            </a:br>
            <a:r>
              <a:rPr lang="en-US" sz="2800" b="1" dirty="0"/>
              <a:t>Adidas </a:t>
            </a:r>
            <a:r>
              <a:rPr lang="en-US" sz="2800" b="1" dirty="0" err="1"/>
              <a:t>Adizero</a:t>
            </a:r>
            <a:r>
              <a:rPr lang="en-US" sz="2800" b="1" dirty="0"/>
              <a:t> Basketball Shoes: $74 </a:t>
            </a:r>
            <a:br>
              <a:rPr lang="en-US" sz="2800" dirty="0"/>
            </a:br>
            <a:r>
              <a:rPr lang="en-US" sz="2800" b="1" dirty="0"/>
              <a:t>Select Basketball Fees (Fall Session): $250</a:t>
            </a:r>
            <a:br>
              <a:rPr lang="en-US" sz="2800" dirty="0"/>
            </a:br>
            <a:r>
              <a:rPr lang="en-US" sz="2800" b="1" dirty="0"/>
              <a:t>Select Baseball Fees: $1,250</a:t>
            </a:r>
            <a:br>
              <a:rPr lang="en-US" sz="2800" dirty="0"/>
            </a:br>
            <a:r>
              <a:rPr lang="en-US" sz="2800" b="1" dirty="0"/>
              <a:t>Basketball Shoes (Nike Flex): $34</a:t>
            </a:r>
            <a:br>
              <a:rPr lang="en-US" sz="2800" dirty="0"/>
            </a:br>
            <a:r>
              <a:rPr lang="en-US" sz="2800" b="1" dirty="0"/>
              <a:t>Futsal Fees: $81</a:t>
            </a:r>
            <a:br>
              <a:rPr lang="en-US" sz="2800" dirty="0"/>
            </a:br>
            <a:r>
              <a:rPr lang="en-US" sz="2800" b="1" dirty="0"/>
              <a:t>Under Armor Shirts/Shorts $60</a:t>
            </a:r>
            <a:br>
              <a:rPr lang="en-US" sz="2800" dirty="0"/>
            </a:br>
            <a:r>
              <a:rPr lang="en-US" sz="2800" b="1" dirty="0"/>
              <a:t>Soccer Trip to Dayton: $75</a:t>
            </a:r>
            <a:br>
              <a:rPr lang="en-US" sz="2200" dirty="0"/>
            </a:br>
            <a:r>
              <a:rPr lang="en-US" sz="2200" b="1" dirty="0"/>
              <a:t>______________________________</a:t>
            </a:r>
            <a:br>
              <a:rPr lang="en-US" sz="2000" dirty="0"/>
            </a:br>
            <a:r>
              <a:rPr lang="en-US" sz="6000" b="1" dirty="0"/>
              <a:t>Total $9,076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6291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41111 L 0.00625 -3.08889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2600" y="2895600"/>
            <a:ext cx="7086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In the way of your testimonies I delight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as much as in all riches.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Psalm 119:14</a:t>
            </a:r>
            <a:endParaRPr lang="en-US" sz="2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2895600"/>
            <a:ext cx="7086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And we all, with unveiled face, beholding the glory of the Lord, are being transformed into the same image from one degree of glory to another.   2 Corinthians 3:18</a:t>
            </a: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2895600"/>
            <a:ext cx="7086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I will meditate on your precepts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and fix my eyes on your ways.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I will delight in your statutes;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I will not forget your word.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Psalm 119:15-16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09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16000" y="1946209"/>
            <a:ext cx="27432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343104" y="1992355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6304" y="1531434"/>
            <a:ext cx="1625600" cy="358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66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333" b="0" cap="none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Bible Study &amp; </a:t>
            </a:r>
            <a:r>
              <a:rPr lang="en-US" sz="5333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Love.</a:t>
            </a:r>
            <a:endParaRPr lang="en-US" sz="5333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000" y="1397000"/>
            <a:ext cx="3556000" cy="406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6" name="Group 15"/>
          <p:cNvGrpSpPr/>
          <p:nvPr/>
        </p:nvGrpSpPr>
        <p:grpSpPr>
          <a:xfrm>
            <a:off x="914400" y="1193801"/>
            <a:ext cx="2743200" cy="3580338"/>
            <a:chOff x="6324600" y="1587511"/>
            <a:chExt cx="2057400" cy="2685254"/>
          </a:xfrm>
        </p:grpSpPr>
        <p:sp>
          <p:nvSpPr>
            <p:cNvPr id="18" name="Oval 17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    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21604" y="1587511"/>
              <a:ext cx="1219200" cy="268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66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5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2600" y="2921000"/>
            <a:ext cx="7086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For the word of God is living and active, sharper than any two-edged sword, piercing to the division of soul and of spirit, of joints and of marrow, and discerning the thoughts and intentions of the heart.  Hebrews 4:12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01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31466" y="1676400"/>
            <a:ext cx="4931734" cy="4953000"/>
          </a:xfrm>
        </p:spPr>
        <p:txBody>
          <a:bodyPr>
            <a:normAutofit/>
          </a:bodyPr>
          <a:lstStyle/>
          <a:p>
            <a:r>
              <a:rPr lang="en-US" sz="3200" b="1" dirty="0"/>
              <a:t>Begin with Jesus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Matthew, Mark, Luke, John</a:t>
            </a:r>
          </a:p>
          <a:p>
            <a:pPr>
              <a:spcBef>
                <a:spcPts val="1368"/>
              </a:spcBef>
            </a:pPr>
            <a:r>
              <a:rPr lang="en-US" sz="3200" b="1" dirty="0"/>
              <a:t>Story of early church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Acts</a:t>
            </a:r>
            <a:endParaRPr lang="en-US" sz="2400" b="1" dirty="0"/>
          </a:p>
          <a:p>
            <a:pPr>
              <a:spcBef>
                <a:spcPts val="1368"/>
              </a:spcBef>
            </a:pPr>
            <a:r>
              <a:rPr lang="en-US" sz="3200" b="1" dirty="0"/>
              <a:t>Letters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Romans-3 John</a:t>
            </a:r>
            <a:endParaRPr lang="en-US" sz="2400" b="1" dirty="0"/>
          </a:p>
          <a:p>
            <a:pPr>
              <a:spcBef>
                <a:spcPts val="1368"/>
              </a:spcBef>
            </a:pPr>
            <a:r>
              <a:rPr lang="en-US" sz="3200" b="1" dirty="0"/>
              <a:t>Story of Israel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Genesis, Exodus, Numbers, Joshua-Esther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6546" y="447675"/>
            <a:ext cx="5671457" cy="1000127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33401"/>
            <a:ext cx="4953000" cy="838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prstClr val="white"/>
                </a:solidFill>
              </a:rPr>
              <a:t>Where to start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114801"/>
            <a:ext cx="3124200" cy="1155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700" dirty="0">
                <a:solidFill>
                  <a:prstClr val="white">
                    <a:lumMod val="50000"/>
                  </a:prstClr>
                </a:solidFill>
              </a:rPr>
              <a:t>   Package your presentation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prstClr val="white">
                    <a:lumMod val="50000"/>
                  </a:prstClr>
                </a:solidFill>
              </a:rPr>
              <a:t>  for easy sharing</a:t>
            </a:r>
          </a:p>
        </p:txBody>
      </p:sp>
      <p:pic>
        <p:nvPicPr>
          <p:cNvPr id="2050" name="Picture 2" descr="White and black textile during daytime photo – Free Devotions Image on  Unsplash">
            <a:extLst>
              <a:ext uri="{FF2B5EF4-FFF2-40B4-BE49-F238E27FC236}">
                <a16:creationId xmlns:a16="http://schemas.microsoft.com/office/drawing/2014/main" id="{FF83F12B-E50A-5A61-4968-DB6B9C63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" y="9527"/>
            <a:ext cx="466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7395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31466" y="1676400"/>
            <a:ext cx="5084134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968"/>
              </a:spcBef>
            </a:pPr>
            <a:r>
              <a:rPr lang="en-US" sz="3200" b="1" dirty="0"/>
              <a:t>Read every day</a:t>
            </a:r>
          </a:p>
          <a:p>
            <a:pPr>
              <a:lnSpc>
                <a:spcPct val="90000"/>
              </a:lnSpc>
              <a:spcBef>
                <a:spcPts val="1968"/>
              </a:spcBef>
            </a:pPr>
            <a:r>
              <a:rPr lang="en-US" sz="3200" b="1" dirty="0"/>
              <a:t>Read out loud</a:t>
            </a:r>
          </a:p>
          <a:p>
            <a:pPr>
              <a:lnSpc>
                <a:spcPct val="90000"/>
              </a:lnSpc>
              <a:spcBef>
                <a:spcPts val="1968"/>
              </a:spcBef>
            </a:pPr>
            <a:r>
              <a:rPr lang="en-US" sz="3200" b="1" dirty="0"/>
              <a:t>Read slowly</a:t>
            </a:r>
          </a:p>
          <a:p>
            <a:pPr>
              <a:lnSpc>
                <a:spcPct val="90000"/>
              </a:lnSpc>
              <a:spcBef>
                <a:spcPts val="1968"/>
              </a:spcBef>
            </a:pPr>
            <a:r>
              <a:rPr lang="en-US" sz="3200" b="1" dirty="0"/>
              <a:t>Choose a time and a place</a:t>
            </a:r>
          </a:p>
          <a:p>
            <a:pPr>
              <a:lnSpc>
                <a:spcPct val="90000"/>
              </a:lnSpc>
              <a:spcBef>
                <a:spcPts val="1968"/>
              </a:spcBef>
            </a:pPr>
            <a:r>
              <a:rPr lang="en-US" sz="3200" b="1" dirty="0"/>
              <a:t>Read with others</a:t>
            </a:r>
          </a:p>
          <a:p>
            <a:pPr>
              <a:lnSpc>
                <a:spcPct val="90000"/>
              </a:lnSpc>
              <a:spcBef>
                <a:spcPts val="1968"/>
              </a:spcBef>
            </a:pPr>
            <a:r>
              <a:rPr lang="en-US" sz="3200" b="1" dirty="0"/>
              <a:t>Share what you learn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6546" y="447675"/>
            <a:ext cx="5671457" cy="1000127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33401"/>
            <a:ext cx="4953000" cy="838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prstClr val="white"/>
                </a:solidFill>
              </a:rPr>
              <a:t>How to be successful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114801"/>
            <a:ext cx="3124200" cy="1155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700" dirty="0">
                <a:solidFill>
                  <a:prstClr val="white">
                    <a:lumMod val="50000"/>
                  </a:prstClr>
                </a:solidFill>
              </a:rPr>
              <a:t>   Package your presentation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prstClr val="white">
                    <a:lumMod val="50000"/>
                  </a:prstClr>
                </a:solidFill>
              </a:rPr>
              <a:t>  for easy sharing</a:t>
            </a:r>
          </a:p>
        </p:txBody>
      </p:sp>
      <p:pic>
        <p:nvPicPr>
          <p:cNvPr id="2" name="Picture 2" descr="White and black textile during daytime photo – Free Devotions Image on  Unsplash">
            <a:extLst>
              <a:ext uri="{FF2B5EF4-FFF2-40B4-BE49-F238E27FC236}">
                <a16:creationId xmlns:a16="http://schemas.microsoft.com/office/drawing/2014/main" id="{E1FB7D9D-8AAB-7FC8-494C-921DBC1E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" y="9527"/>
            <a:ext cx="466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2" y="4800601"/>
            <a:ext cx="10325100" cy="198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				Do something </a:t>
            </a:r>
            <a:r>
              <a:rPr lang="en-US" sz="3200" b="1" dirty="0">
                <a:solidFill>
                  <a:srgbClr val="0065B0"/>
                </a:solidFill>
              </a:rPr>
              <a:t>new 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to ignite your spiritual life!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7200" y="3304951"/>
            <a:ext cx="11582400" cy="1095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96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  <a:t>40 DAY CHALLENGE</a:t>
            </a:r>
            <a:br>
              <a:rPr lang="en-US" sz="96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</a:br>
            <a:endParaRPr lang="en-US" sz="5333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6800" y="2286000"/>
            <a:ext cx="11592000" cy="639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800" dirty="0"/>
              <a:t>Take On The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35200" y="1397000"/>
            <a:ext cx="7721600" cy="4978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It is a </a:t>
            </a:r>
            <a:r>
              <a:rPr lang="en-US" sz="3467" b="1" dirty="0">
                <a:solidFill>
                  <a:srgbClr val="7BCF27"/>
                </a:solidFill>
              </a:rPr>
              <a:t>relationship</a:t>
            </a: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 with God,</a:t>
            </a:r>
          </a:p>
          <a:p>
            <a:pPr algn="ctr">
              <a:lnSpc>
                <a:spcPct val="150000"/>
              </a:lnSpc>
            </a:pP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rooted in </a:t>
            </a:r>
            <a:r>
              <a:rPr lang="en-US" sz="3467" b="1" dirty="0">
                <a:solidFill>
                  <a:srgbClr val="7BCF27"/>
                </a:solidFill>
              </a:rPr>
              <a:t>knowledge</a:t>
            </a: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evidenced by </a:t>
            </a:r>
            <a:r>
              <a:rPr lang="en-US" sz="3467" b="1" dirty="0">
                <a:solidFill>
                  <a:srgbClr val="7BCF27"/>
                </a:solidFill>
              </a:rPr>
              <a:t>righteousness</a:t>
            </a: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directed toward the </a:t>
            </a:r>
            <a:r>
              <a:rPr lang="en-US" sz="3467" b="1" dirty="0">
                <a:solidFill>
                  <a:srgbClr val="7BCF27"/>
                </a:solidFill>
              </a:rPr>
              <a:t>Day of Christ</a:t>
            </a: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all to </a:t>
            </a:r>
            <a:r>
              <a:rPr lang="en-US" sz="3467" b="1" dirty="0">
                <a:solidFill>
                  <a:srgbClr val="7BCF27"/>
                </a:solidFill>
              </a:rPr>
              <a:t>God’s</a:t>
            </a:r>
            <a:r>
              <a:rPr lang="en-US" sz="2667" b="1" dirty="0">
                <a:solidFill>
                  <a:srgbClr val="7BCF27"/>
                </a:solidFill>
              </a:rPr>
              <a:t> </a:t>
            </a:r>
            <a:r>
              <a:rPr lang="en-US" sz="2667" dirty="0">
                <a:solidFill>
                  <a:prstClr val="black">
                    <a:lumMod val="85000"/>
                    <a:lumOff val="15000"/>
                  </a:prstClr>
                </a:solidFill>
              </a:rPr>
              <a:t>glory.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94548" y="76200"/>
            <a:ext cx="109728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true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spirituality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016000" y="5054600"/>
            <a:ext cx="10160000" cy="1930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It is a spiritual </a:t>
            </a:r>
            <a:r>
              <a:rPr lang="en-US" sz="2800" b="1" dirty="0">
                <a:solidFill>
                  <a:srgbClr val="7BCF27"/>
                </a:solidFill>
              </a:rPr>
              <a:t>vision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and </a:t>
            </a:r>
            <a:r>
              <a:rPr lang="en-US" sz="2800" b="1" dirty="0">
                <a:solidFill>
                  <a:srgbClr val="7BCF27"/>
                </a:solidFill>
              </a:rPr>
              <a:t>direction 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that leads to a spiritual </a:t>
            </a:r>
            <a:r>
              <a:rPr lang="en-US" sz="2800" b="1" dirty="0">
                <a:solidFill>
                  <a:srgbClr val="7BCF27"/>
                </a:solidFill>
              </a:rPr>
              <a:t>devotion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94548" y="76200"/>
            <a:ext cx="109728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true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spirituality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16000" y="1600200"/>
            <a:ext cx="2743200" cy="2743200"/>
            <a:chOff x="762000" y="1946209"/>
            <a:chExt cx="2057400" cy="2057400"/>
          </a:xfrm>
        </p:grpSpPr>
        <p:sp>
          <p:nvSpPr>
            <p:cNvPr id="12" name="Oval 11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800" b="1" spc="8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FAITH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24400" y="1600200"/>
            <a:ext cx="2743200" cy="2743200"/>
            <a:chOff x="3543300" y="1946209"/>
            <a:chExt cx="2057400" cy="2057400"/>
          </a:xfrm>
        </p:grpSpPr>
        <p:sp>
          <p:nvSpPr>
            <p:cNvPr id="17" name="Oval 16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  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800" b="1" spc="8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HOPE</a:t>
              </a:r>
              <a:endParaRPr lang="en-US" sz="4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32800" y="1610112"/>
            <a:ext cx="2743200" cy="2743200"/>
            <a:chOff x="6324600" y="1953643"/>
            <a:chExt cx="2057400" cy="2057400"/>
          </a:xfrm>
        </p:grpSpPr>
        <p:sp>
          <p:nvSpPr>
            <p:cNvPr id="23" name="Oval 22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    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800" b="1" spc="8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LOVE</a:t>
              </a:r>
              <a:endParaRPr lang="en-US" sz="4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11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333" cap="none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5333" b="0" cap="none" dirty="0">
                <a:solidFill>
                  <a:prstClr val="black">
                    <a:lumMod val="50000"/>
                    <a:lumOff val="50000"/>
                  </a:prstClr>
                </a:solidFill>
              </a:rPr>
              <a:t>Bible Study &amp; </a:t>
            </a:r>
            <a:r>
              <a:rPr lang="en-US" sz="5333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Faith.</a:t>
            </a:r>
            <a:endParaRPr lang="en-US" sz="3733" dirty="0"/>
          </a:p>
        </p:txBody>
      </p:sp>
      <p:sp>
        <p:nvSpPr>
          <p:cNvPr id="6" name="TextBox 5"/>
          <p:cNvSpPr txBox="1"/>
          <p:nvPr/>
        </p:nvSpPr>
        <p:spPr>
          <a:xfrm>
            <a:off x="1495189" y="1557457"/>
            <a:ext cx="1625600" cy="358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66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1016000" y="1946209"/>
            <a:ext cx="27432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343104" y="1992355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6304" y="1531434"/>
            <a:ext cx="1625600" cy="358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66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000" y="1397000"/>
            <a:ext cx="3556000" cy="406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6" name="Group 15"/>
          <p:cNvGrpSpPr/>
          <p:nvPr/>
        </p:nvGrpSpPr>
        <p:grpSpPr>
          <a:xfrm>
            <a:off x="914400" y="1138556"/>
            <a:ext cx="2743200" cy="3580338"/>
            <a:chOff x="762000" y="1557456"/>
            <a:chExt cx="2057400" cy="2685254"/>
          </a:xfrm>
        </p:grpSpPr>
        <p:sp>
          <p:nvSpPr>
            <p:cNvPr id="17" name="Oval 16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1392" y="1557456"/>
              <a:ext cx="1219200" cy="268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66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    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4800600"/>
            <a:ext cx="65532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1"/>
            <a:ext cx="6553200" cy="4143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>Girls</a:t>
            </a:r>
            <a:endParaRPr lang="en-US" sz="28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848600" y="1059072"/>
            <a:ext cx="3429000" cy="426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</a:rPr>
              <a:t>America’s twenty-something daughters are having casual sex, swapping STDs, smoking crack, throwing abortion parties, begging their parents for money, and eating cupcakes in the bath together</a:t>
            </a:r>
          </a:p>
        </p:txBody>
      </p:sp>
      <p:pic>
        <p:nvPicPr>
          <p:cNvPr id="8" name="Picture 4" descr="http://instantinformationsensation.files.wordpress.com/2012/07/girl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059072"/>
            <a:ext cx="6553200" cy="35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4813300"/>
            <a:ext cx="651033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1"/>
            <a:ext cx="6477000" cy="4143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>Modern Family</a:t>
            </a:r>
            <a:endParaRPr lang="en-US" sz="28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543800" y="990600"/>
            <a:ext cx="3581400" cy="3537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</a:rPr>
              <a:t>Portrays gay couple-hood and gay parent-hood as not only tolerable, but completely, mundanely normal.</a:t>
            </a:r>
          </a:p>
        </p:txBody>
      </p:sp>
      <p:pic>
        <p:nvPicPr>
          <p:cNvPr id="7" name="Picture 2" descr="http://www.thetvaddict.com/wp-content/gallery/modern-family/modern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337" y="990600"/>
            <a:ext cx="6477000" cy="35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16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4800600"/>
            <a:ext cx="64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3001"/>
            <a:ext cx="6400800" cy="4143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>Curb Your Enthusiasm</a:t>
            </a:r>
            <a:endParaRPr lang="en-US" sz="28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620000" y="1041800"/>
            <a:ext cx="3276600" cy="349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</a:rPr>
              <a:t>In one episode, Larry indulges the fashion obsession of his girlfriend’s 7-year-old “pre-gay” son by giving him a sewing machine for his birthday.</a:t>
            </a:r>
          </a:p>
        </p:txBody>
      </p:sp>
      <p:pic>
        <p:nvPicPr>
          <p:cNvPr id="8" name="Picture 2" descr="http://i.lv3.hbo.com/assets/images/series/curb-your-enthusiasm/character/larry-david-10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838201" y="1041800"/>
            <a:ext cx="6400800" cy="34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0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2" y="4800600"/>
            <a:ext cx="6396036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40" y="4953001"/>
            <a:ext cx="6396036" cy="4143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prstClr val="white">
                    <a:lumMod val="75000"/>
                  </a:prstClr>
                </a:solidFill>
                <a:ea typeface="+mn-ea"/>
                <a:cs typeface="+mn-cs"/>
              </a:rPr>
              <a:t>Boardwalk Empire</a:t>
            </a:r>
            <a:endParaRPr lang="en-US" sz="28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924800" y="838200"/>
            <a:ext cx="3062338" cy="353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dirty="0">
                <a:solidFill>
                  <a:prstClr val="white"/>
                </a:solidFill>
              </a:rPr>
              <a:t>It seemed perfectly appropriate for Angie to die alongside her lesbian lover, Louise, rather than next to her husband, Jimmy.</a:t>
            </a:r>
          </a:p>
        </p:txBody>
      </p:sp>
      <p:pic>
        <p:nvPicPr>
          <p:cNvPr id="8" name="Picture 4" descr="http://blog.coldwellbanker.com/wp-content/uploads/2012/07/boardwalk_empire-1024x68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801296" y="838200"/>
            <a:ext cx="6432941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95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21000"/>
            <a:ext cx="77724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Do not be conformed to this world, but be transformed by the renewal of your mind  Romans 12:2</a:t>
            </a:r>
            <a:endParaRPr lang="en-US" sz="2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2895600"/>
            <a:ext cx="7772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Through your precepts I get understanding;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therefore I hate every false way. Psalm 119:104</a:t>
            </a: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2895600"/>
            <a:ext cx="7772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white"/>
                </a:solidFill>
              </a:rPr>
              <a:t>All Scripture is breathed out by God and profitable for teaching, for reproof, for correction, and for training in righteousness  2 Timothy 3:16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49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R10xIjSp9ydXfZCEUpf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R10xIjSp9ydXfZCEUpfr"/>
</p:tagLst>
</file>

<file path=ppt/theme/theme1.xml><?xml version="1.0" encoding="utf-8"?>
<a:theme xmlns:a="http://schemas.openxmlformats.org/drawingml/2006/main" name="IntroducingPowerPoint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915</Words>
  <Application>Microsoft Macintosh PowerPoint</Application>
  <PresentationFormat>Widescreen</PresentationFormat>
  <Paragraphs>124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IntroducingPowerPoint2010</vt:lpstr>
      <vt:lpstr>an authentic relationship with God SPIRITUALITY</vt:lpstr>
      <vt:lpstr>true spirituality</vt:lpstr>
      <vt:lpstr>true spirituality</vt:lpstr>
      <vt:lpstr> Bible Study &amp; Faith.</vt:lpstr>
      <vt:lpstr>Girls</vt:lpstr>
      <vt:lpstr>Modern Family</vt:lpstr>
      <vt:lpstr>Curb Your Enthusiasm</vt:lpstr>
      <vt:lpstr>Boardwalk Empire</vt:lpstr>
      <vt:lpstr>Do not be conformed to this world, but be transformed by the renewal of your mind  Romans 12:2</vt:lpstr>
      <vt:lpstr>Bible Study &amp; Hope.</vt:lpstr>
      <vt:lpstr>Sports Watching Habits</vt:lpstr>
      <vt:lpstr>Social Media Usage</vt:lpstr>
      <vt:lpstr>The Cost of Youth Sports</vt:lpstr>
      <vt:lpstr>PowerPoint Presentation</vt:lpstr>
      <vt:lpstr>Bible Study &amp; Love.</vt:lpstr>
      <vt:lpstr>PowerPoint Presentation</vt:lpstr>
      <vt:lpstr>PowerPoint Presentation</vt:lpstr>
      <vt:lpstr>PowerPoint Presentation</vt:lpstr>
      <vt:lpstr>40 DAY CHALLENGE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2023-07-09T18:53:42Z</cp:lastPrinted>
  <dcterms:created xsi:type="dcterms:W3CDTF">2012-09-04T20:42:01Z</dcterms:created>
  <dcterms:modified xsi:type="dcterms:W3CDTF">2023-07-16T11:28:20Z</dcterms:modified>
</cp:coreProperties>
</file>