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57"/>
  </p:notesMasterIdLst>
  <p:sldIdLst>
    <p:sldId id="328" r:id="rId2"/>
    <p:sldId id="256" r:id="rId3"/>
    <p:sldId id="302" r:id="rId4"/>
    <p:sldId id="304" r:id="rId5"/>
    <p:sldId id="305" r:id="rId6"/>
    <p:sldId id="306" r:id="rId7"/>
    <p:sldId id="307" r:id="rId8"/>
    <p:sldId id="264" r:id="rId9"/>
    <p:sldId id="280" r:id="rId10"/>
    <p:sldId id="262" r:id="rId11"/>
    <p:sldId id="315" r:id="rId12"/>
    <p:sldId id="312" r:id="rId13"/>
    <p:sldId id="314" r:id="rId14"/>
    <p:sldId id="277" r:id="rId15"/>
    <p:sldId id="281" r:id="rId16"/>
    <p:sldId id="283" r:id="rId17"/>
    <p:sldId id="317" r:id="rId18"/>
    <p:sldId id="318" r:id="rId19"/>
    <p:sldId id="319" r:id="rId20"/>
    <p:sldId id="320" r:id="rId21"/>
    <p:sldId id="326" r:id="rId22"/>
    <p:sldId id="368" r:id="rId23"/>
    <p:sldId id="359" r:id="rId24"/>
    <p:sldId id="360" r:id="rId25"/>
    <p:sldId id="351" r:id="rId26"/>
    <p:sldId id="352" r:id="rId27"/>
    <p:sldId id="336" r:id="rId28"/>
    <p:sldId id="369" r:id="rId29"/>
    <p:sldId id="335" r:id="rId30"/>
    <p:sldId id="379" r:id="rId31"/>
    <p:sldId id="263" r:id="rId32"/>
    <p:sldId id="346" r:id="rId33"/>
    <p:sldId id="343" r:id="rId34"/>
    <p:sldId id="344" r:id="rId35"/>
    <p:sldId id="345" r:id="rId36"/>
    <p:sldId id="370" r:id="rId37"/>
    <p:sldId id="363" r:id="rId38"/>
    <p:sldId id="372" r:id="rId39"/>
    <p:sldId id="342" r:id="rId40"/>
    <p:sldId id="334" r:id="rId41"/>
    <p:sldId id="341" r:id="rId42"/>
    <p:sldId id="373" r:id="rId43"/>
    <p:sldId id="374" r:id="rId44"/>
    <p:sldId id="376" r:id="rId45"/>
    <p:sldId id="378" r:id="rId46"/>
    <p:sldId id="377" r:id="rId47"/>
    <p:sldId id="299" r:id="rId48"/>
    <p:sldId id="380" r:id="rId49"/>
    <p:sldId id="381" r:id="rId50"/>
    <p:sldId id="382" r:id="rId51"/>
    <p:sldId id="383" r:id="rId52"/>
    <p:sldId id="384" r:id="rId53"/>
    <p:sldId id="385" r:id="rId54"/>
    <p:sldId id="330" r:id="rId55"/>
    <p:sldId id="33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77"/>
    <p:restoredTop sz="72465"/>
  </p:normalViewPr>
  <p:slideViewPr>
    <p:cSldViewPr snapToGrid="0">
      <p:cViewPr varScale="1">
        <p:scale>
          <a:sx n="83" d="100"/>
          <a:sy n="83" d="100"/>
        </p:scale>
        <p:origin x="1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05695-4912-D546-9110-38A72ED50E81}" type="datetimeFigureOut">
              <a:rPr lang="en-US" smtClean="0"/>
              <a:t>8/26/23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3DE74-1709-024C-817F-8CAC33DDB952}" type="slidenum">
              <a:rPr lang="en-US" smtClean="0"/>
              <a:t>‹#›</a:t>
            </a:fld>
            <a:endParaRPr lang="en-US"/>
          </a:p>
        </p:txBody>
      </p:sp>
    </p:spTree>
    <p:extLst>
      <p:ext uri="{BB962C8B-B14F-4D97-AF65-F5344CB8AC3E}">
        <p14:creationId xmlns:p14="http://schemas.microsoft.com/office/powerpoint/2010/main" val="234636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E2205-B83B-B544-A01D-AC53C7488094}" type="slidenum">
              <a:rPr lang="en-US" smtClean="0"/>
              <a:t>11</a:t>
            </a:fld>
            <a:endParaRPr lang="en-US"/>
          </a:p>
        </p:txBody>
      </p:sp>
    </p:spTree>
    <p:extLst>
      <p:ext uri="{BB962C8B-B14F-4D97-AF65-F5344CB8AC3E}">
        <p14:creationId xmlns:p14="http://schemas.microsoft.com/office/powerpoint/2010/main" val="2614487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12</a:t>
            </a:fld>
            <a:endParaRPr lang="en-US"/>
          </a:p>
        </p:txBody>
      </p:sp>
    </p:spTree>
    <p:extLst>
      <p:ext uri="{BB962C8B-B14F-4D97-AF65-F5344CB8AC3E}">
        <p14:creationId xmlns:p14="http://schemas.microsoft.com/office/powerpoint/2010/main" val="297560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13</a:t>
            </a:fld>
            <a:endParaRPr lang="en-US"/>
          </a:p>
        </p:txBody>
      </p:sp>
    </p:spTree>
    <p:extLst>
      <p:ext uri="{BB962C8B-B14F-4D97-AF65-F5344CB8AC3E}">
        <p14:creationId xmlns:p14="http://schemas.microsoft.com/office/powerpoint/2010/main" val="30132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14</a:t>
            </a:fld>
            <a:endParaRPr lang="en-US"/>
          </a:p>
        </p:txBody>
      </p:sp>
    </p:spTree>
    <p:extLst>
      <p:ext uri="{BB962C8B-B14F-4D97-AF65-F5344CB8AC3E}">
        <p14:creationId xmlns:p14="http://schemas.microsoft.com/office/powerpoint/2010/main" val="86630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15</a:t>
            </a:fld>
            <a:endParaRPr lang="en-US"/>
          </a:p>
        </p:txBody>
      </p:sp>
    </p:spTree>
    <p:extLst>
      <p:ext uri="{BB962C8B-B14F-4D97-AF65-F5344CB8AC3E}">
        <p14:creationId xmlns:p14="http://schemas.microsoft.com/office/powerpoint/2010/main" val="301181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16</a:t>
            </a:fld>
            <a:endParaRPr lang="en-US"/>
          </a:p>
        </p:txBody>
      </p:sp>
    </p:spTree>
    <p:extLst>
      <p:ext uri="{BB962C8B-B14F-4D97-AF65-F5344CB8AC3E}">
        <p14:creationId xmlns:p14="http://schemas.microsoft.com/office/powerpoint/2010/main" val="1141085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17</a:t>
            </a:fld>
            <a:endParaRPr lang="en-US"/>
          </a:p>
        </p:txBody>
      </p:sp>
    </p:spTree>
    <p:extLst>
      <p:ext uri="{BB962C8B-B14F-4D97-AF65-F5344CB8AC3E}">
        <p14:creationId xmlns:p14="http://schemas.microsoft.com/office/powerpoint/2010/main" val="3432746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18</a:t>
            </a:fld>
            <a:endParaRPr lang="en-US"/>
          </a:p>
        </p:txBody>
      </p:sp>
    </p:spTree>
    <p:extLst>
      <p:ext uri="{BB962C8B-B14F-4D97-AF65-F5344CB8AC3E}">
        <p14:creationId xmlns:p14="http://schemas.microsoft.com/office/powerpoint/2010/main" val="223313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19</a:t>
            </a:fld>
            <a:endParaRPr lang="en-US"/>
          </a:p>
        </p:txBody>
      </p:sp>
    </p:spTree>
    <p:extLst>
      <p:ext uri="{BB962C8B-B14F-4D97-AF65-F5344CB8AC3E}">
        <p14:creationId xmlns:p14="http://schemas.microsoft.com/office/powerpoint/2010/main" val="300882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20</a:t>
            </a:fld>
            <a:endParaRPr lang="en-US"/>
          </a:p>
        </p:txBody>
      </p:sp>
    </p:spTree>
    <p:extLst>
      <p:ext uri="{BB962C8B-B14F-4D97-AF65-F5344CB8AC3E}">
        <p14:creationId xmlns:p14="http://schemas.microsoft.com/office/powerpoint/2010/main" val="184381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3</a:t>
            </a:fld>
            <a:endParaRPr lang="en-US"/>
          </a:p>
        </p:txBody>
      </p:sp>
    </p:spTree>
    <p:extLst>
      <p:ext uri="{BB962C8B-B14F-4D97-AF65-F5344CB8AC3E}">
        <p14:creationId xmlns:p14="http://schemas.microsoft.com/office/powerpoint/2010/main" val="2133571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21</a:t>
            </a:fld>
            <a:endParaRPr lang="en-US"/>
          </a:p>
        </p:txBody>
      </p:sp>
    </p:spTree>
    <p:extLst>
      <p:ext uri="{BB962C8B-B14F-4D97-AF65-F5344CB8AC3E}">
        <p14:creationId xmlns:p14="http://schemas.microsoft.com/office/powerpoint/2010/main" val="197290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A30AF-D2C8-2A48-8A89-F29B4329268C}" type="slidenum">
              <a:rPr lang="en-US" smtClean="0"/>
              <a:t>22</a:t>
            </a:fld>
            <a:endParaRPr lang="en-US"/>
          </a:p>
        </p:txBody>
      </p:sp>
    </p:spTree>
    <p:extLst>
      <p:ext uri="{BB962C8B-B14F-4D97-AF65-F5344CB8AC3E}">
        <p14:creationId xmlns:p14="http://schemas.microsoft.com/office/powerpoint/2010/main" val="371891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23</a:t>
            </a:fld>
            <a:endParaRPr lang="en-US"/>
          </a:p>
        </p:txBody>
      </p:sp>
    </p:spTree>
    <p:extLst>
      <p:ext uri="{BB962C8B-B14F-4D97-AF65-F5344CB8AC3E}">
        <p14:creationId xmlns:p14="http://schemas.microsoft.com/office/powerpoint/2010/main" val="413384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24</a:t>
            </a:fld>
            <a:endParaRPr lang="en-US"/>
          </a:p>
        </p:txBody>
      </p:sp>
    </p:spTree>
    <p:extLst>
      <p:ext uri="{BB962C8B-B14F-4D97-AF65-F5344CB8AC3E}">
        <p14:creationId xmlns:p14="http://schemas.microsoft.com/office/powerpoint/2010/main" val="71343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CA30AF-D2C8-2A48-8A89-F29B4329268C}" type="slidenum">
              <a:rPr lang="en-US" smtClean="0"/>
              <a:t>25</a:t>
            </a:fld>
            <a:endParaRPr lang="en-US"/>
          </a:p>
        </p:txBody>
      </p:sp>
    </p:spTree>
    <p:extLst>
      <p:ext uri="{BB962C8B-B14F-4D97-AF65-F5344CB8AC3E}">
        <p14:creationId xmlns:p14="http://schemas.microsoft.com/office/powerpoint/2010/main" val="833524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p>
        </p:txBody>
      </p:sp>
      <p:sp>
        <p:nvSpPr>
          <p:cNvPr id="4" name="Slide Number Placeholder 3"/>
          <p:cNvSpPr>
            <a:spLocks noGrp="1"/>
          </p:cNvSpPr>
          <p:nvPr>
            <p:ph type="sldNum" sz="quarter" idx="5"/>
          </p:nvPr>
        </p:nvSpPr>
        <p:spPr/>
        <p:txBody>
          <a:bodyPr/>
          <a:lstStyle/>
          <a:p>
            <a:fld id="{16CA30AF-D2C8-2A48-8A89-F29B4329268C}" type="slidenum">
              <a:rPr lang="en-US" smtClean="0"/>
              <a:t>26</a:t>
            </a:fld>
            <a:endParaRPr lang="en-US"/>
          </a:p>
        </p:txBody>
      </p:sp>
    </p:spTree>
    <p:extLst>
      <p:ext uri="{BB962C8B-B14F-4D97-AF65-F5344CB8AC3E}">
        <p14:creationId xmlns:p14="http://schemas.microsoft.com/office/powerpoint/2010/main" val="4274082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689A714-4F4C-314D-8CD5-069E3C6D5469}" type="slidenum">
              <a:rPr lang="en-US" smtClean="0"/>
              <a:t>27</a:t>
            </a:fld>
            <a:endParaRPr lang="en-US"/>
          </a:p>
        </p:txBody>
      </p:sp>
    </p:spTree>
    <p:extLst>
      <p:ext uri="{BB962C8B-B14F-4D97-AF65-F5344CB8AC3E}">
        <p14:creationId xmlns:p14="http://schemas.microsoft.com/office/powerpoint/2010/main" val="826431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fld id="{F689A714-4F4C-314D-8CD5-069E3C6D5469}" type="slidenum">
              <a:rPr lang="en-US" smtClean="0"/>
              <a:t>28</a:t>
            </a:fld>
            <a:endParaRPr lang="en-US"/>
          </a:p>
        </p:txBody>
      </p:sp>
    </p:spTree>
    <p:extLst>
      <p:ext uri="{BB962C8B-B14F-4D97-AF65-F5344CB8AC3E}">
        <p14:creationId xmlns:p14="http://schemas.microsoft.com/office/powerpoint/2010/main" val="352928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29</a:t>
            </a:fld>
            <a:endParaRPr lang="en-US"/>
          </a:p>
        </p:txBody>
      </p:sp>
    </p:spTree>
    <p:extLst>
      <p:ext uri="{BB962C8B-B14F-4D97-AF65-F5344CB8AC3E}">
        <p14:creationId xmlns:p14="http://schemas.microsoft.com/office/powerpoint/2010/main" val="3140699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30</a:t>
            </a:fld>
            <a:endParaRPr lang="en-US"/>
          </a:p>
        </p:txBody>
      </p:sp>
    </p:spTree>
    <p:extLst>
      <p:ext uri="{BB962C8B-B14F-4D97-AF65-F5344CB8AC3E}">
        <p14:creationId xmlns:p14="http://schemas.microsoft.com/office/powerpoint/2010/main" val="211311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4</a:t>
            </a:fld>
            <a:endParaRPr lang="en-US"/>
          </a:p>
        </p:txBody>
      </p:sp>
    </p:spTree>
    <p:extLst>
      <p:ext uri="{BB962C8B-B14F-4D97-AF65-F5344CB8AC3E}">
        <p14:creationId xmlns:p14="http://schemas.microsoft.com/office/powerpoint/2010/main" val="287943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31</a:t>
            </a:fld>
            <a:endParaRPr lang="en-US"/>
          </a:p>
        </p:txBody>
      </p:sp>
    </p:spTree>
    <p:extLst>
      <p:ext uri="{BB962C8B-B14F-4D97-AF65-F5344CB8AC3E}">
        <p14:creationId xmlns:p14="http://schemas.microsoft.com/office/powerpoint/2010/main" val="2619847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32</a:t>
            </a:fld>
            <a:endParaRPr lang="en-US"/>
          </a:p>
        </p:txBody>
      </p:sp>
    </p:spTree>
    <p:extLst>
      <p:ext uri="{BB962C8B-B14F-4D97-AF65-F5344CB8AC3E}">
        <p14:creationId xmlns:p14="http://schemas.microsoft.com/office/powerpoint/2010/main" val="3801146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33</a:t>
            </a:fld>
            <a:endParaRPr lang="en-US"/>
          </a:p>
        </p:txBody>
      </p:sp>
    </p:spTree>
    <p:extLst>
      <p:ext uri="{BB962C8B-B14F-4D97-AF65-F5344CB8AC3E}">
        <p14:creationId xmlns:p14="http://schemas.microsoft.com/office/powerpoint/2010/main" val="1416063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34</a:t>
            </a:fld>
            <a:endParaRPr lang="en-US"/>
          </a:p>
        </p:txBody>
      </p:sp>
    </p:spTree>
    <p:extLst>
      <p:ext uri="{BB962C8B-B14F-4D97-AF65-F5344CB8AC3E}">
        <p14:creationId xmlns:p14="http://schemas.microsoft.com/office/powerpoint/2010/main" val="323185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35</a:t>
            </a:fld>
            <a:endParaRPr lang="en-US"/>
          </a:p>
        </p:txBody>
      </p:sp>
    </p:spTree>
    <p:extLst>
      <p:ext uri="{BB962C8B-B14F-4D97-AF65-F5344CB8AC3E}">
        <p14:creationId xmlns:p14="http://schemas.microsoft.com/office/powerpoint/2010/main" val="300786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36</a:t>
            </a:fld>
            <a:endParaRPr lang="en-US"/>
          </a:p>
        </p:txBody>
      </p:sp>
    </p:spTree>
    <p:extLst>
      <p:ext uri="{BB962C8B-B14F-4D97-AF65-F5344CB8AC3E}">
        <p14:creationId xmlns:p14="http://schemas.microsoft.com/office/powerpoint/2010/main" val="4178100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37</a:t>
            </a:fld>
            <a:endParaRPr lang="en-US"/>
          </a:p>
        </p:txBody>
      </p:sp>
    </p:spTree>
    <p:extLst>
      <p:ext uri="{BB962C8B-B14F-4D97-AF65-F5344CB8AC3E}">
        <p14:creationId xmlns:p14="http://schemas.microsoft.com/office/powerpoint/2010/main" val="2122254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B5BEB-D500-764B-B0FA-78AEB30B2FE9}" type="slidenum">
              <a:rPr lang="en-US" smtClean="0"/>
              <a:t>38</a:t>
            </a:fld>
            <a:endParaRPr lang="en-US"/>
          </a:p>
        </p:txBody>
      </p:sp>
    </p:spTree>
    <p:extLst>
      <p:ext uri="{BB962C8B-B14F-4D97-AF65-F5344CB8AC3E}">
        <p14:creationId xmlns:p14="http://schemas.microsoft.com/office/powerpoint/2010/main" val="1364716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B5BEB-D500-764B-B0FA-78AEB30B2FE9}" type="slidenum">
              <a:rPr lang="en-US" smtClean="0"/>
              <a:t>39</a:t>
            </a:fld>
            <a:endParaRPr lang="en-US"/>
          </a:p>
        </p:txBody>
      </p:sp>
    </p:spTree>
    <p:extLst>
      <p:ext uri="{BB962C8B-B14F-4D97-AF65-F5344CB8AC3E}">
        <p14:creationId xmlns:p14="http://schemas.microsoft.com/office/powerpoint/2010/main" val="139112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40</a:t>
            </a:fld>
            <a:endParaRPr lang="en-US"/>
          </a:p>
        </p:txBody>
      </p:sp>
    </p:spTree>
    <p:extLst>
      <p:ext uri="{BB962C8B-B14F-4D97-AF65-F5344CB8AC3E}">
        <p14:creationId xmlns:p14="http://schemas.microsoft.com/office/powerpoint/2010/main" val="203692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5</a:t>
            </a:fld>
            <a:endParaRPr lang="en-US"/>
          </a:p>
        </p:txBody>
      </p:sp>
    </p:spTree>
    <p:extLst>
      <p:ext uri="{BB962C8B-B14F-4D97-AF65-F5344CB8AC3E}">
        <p14:creationId xmlns:p14="http://schemas.microsoft.com/office/powerpoint/2010/main" val="9069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FABA7-263B-F84D-AEB6-B186C18168B4}" type="slidenum">
              <a:rPr lang="en-US" smtClean="0"/>
              <a:t>41</a:t>
            </a:fld>
            <a:endParaRPr lang="en-US"/>
          </a:p>
        </p:txBody>
      </p:sp>
    </p:spTree>
    <p:extLst>
      <p:ext uri="{BB962C8B-B14F-4D97-AF65-F5344CB8AC3E}">
        <p14:creationId xmlns:p14="http://schemas.microsoft.com/office/powerpoint/2010/main" val="801372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FABA7-263B-F84D-AEB6-B186C18168B4}" type="slidenum">
              <a:rPr lang="en-US" smtClean="0"/>
              <a:t>42</a:t>
            </a:fld>
            <a:endParaRPr lang="en-US"/>
          </a:p>
        </p:txBody>
      </p:sp>
    </p:spTree>
    <p:extLst>
      <p:ext uri="{BB962C8B-B14F-4D97-AF65-F5344CB8AC3E}">
        <p14:creationId xmlns:p14="http://schemas.microsoft.com/office/powerpoint/2010/main" val="4282038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43</a:t>
            </a:fld>
            <a:endParaRPr lang="en-US"/>
          </a:p>
        </p:txBody>
      </p:sp>
    </p:spTree>
    <p:extLst>
      <p:ext uri="{BB962C8B-B14F-4D97-AF65-F5344CB8AC3E}">
        <p14:creationId xmlns:p14="http://schemas.microsoft.com/office/powerpoint/2010/main" val="2391681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44</a:t>
            </a:fld>
            <a:endParaRPr lang="en-US"/>
          </a:p>
        </p:txBody>
      </p:sp>
    </p:spTree>
    <p:extLst>
      <p:ext uri="{BB962C8B-B14F-4D97-AF65-F5344CB8AC3E}">
        <p14:creationId xmlns:p14="http://schemas.microsoft.com/office/powerpoint/2010/main" val="2643590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45</a:t>
            </a:fld>
            <a:endParaRPr lang="en-US"/>
          </a:p>
        </p:txBody>
      </p:sp>
    </p:spTree>
    <p:extLst>
      <p:ext uri="{BB962C8B-B14F-4D97-AF65-F5344CB8AC3E}">
        <p14:creationId xmlns:p14="http://schemas.microsoft.com/office/powerpoint/2010/main" val="3528392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46</a:t>
            </a:fld>
            <a:endParaRPr lang="en-US"/>
          </a:p>
        </p:txBody>
      </p:sp>
    </p:spTree>
    <p:extLst>
      <p:ext uri="{BB962C8B-B14F-4D97-AF65-F5344CB8AC3E}">
        <p14:creationId xmlns:p14="http://schemas.microsoft.com/office/powerpoint/2010/main" val="513073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398A3E-A626-9A4C-A2CA-432BFE537B3E}" type="slidenum">
              <a:rPr lang="en-US" smtClean="0"/>
              <a:t>47</a:t>
            </a:fld>
            <a:endParaRPr lang="en-US"/>
          </a:p>
        </p:txBody>
      </p:sp>
    </p:spTree>
    <p:extLst>
      <p:ext uri="{BB962C8B-B14F-4D97-AF65-F5344CB8AC3E}">
        <p14:creationId xmlns:p14="http://schemas.microsoft.com/office/powerpoint/2010/main" val="3538376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48</a:t>
            </a:fld>
            <a:endParaRPr lang="en-US"/>
          </a:p>
        </p:txBody>
      </p:sp>
    </p:spTree>
    <p:extLst>
      <p:ext uri="{BB962C8B-B14F-4D97-AF65-F5344CB8AC3E}">
        <p14:creationId xmlns:p14="http://schemas.microsoft.com/office/powerpoint/2010/main" val="24398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49</a:t>
            </a:fld>
            <a:endParaRPr lang="en-US"/>
          </a:p>
        </p:txBody>
      </p:sp>
    </p:spTree>
    <p:extLst>
      <p:ext uri="{BB962C8B-B14F-4D97-AF65-F5344CB8AC3E}">
        <p14:creationId xmlns:p14="http://schemas.microsoft.com/office/powerpoint/2010/main" val="3802774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50</a:t>
            </a:fld>
            <a:endParaRPr lang="en-US"/>
          </a:p>
        </p:txBody>
      </p:sp>
    </p:spTree>
    <p:extLst>
      <p:ext uri="{BB962C8B-B14F-4D97-AF65-F5344CB8AC3E}">
        <p14:creationId xmlns:p14="http://schemas.microsoft.com/office/powerpoint/2010/main" val="387361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6</a:t>
            </a:fld>
            <a:endParaRPr lang="en-US"/>
          </a:p>
        </p:txBody>
      </p:sp>
    </p:spTree>
    <p:extLst>
      <p:ext uri="{BB962C8B-B14F-4D97-AF65-F5344CB8AC3E}">
        <p14:creationId xmlns:p14="http://schemas.microsoft.com/office/powerpoint/2010/main" val="187385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51</a:t>
            </a:fld>
            <a:endParaRPr lang="en-US"/>
          </a:p>
        </p:txBody>
      </p:sp>
    </p:spTree>
    <p:extLst>
      <p:ext uri="{BB962C8B-B14F-4D97-AF65-F5344CB8AC3E}">
        <p14:creationId xmlns:p14="http://schemas.microsoft.com/office/powerpoint/2010/main" val="1827016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52</a:t>
            </a:fld>
            <a:endParaRPr lang="en-US"/>
          </a:p>
        </p:txBody>
      </p:sp>
    </p:spTree>
    <p:extLst>
      <p:ext uri="{BB962C8B-B14F-4D97-AF65-F5344CB8AC3E}">
        <p14:creationId xmlns:p14="http://schemas.microsoft.com/office/powerpoint/2010/main" val="2856110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FD84D-8B13-FB43-9041-C8570050AE4F}" type="slidenum">
              <a:rPr lang="en-US" smtClean="0"/>
              <a:t>53</a:t>
            </a:fld>
            <a:endParaRPr lang="en-US"/>
          </a:p>
        </p:txBody>
      </p:sp>
    </p:spTree>
    <p:extLst>
      <p:ext uri="{BB962C8B-B14F-4D97-AF65-F5344CB8AC3E}">
        <p14:creationId xmlns:p14="http://schemas.microsoft.com/office/powerpoint/2010/main" val="2772874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54</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Mark</a:t>
            </a:r>
            <a:r>
              <a:rPr lang="en-US" dirty="0"/>
              <a:t>:  Join the group!</a:t>
            </a:r>
          </a:p>
        </p:txBody>
      </p:sp>
      <p:sp>
        <p:nvSpPr>
          <p:cNvPr id="4" name="Slide Number Placeholder 3"/>
          <p:cNvSpPr>
            <a:spLocks noGrp="1"/>
          </p:cNvSpPr>
          <p:nvPr>
            <p:ph type="sldNum" sz="quarter" idx="5"/>
          </p:nvPr>
        </p:nvSpPr>
        <p:spPr/>
        <p:txBody>
          <a:bodyPr/>
          <a:lstStyle/>
          <a:p>
            <a:fld id="{F689A714-4F4C-314D-8CD5-069E3C6D5469}" type="slidenum">
              <a:rPr lang="en-US" smtClean="0"/>
              <a:t>55</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transition to next slide:  Okay, Let’s cover the Major Principles of Good Works</a:t>
            </a:r>
          </a:p>
        </p:txBody>
      </p:sp>
      <p:sp>
        <p:nvSpPr>
          <p:cNvPr id="4" name="Slide Number Placeholder 3"/>
          <p:cNvSpPr>
            <a:spLocks noGrp="1"/>
          </p:cNvSpPr>
          <p:nvPr>
            <p:ph type="sldNum" sz="quarter" idx="5"/>
          </p:nvPr>
        </p:nvSpPr>
        <p:spPr/>
        <p:txBody>
          <a:bodyPr/>
          <a:lstStyle/>
          <a:p>
            <a:fld id="{3C398A3E-A626-9A4C-A2CA-432BFE537B3E}" type="slidenum">
              <a:rPr lang="en-US" smtClean="0"/>
              <a:t>7</a:t>
            </a:fld>
            <a:endParaRPr lang="en-US"/>
          </a:p>
        </p:txBody>
      </p:sp>
    </p:spTree>
    <p:extLst>
      <p:ext uri="{BB962C8B-B14F-4D97-AF65-F5344CB8AC3E}">
        <p14:creationId xmlns:p14="http://schemas.microsoft.com/office/powerpoint/2010/main" val="266408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C398A3E-A626-9A4C-A2CA-432BFE537B3E}" type="slidenum">
              <a:rPr lang="en-US" smtClean="0"/>
              <a:t>8</a:t>
            </a:fld>
            <a:endParaRPr lang="en-US"/>
          </a:p>
        </p:txBody>
      </p:sp>
    </p:spTree>
    <p:extLst>
      <p:ext uri="{BB962C8B-B14F-4D97-AF65-F5344CB8AC3E}">
        <p14:creationId xmlns:p14="http://schemas.microsoft.com/office/powerpoint/2010/main" val="74262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9</a:t>
            </a:fld>
            <a:endParaRPr lang="en-US"/>
          </a:p>
        </p:txBody>
      </p:sp>
    </p:spTree>
    <p:extLst>
      <p:ext uri="{BB962C8B-B14F-4D97-AF65-F5344CB8AC3E}">
        <p14:creationId xmlns:p14="http://schemas.microsoft.com/office/powerpoint/2010/main" val="608787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E2205-B83B-B544-A01D-AC53C7488094}" type="slidenum">
              <a:rPr lang="en-US" smtClean="0"/>
              <a:t>10</a:t>
            </a:fld>
            <a:endParaRPr lang="en-US"/>
          </a:p>
        </p:txBody>
      </p:sp>
    </p:spTree>
    <p:extLst>
      <p:ext uri="{BB962C8B-B14F-4D97-AF65-F5344CB8AC3E}">
        <p14:creationId xmlns:p14="http://schemas.microsoft.com/office/powerpoint/2010/main" val="315711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85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592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94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400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44634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420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_1">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170778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372535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363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3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532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06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1681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2138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06902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848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30.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2" Type="http://schemas.openxmlformats.org/officeDocument/2006/relationships/notesSlide" Target="../notesSlides/notesSlide16.xml"/><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3.jpeg"/><Relationship Id="rId1" Type="http://schemas.openxmlformats.org/officeDocument/2006/relationships/slideLayout" Target="../slideLayouts/slideLayout14.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10" Type="http://schemas.openxmlformats.org/officeDocument/2006/relationships/image" Target="../media/image14.jpeg"/><Relationship Id="rId19" Type="http://schemas.openxmlformats.org/officeDocument/2006/relationships/image" Target="../media/image23.jpeg"/><Relationship Id="rId31" Type="http://schemas.openxmlformats.org/officeDocument/2006/relationships/image" Target="../media/image35.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 Id="rId27" Type="http://schemas.openxmlformats.org/officeDocument/2006/relationships/image" Target="../media/image31.jpeg"/><Relationship Id="rId30"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hyperlink" Target="https://creativecommons.org/licenses/by/3.0/" TargetMode="External"/><Relationship Id="rId4" Type="http://schemas.openxmlformats.org/officeDocument/2006/relationships/hyperlink" Target="https://foto.wuestenigel.com/shopping-cart-moving-through-isle-of-marke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FE3F-0AB4-AB92-B190-C8F8C6DD1D89}"/>
              </a:ext>
            </a:extLst>
          </p:cNvPr>
          <p:cNvSpPr>
            <a:spLocks noGrp="1"/>
          </p:cNvSpPr>
          <p:nvPr>
            <p:ph type="title"/>
          </p:nvPr>
        </p:nvSpPr>
        <p:spPr/>
        <p:txBody>
          <a:bodyPr/>
          <a:lstStyle/>
          <a:p>
            <a:r>
              <a:rPr lang="en-US" dirty="0"/>
              <a:t>The Compassion of Christ</a:t>
            </a:r>
          </a:p>
        </p:txBody>
      </p:sp>
      <p:sp>
        <p:nvSpPr>
          <p:cNvPr id="4" name="Content Placeholder 3">
            <a:extLst>
              <a:ext uri="{FF2B5EF4-FFF2-40B4-BE49-F238E27FC236}">
                <a16:creationId xmlns:a16="http://schemas.microsoft.com/office/drawing/2014/main" id="{6858993D-A07B-2A56-29B7-8CEB3D391EA6}"/>
              </a:ext>
            </a:extLst>
          </p:cNvPr>
          <p:cNvSpPr>
            <a:spLocks noGrp="1"/>
          </p:cNvSpPr>
          <p:nvPr>
            <p:ph idx="1"/>
          </p:nvPr>
        </p:nvSpPr>
        <p:spPr/>
        <p:txBody>
          <a:bodyPr/>
          <a:lstStyle/>
          <a:p>
            <a:r>
              <a:rPr lang="en-US" dirty="0"/>
              <a:t>He welcomed people. Luke 9:11</a:t>
            </a:r>
          </a:p>
          <a:p>
            <a:r>
              <a:rPr lang="en-US" dirty="0"/>
              <a:t>He fed people. Matt 15:32; Matt 15:36-37</a:t>
            </a:r>
          </a:p>
          <a:p>
            <a:r>
              <a:rPr lang="en-US" dirty="0"/>
              <a:t>He healed them. Matt 14:14</a:t>
            </a:r>
          </a:p>
          <a:p>
            <a:r>
              <a:rPr lang="en-US" dirty="0"/>
              <a:t>He taught people many things. Mark 6:34</a:t>
            </a:r>
          </a:p>
          <a:p>
            <a:endParaRPr lang="en-US" dirty="0"/>
          </a:p>
        </p:txBody>
      </p:sp>
    </p:spTree>
    <p:extLst>
      <p:ext uri="{BB962C8B-B14F-4D97-AF65-F5344CB8AC3E}">
        <p14:creationId xmlns:p14="http://schemas.microsoft.com/office/powerpoint/2010/main" val="81564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7C43-F68A-76F7-A9AA-D1BDD25414B2}"/>
              </a:ext>
            </a:extLst>
          </p:cNvPr>
          <p:cNvSpPr>
            <a:spLocks noGrp="1"/>
          </p:cNvSpPr>
          <p:nvPr>
            <p:ph type="title"/>
          </p:nvPr>
        </p:nvSpPr>
        <p:spPr/>
        <p:txBody>
          <a:bodyPr/>
          <a:lstStyle/>
          <a:p>
            <a:r>
              <a:rPr lang="en-US" dirty="0"/>
              <a:t>How to Practice Compassion</a:t>
            </a:r>
          </a:p>
        </p:txBody>
      </p:sp>
      <p:sp>
        <p:nvSpPr>
          <p:cNvPr id="3" name="Content Placeholder 2">
            <a:extLst>
              <a:ext uri="{FF2B5EF4-FFF2-40B4-BE49-F238E27FC236}">
                <a16:creationId xmlns:a16="http://schemas.microsoft.com/office/drawing/2014/main" id="{BCF7E3D0-E2DC-91D9-469D-C47EE15D3455}"/>
              </a:ext>
            </a:extLst>
          </p:cNvPr>
          <p:cNvSpPr>
            <a:spLocks noGrp="1"/>
          </p:cNvSpPr>
          <p:nvPr>
            <p:ph idx="1"/>
          </p:nvPr>
        </p:nvSpPr>
        <p:spPr/>
        <p:txBody>
          <a:bodyPr>
            <a:normAutofit fontScale="77500" lnSpcReduction="20000"/>
          </a:bodyPr>
          <a:lstStyle/>
          <a:p>
            <a:r>
              <a:rPr lang="en-US" dirty="0"/>
              <a:t>Be gracious and kind in your speech</a:t>
            </a:r>
          </a:p>
          <a:p>
            <a:r>
              <a:rPr lang="en-US" dirty="0"/>
              <a:t>Apologize when you've made a mistake</a:t>
            </a:r>
          </a:p>
          <a:p>
            <a:r>
              <a:rPr lang="en-US" dirty="0"/>
              <a:t>Listen carefully and without judgment</a:t>
            </a:r>
          </a:p>
          <a:p>
            <a:r>
              <a:rPr lang="en-US" dirty="0"/>
              <a:t>Encourage people</a:t>
            </a:r>
          </a:p>
          <a:p>
            <a:r>
              <a:rPr lang="en-US" dirty="0"/>
              <a:t>Offer to help someone with a task</a:t>
            </a:r>
          </a:p>
          <a:p>
            <a:r>
              <a:rPr lang="en-US" dirty="0"/>
              <a:t>Be happy for someone else's success</a:t>
            </a:r>
          </a:p>
          <a:p>
            <a:r>
              <a:rPr lang="en-US" dirty="0"/>
              <a:t>Forgive people for making mistakes</a:t>
            </a:r>
          </a:p>
          <a:p>
            <a:r>
              <a:rPr lang="en-US" dirty="0"/>
              <a:t>Show respect</a:t>
            </a:r>
          </a:p>
          <a:p>
            <a:r>
              <a:rPr lang="en-US" dirty="0"/>
              <a:t>Express gratitude and appreciation</a:t>
            </a:r>
          </a:p>
          <a:p>
            <a:r>
              <a:rPr lang="en-US" dirty="0"/>
              <a:t>Be patient</a:t>
            </a:r>
          </a:p>
        </p:txBody>
      </p:sp>
    </p:spTree>
    <p:extLst>
      <p:ext uri="{BB962C8B-B14F-4D97-AF65-F5344CB8AC3E}">
        <p14:creationId xmlns:p14="http://schemas.microsoft.com/office/powerpoint/2010/main" val="17882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095DA-1B38-23BA-6990-5FBC7A67F3FF}"/>
              </a:ext>
            </a:extLst>
          </p:cNvPr>
          <p:cNvSpPr>
            <a:spLocks noGrp="1"/>
          </p:cNvSpPr>
          <p:nvPr>
            <p:ph type="body" sz="quarter" idx="10"/>
          </p:nvPr>
        </p:nvSpPr>
        <p:spPr/>
        <p:txBody>
          <a:bodyPr/>
          <a:lstStyle/>
          <a:p>
            <a:r>
              <a:rPr lang="en-US" i="1" dirty="0"/>
              <a:t>“Are you a wondering generality,</a:t>
            </a:r>
          </a:p>
          <a:p>
            <a:r>
              <a:rPr lang="en-US" i="1" dirty="0"/>
              <a:t>Or a meaningful specific?”</a:t>
            </a:r>
          </a:p>
          <a:p>
            <a:endParaRPr lang="en-US" i="1" dirty="0"/>
          </a:p>
          <a:p>
            <a:r>
              <a:rPr lang="en-US" dirty="0"/>
              <a:t>- Zig Ziglar</a:t>
            </a:r>
          </a:p>
        </p:txBody>
      </p:sp>
    </p:spTree>
    <p:extLst>
      <p:ext uri="{BB962C8B-B14F-4D97-AF65-F5344CB8AC3E}">
        <p14:creationId xmlns:p14="http://schemas.microsoft.com/office/powerpoint/2010/main" val="2921804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095DA-1B38-23BA-6990-5FBC7A67F3FF}"/>
              </a:ext>
            </a:extLst>
          </p:cNvPr>
          <p:cNvSpPr>
            <a:spLocks noGrp="1"/>
          </p:cNvSpPr>
          <p:nvPr>
            <p:ph type="body" sz="quarter" idx="10"/>
          </p:nvPr>
        </p:nvSpPr>
        <p:spPr/>
        <p:txBody>
          <a:bodyPr/>
          <a:lstStyle/>
          <a:p>
            <a:r>
              <a:rPr lang="en-US" i="1" dirty="0"/>
              <a:t>Show me how you spend your day, </a:t>
            </a:r>
          </a:p>
          <a:p>
            <a:r>
              <a:rPr lang="en-US" i="1" dirty="0"/>
              <a:t>And I will show you your priorities.</a:t>
            </a:r>
            <a:endParaRPr lang="en-US" dirty="0"/>
          </a:p>
        </p:txBody>
      </p:sp>
      <p:sp>
        <p:nvSpPr>
          <p:cNvPr id="3" name="TextBox 2">
            <a:extLst>
              <a:ext uri="{FF2B5EF4-FFF2-40B4-BE49-F238E27FC236}">
                <a16:creationId xmlns:a16="http://schemas.microsoft.com/office/drawing/2014/main" id="{2C1C3B2C-98FF-07DA-49D0-B7B7CD5A9E6D}"/>
              </a:ext>
            </a:extLst>
          </p:cNvPr>
          <p:cNvSpPr txBox="1"/>
          <p:nvPr/>
        </p:nvSpPr>
        <p:spPr>
          <a:xfrm>
            <a:off x="4504859" y="4536141"/>
            <a:ext cx="3182281"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Or lack of them…</a:t>
            </a:r>
          </a:p>
        </p:txBody>
      </p:sp>
    </p:spTree>
    <p:extLst>
      <p:ext uri="{BB962C8B-B14F-4D97-AF65-F5344CB8AC3E}">
        <p14:creationId xmlns:p14="http://schemas.microsoft.com/office/powerpoint/2010/main" val="20477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7FC978-E732-8386-0F4D-8FA8EA850CE8}"/>
              </a:ext>
            </a:extLst>
          </p:cNvPr>
          <p:cNvSpPr>
            <a:spLocks noGrp="1"/>
          </p:cNvSpPr>
          <p:nvPr>
            <p:ph type="body" sz="quarter" idx="10"/>
          </p:nvPr>
        </p:nvSpPr>
        <p:spPr/>
        <p:txBody>
          <a:bodyPr/>
          <a:lstStyle/>
          <a:p>
            <a:r>
              <a:rPr lang="en-US" dirty="0"/>
              <a:t>According to </a:t>
            </a:r>
            <a:r>
              <a:rPr lang="en-US" dirty="0" err="1"/>
              <a:t>DigitalMarking.org</a:t>
            </a:r>
            <a:r>
              <a:rPr lang="en-US" dirty="0"/>
              <a:t>, </a:t>
            </a:r>
          </a:p>
          <a:p>
            <a:r>
              <a:rPr lang="en-US" dirty="0"/>
              <a:t>people spend almost</a:t>
            </a:r>
          </a:p>
          <a:p>
            <a:r>
              <a:rPr lang="en-US" sz="4800" b="1" dirty="0">
                <a:solidFill>
                  <a:srgbClr val="FFFF00"/>
                </a:solidFill>
              </a:rPr>
              <a:t>2 and ½ hours </a:t>
            </a:r>
          </a:p>
          <a:p>
            <a:r>
              <a:rPr lang="en-US" dirty="0"/>
              <a:t>each day on Social Media</a:t>
            </a:r>
          </a:p>
        </p:txBody>
      </p:sp>
    </p:spTree>
    <p:extLst>
      <p:ext uri="{BB962C8B-B14F-4D97-AF65-F5344CB8AC3E}">
        <p14:creationId xmlns:p14="http://schemas.microsoft.com/office/powerpoint/2010/main" val="283303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F85-B419-2A01-7F38-926640A88BC0}"/>
              </a:ext>
            </a:extLst>
          </p:cNvPr>
          <p:cNvSpPr>
            <a:spLocks noGrp="1"/>
          </p:cNvSpPr>
          <p:nvPr>
            <p:ph type="title"/>
          </p:nvPr>
        </p:nvSpPr>
        <p:spPr/>
        <p:txBody>
          <a:bodyPr/>
          <a:lstStyle/>
          <a:p>
            <a:r>
              <a:rPr lang="en-US" dirty="0"/>
              <a:t>How much time would it take…?</a:t>
            </a:r>
          </a:p>
        </p:txBody>
      </p:sp>
      <p:pic>
        <p:nvPicPr>
          <p:cNvPr id="4" name="Picture 3" descr="Table&#10;&#10;Description automatically generated">
            <a:extLst>
              <a:ext uri="{FF2B5EF4-FFF2-40B4-BE49-F238E27FC236}">
                <a16:creationId xmlns:a16="http://schemas.microsoft.com/office/drawing/2014/main" id="{BFF787F6-A08C-1B31-E03D-D2308118FFE1}"/>
              </a:ext>
            </a:extLst>
          </p:cNvPr>
          <p:cNvPicPr>
            <a:picLocks noChangeAspect="1"/>
          </p:cNvPicPr>
          <p:nvPr/>
        </p:nvPicPr>
        <p:blipFill>
          <a:blip r:embed="rId3"/>
          <a:stretch>
            <a:fillRect/>
          </a:stretch>
        </p:blipFill>
        <p:spPr>
          <a:xfrm>
            <a:off x="2209800" y="2022874"/>
            <a:ext cx="7772400" cy="3848678"/>
          </a:xfrm>
          <a:prstGeom prst="rect">
            <a:avLst/>
          </a:prstGeom>
        </p:spPr>
      </p:pic>
      <p:sp>
        <p:nvSpPr>
          <p:cNvPr id="5" name="Oval 4">
            <a:extLst>
              <a:ext uri="{FF2B5EF4-FFF2-40B4-BE49-F238E27FC236}">
                <a16:creationId xmlns:a16="http://schemas.microsoft.com/office/drawing/2014/main" id="{4CEB03D1-9DD4-0464-040E-A225FD5A256B}"/>
              </a:ext>
            </a:extLst>
          </p:cNvPr>
          <p:cNvSpPr/>
          <p:nvPr/>
        </p:nvSpPr>
        <p:spPr>
          <a:xfrm>
            <a:off x="5779477" y="3516923"/>
            <a:ext cx="984738" cy="984738"/>
          </a:xfrm>
          <a:custGeom>
            <a:avLst/>
            <a:gdLst>
              <a:gd name="connsiteX0" fmla="*/ 0 w 984738"/>
              <a:gd name="connsiteY0" fmla="*/ 492369 h 984738"/>
              <a:gd name="connsiteX1" fmla="*/ 492369 w 984738"/>
              <a:gd name="connsiteY1" fmla="*/ 0 h 984738"/>
              <a:gd name="connsiteX2" fmla="*/ 984738 w 984738"/>
              <a:gd name="connsiteY2" fmla="*/ 492369 h 984738"/>
              <a:gd name="connsiteX3" fmla="*/ 492369 w 984738"/>
              <a:gd name="connsiteY3" fmla="*/ 984738 h 984738"/>
              <a:gd name="connsiteX4" fmla="*/ 0 w 984738"/>
              <a:gd name="connsiteY4" fmla="*/ 492369 h 98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38" h="984738" extrusionOk="0">
                <a:moveTo>
                  <a:pt x="0" y="492369"/>
                </a:moveTo>
                <a:cubicBezTo>
                  <a:pt x="-27777" y="203307"/>
                  <a:pt x="196340" y="9046"/>
                  <a:pt x="492369" y="0"/>
                </a:cubicBezTo>
                <a:cubicBezTo>
                  <a:pt x="788174" y="5027"/>
                  <a:pt x="954272" y="221410"/>
                  <a:pt x="984738" y="492369"/>
                </a:cubicBezTo>
                <a:cubicBezTo>
                  <a:pt x="966967" y="781652"/>
                  <a:pt x="762197" y="996344"/>
                  <a:pt x="492369" y="984738"/>
                </a:cubicBezTo>
                <a:cubicBezTo>
                  <a:pt x="186374" y="966099"/>
                  <a:pt x="32044" y="779608"/>
                  <a:pt x="0" y="492369"/>
                </a:cubicBezTo>
                <a:close/>
              </a:path>
            </a:pathLst>
          </a:custGeom>
          <a:noFill/>
          <a:ln w="76200" cap="flat" cmpd="sng">
            <a:solidFill>
              <a:schemeClr val="accent2">
                <a:lumMod val="75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3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F85-B419-2A01-7F38-926640A88BC0}"/>
              </a:ext>
            </a:extLst>
          </p:cNvPr>
          <p:cNvSpPr>
            <a:spLocks noGrp="1"/>
          </p:cNvSpPr>
          <p:nvPr>
            <p:ph type="title"/>
          </p:nvPr>
        </p:nvSpPr>
        <p:spPr/>
        <p:txBody>
          <a:bodyPr/>
          <a:lstStyle/>
          <a:p>
            <a:r>
              <a:rPr lang="en-US" dirty="0"/>
              <a:t>How much time would it take…?</a:t>
            </a:r>
          </a:p>
        </p:txBody>
      </p:sp>
      <p:pic>
        <p:nvPicPr>
          <p:cNvPr id="4" name="Picture 3" descr="Table&#10;&#10;Description automatically generated">
            <a:extLst>
              <a:ext uri="{FF2B5EF4-FFF2-40B4-BE49-F238E27FC236}">
                <a16:creationId xmlns:a16="http://schemas.microsoft.com/office/drawing/2014/main" id="{BFF787F6-A08C-1B31-E03D-D2308118FFE1}"/>
              </a:ext>
            </a:extLst>
          </p:cNvPr>
          <p:cNvPicPr>
            <a:picLocks noChangeAspect="1"/>
          </p:cNvPicPr>
          <p:nvPr/>
        </p:nvPicPr>
        <p:blipFill>
          <a:blip r:embed="rId3"/>
          <a:stretch>
            <a:fillRect/>
          </a:stretch>
        </p:blipFill>
        <p:spPr>
          <a:xfrm>
            <a:off x="2209800" y="2022874"/>
            <a:ext cx="7772400" cy="3848678"/>
          </a:xfrm>
          <a:prstGeom prst="rect">
            <a:avLst/>
          </a:prstGeom>
        </p:spPr>
      </p:pic>
      <p:sp>
        <p:nvSpPr>
          <p:cNvPr id="5" name="Oval 4">
            <a:extLst>
              <a:ext uri="{FF2B5EF4-FFF2-40B4-BE49-F238E27FC236}">
                <a16:creationId xmlns:a16="http://schemas.microsoft.com/office/drawing/2014/main" id="{4CEB03D1-9DD4-0464-040E-A225FD5A256B}"/>
              </a:ext>
            </a:extLst>
          </p:cNvPr>
          <p:cNvSpPr/>
          <p:nvPr/>
        </p:nvSpPr>
        <p:spPr>
          <a:xfrm>
            <a:off x="3950677" y="3499338"/>
            <a:ext cx="984738" cy="984738"/>
          </a:xfrm>
          <a:custGeom>
            <a:avLst/>
            <a:gdLst>
              <a:gd name="connsiteX0" fmla="*/ 0 w 984738"/>
              <a:gd name="connsiteY0" fmla="*/ 492369 h 984738"/>
              <a:gd name="connsiteX1" fmla="*/ 492369 w 984738"/>
              <a:gd name="connsiteY1" fmla="*/ 0 h 984738"/>
              <a:gd name="connsiteX2" fmla="*/ 984738 w 984738"/>
              <a:gd name="connsiteY2" fmla="*/ 492369 h 984738"/>
              <a:gd name="connsiteX3" fmla="*/ 492369 w 984738"/>
              <a:gd name="connsiteY3" fmla="*/ 984738 h 984738"/>
              <a:gd name="connsiteX4" fmla="*/ 0 w 984738"/>
              <a:gd name="connsiteY4" fmla="*/ 492369 h 98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38" h="984738" extrusionOk="0">
                <a:moveTo>
                  <a:pt x="0" y="492369"/>
                </a:moveTo>
                <a:cubicBezTo>
                  <a:pt x="-27777" y="203307"/>
                  <a:pt x="196340" y="9046"/>
                  <a:pt x="492369" y="0"/>
                </a:cubicBezTo>
                <a:cubicBezTo>
                  <a:pt x="788174" y="5027"/>
                  <a:pt x="954272" y="221410"/>
                  <a:pt x="984738" y="492369"/>
                </a:cubicBezTo>
                <a:cubicBezTo>
                  <a:pt x="966967" y="781652"/>
                  <a:pt x="762197" y="996344"/>
                  <a:pt x="492369" y="984738"/>
                </a:cubicBezTo>
                <a:cubicBezTo>
                  <a:pt x="186374" y="966099"/>
                  <a:pt x="32044" y="779608"/>
                  <a:pt x="0" y="492369"/>
                </a:cubicBezTo>
                <a:close/>
              </a:path>
            </a:pathLst>
          </a:custGeom>
          <a:noFill/>
          <a:ln w="76200" cap="flat" cmpd="sng">
            <a:solidFill>
              <a:schemeClr val="accent2">
                <a:lumMod val="75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39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805BD-08C3-AFF6-F733-12FFD454E9C4}"/>
              </a:ext>
            </a:extLst>
          </p:cNvPr>
          <p:cNvPicPr>
            <a:picLocks noChangeAspect="1"/>
          </p:cNvPicPr>
          <p:nvPr/>
        </p:nvPicPr>
        <p:blipFill>
          <a:blip r:embed="rId3"/>
          <a:stretch>
            <a:fillRect/>
          </a:stretch>
        </p:blipFill>
        <p:spPr>
          <a:xfrm>
            <a:off x="10684879" y="2282979"/>
            <a:ext cx="1520506" cy="2286000"/>
          </a:xfrm>
          <a:prstGeom prst="rect">
            <a:avLst/>
          </a:prstGeom>
        </p:spPr>
      </p:pic>
      <p:pic>
        <p:nvPicPr>
          <p:cNvPr id="4" name="Picture 3">
            <a:extLst>
              <a:ext uri="{FF2B5EF4-FFF2-40B4-BE49-F238E27FC236}">
                <a16:creationId xmlns:a16="http://schemas.microsoft.com/office/drawing/2014/main" id="{7252A6D2-8585-2988-6FFC-F9F615DA1B3C}"/>
              </a:ext>
            </a:extLst>
          </p:cNvPr>
          <p:cNvPicPr>
            <a:picLocks noChangeAspect="1"/>
          </p:cNvPicPr>
          <p:nvPr/>
        </p:nvPicPr>
        <p:blipFill>
          <a:blip r:embed="rId4"/>
          <a:stretch>
            <a:fillRect/>
          </a:stretch>
        </p:blipFill>
        <p:spPr>
          <a:xfrm>
            <a:off x="9107465" y="2282979"/>
            <a:ext cx="1520506" cy="2286000"/>
          </a:xfrm>
          <a:prstGeom prst="rect">
            <a:avLst/>
          </a:prstGeom>
        </p:spPr>
      </p:pic>
      <p:pic>
        <p:nvPicPr>
          <p:cNvPr id="5" name="Picture 4">
            <a:extLst>
              <a:ext uri="{FF2B5EF4-FFF2-40B4-BE49-F238E27FC236}">
                <a16:creationId xmlns:a16="http://schemas.microsoft.com/office/drawing/2014/main" id="{64D94AD2-3C23-2FA0-1338-D5A76E9FDAED}"/>
              </a:ext>
            </a:extLst>
          </p:cNvPr>
          <p:cNvPicPr>
            <a:picLocks noChangeAspect="1"/>
          </p:cNvPicPr>
          <p:nvPr/>
        </p:nvPicPr>
        <p:blipFill>
          <a:blip r:embed="rId5"/>
          <a:stretch>
            <a:fillRect/>
          </a:stretch>
        </p:blipFill>
        <p:spPr>
          <a:xfrm>
            <a:off x="-10983" y="2282979"/>
            <a:ext cx="1478565" cy="2286000"/>
          </a:xfrm>
          <a:prstGeom prst="rect">
            <a:avLst/>
          </a:prstGeom>
        </p:spPr>
      </p:pic>
      <p:pic>
        <p:nvPicPr>
          <p:cNvPr id="6" name="Picture 5">
            <a:extLst>
              <a:ext uri="{FF2B5EF4-FFF2-40B4-BE49-F238E27FC236}">
                <a16:creationId xmlns:a16="http://schemas.microsoft.com/office/drawing/2014/main" id="{F8F09B00-58BC-D370-01E9-CB1031A7620D}"/>
              </a:ext>
            </a:extLst>
          </p:cNvPr>
          <p:cNvPicPr>
            <a:picLocks noChangeAspect="1"/>
          </p:cNvPicPr>
          <p:nvPr/>
        </p:nvPicPr>
        <p:blipFill>
          <a:blip r:embed="rId6"/>
          <a:stretch>
            <a:fillRect/>
          </a:stretch>
        </p:blipFill>
        <p:spPr>
          <a:xfrm>
            <a:off x="1513661" y="4589973"/>
            <a:ext cx="1583421" cy="2286000"/>
          </a:xfrm>
          <a:prstGeom prst="rect">
            <a:avLst/>
          </a:prstGeom>
        </p:spPr>
      </p:pic>
      <p:pic>
        <p:nvPicPr>
          <p:cNvPr id="7" name="Picture 6">
            <a:extLst>
              <a:ext uri="{FF2B5EF4-FFF2-40B4-BE49-F238E27FC236}">
                <a16:creationId xmlns:a16="http://schemas.microsoft.com/office/drawing/2014/main" id="{9725026B-0776-259C-F82E-0C736897FB8E}"/>
              </a:ext>
            </a:extLst>
          </p:cNvPr>
          <p:cNvPicPr>
            <a:picLocks noChangeAspect="1"/>
          </p:cNvPicPr>
          <p:nvPr/>
        </p:nvPicPr>
        <p:blipFill>
          <a:blip r:embed="rId7"/>
          <a:stretch>
            <a:fillRect/>
          </a:stretch>
        </p:blipFill>
        <p:spPr>
          <a:xfrm>
            <a:off x="9149906" y="4589973"/>
            <a:ext cx="1510017" cy="2286000"/>
          </a:xfrm>
          <a:prstGeom prst="rect">
            <a:avLst/>
          </a:prstGeom>
        </p:spPr>
      </p:pic>
      <p:pic>
        <p:nvPicPr>
          <p:cNvPr id="9" name="Picture 8">
            <a:extLst>
              <a:ext uri="{FF2B5EF4-FFF2-40B4-BE49-F238E27FC236}">
                <a16:creationId xmlns:a16="http://schemas.microsoft.com/office/drawing/2014/main" id="{64AE3037-2644-EA5C-8615-018DAE9F5C2B}"/>
              </a:ext>
            </a:extLst>
          </p:cNvPr>
          <p:cNvPicPr>
            <a:picLocks noChangeAspect="1"/>
          </p:cNvPicPr>
          <p:nvPr/>
        </p:nvPicPr>
        <p:blipFill>
          <a:blip r:embed="rId8"/>
          <a:stretch>
            <a:fillRect/>
          </a:stretch>
        </p:blipFill>
        <p:spPr>
          <a:xfrm>
            <a:off x="6217050" y="4589973"/>
            <a:ext cx="1426129" cy="2286000"/>
          </a:xfrm>
          <a:prstGeom prst="rect">
            <a:avLst/>
          </a:prstGeom>
        </p:spPr>
      </p:pic>
      <p:pic>
        <p:nvPicPr>
          <p:cNvPr id="11" name="Picture 10">
            <a:extLst>
              <a:ext uri="{FF2B5EF4-FFF2-40B4-BE49-F238E27FC236}">
                <a16:creationId xmlns:a16="http://schemas.microsoft.com/office/drawing/2014/main" id="{434FB8DB-17C3-E1ED-4D82-02AF772CAFEE}"/>
              </a:ext>
            </a:extLst>
          </p:cNvPr>
          <p:cNvPicPr>
            <a:picLocks noChangeAspect="1"/>
          </p:cNvPicPr>
          <p:nvPr/>
        </p:nvPicPr>
        <p:blipFill>
          <a:blip r:embed="rId9"/>
          <a:stretch>
            <a:fillRect/>
          </a:stretch>
        </p:blipFill>
        <p:spPr>
          <a:xfrm>
            <a:off x="4553487" y="2282979"/>
            <a:ext cx="1520506" cy="2286000"/>
          </a:xfrm>
          <a:prstGeom prst="rect">
            <a:avLst/>
          </a:prstGeom>
        </p:spPr>
      </p:pic>
      <p:pic>
        <p:nvPicPr>
          <p:cNvPr id="12" name="Picture 11">
            <a:extLst>
              <a:ext uri="{FF2B5EF4-FFF2-40B4-BE49-F238E27FC236}">
                <a16:creationId xmlns:a16="http://schemas.microsoft.com/office/drawing/2014/main" id="{E5628082-31E2-B7DA-3115-16A32A637313}"/>
              </a:ext>
            </a:extLst>
          </p:cNvPr>
          <p:cNvPicPr>
            <a:picLocks noChangeAspect="1"/>
          </p:cNvPicPr>
          <p:nvPr/>
        </p:nvPicPr>
        <p:blipFill>
          <a:blip r:embed="rId10"/>
          <a:stretch>
            <a:fillRect/>
          </a:stretch>
        </p:blipFill>
        <p:spPr>
          <a:xfrm>
            <a:off x="6130903" y="2282979"/>
            <a:ext cx="1489045" cy="2286000"/>
          </a:xfrm>
          <a:prstGeom prst="rect">
            <a:avLst/>
          </a:prstGeom>
        </p:spPr>
      </p:pic>
      <p:pic>
        <p:nvPicPr>
          <p:cNvPr id="13" name="Picture 12">
            <a:extLst>
              <a:ext uri="{FF2B5EF4-FFF2-40B4-BE49-F238E27FC236}">
                <a16:creationId xmlns:a16="http://schemas.microsoft.com/office/drawing/2014/main" id="{718CB816-FD7D-C4EC-6091-7619FDB8980B}"/>
              </a:ext>
            </a:extLst>
          </p:cNvPr>
          <p:cNvPicPr>
            <a:picLocks noChangeAspect="1"/>
          </p:cNvPicPr>
          <p:nvPr/>
        </p:nvPicPr>
        <p:blipFill>
          <a:blip r:embed="rId11"/>
          <a:stretch>
            <a:fillRect/>
          </a:stretch>
        </p:blipFill>
        <p:spPr>
          <a:xfrm>
            <a:off x="10700221" y="4589973"/>
            <a:ext cx="1478565" cy="2286000"/>
          </a:xfrm>
          <a:prstGeom prst="rect">
            <a:avLst/>
          </a:prstGeom>
        </p:spPr>
      </p:pic>
      <p:pic>
        <p:nvPicPr>
          <p:cNvPr id="14" name="Picture 13">
            <a:extLst>
              <a:ext uri="{FF2B5EF4-FFF2-40B4-BE49-F238E27FC236}">
                <a16:creationId xmlns:a16="http://schemas.microsoft.com/office/drawing/2014/main" id="{455A7D4E-B551-3FB8-7D15-D33BCA69AFE5}"/>
              </a:ext>
            </a:extLst>
          </p:cNvPr>
          <p:cNvPicPr>
            <a:picLocks noChangeAspect="1"/>
          </p:cNvPicPr>
          <p:nvPr/>
        </p:nvPicPr>
        <p:blipFill>
          <a:blip r:embed="rId12"/>
          <a:stretch>
            <a:fillRect/>
          </a:stretch>
        </p:blipFill>
        <p:spPr>
          <a:xfrm>
            <a:off x="9087661" y="-3730"/>
            <a:ext cx="1551965" cy="2286000"/>
          </a:xfrm>
          <a:prstGeom prst="rect">
            <a:avLst/>
          </a:prstGeom>
        </p:spPr>
      </p:pic>
      <p:pic>
        <p:nvPicPr>
          <p:cNvPr id="15" name="Picture 14">
            <a:extLst>
              <a:ext uri="{FF2B5EF4-FFF2-40B4-BE49-F238E27FC236}">
                <a16:creationId xmlns:a16="http://schemas.microsoft.com/office/drawing/2014/main" id="{9B70BC0E-7910-856D-A001-D026591D4D05}"/>
              </a:ext>
            </a:extLst>
          </p:cNvPr>
          <p:cNvPicPr>
            <a:picLocks noChangeAspect="1"/>
          </p:cNvPicPr>
          <p:nvPr/>
        </p:nvPicPr>
        <p:blipFill>
          <a:blip r:embed="rId13"/>
          <a:stretch>
            <a:fillRect/>
          </a:stretch>
        </p:blipFill>
        <p:spPr>
          <a:xfrm>
            <a:off x="-10983" y="-3730"/>
            <a:ext cx="1520506" cy="2286000"/>
          </a:xfrm>
          <a:prstGeom prst="rect">
            <a:avLst/>
          </a:prstGeom>
        </p:spPr>
      </p:pic>
      <p:pic>
        <p:nvPicPr>
          <p:cNvPr id="16" name="Picture 15">
            <a:extLst>
              <a:ext uri="{FF2B5EF4-FFF2-40B4-BE49-F238E27FC236}">
                <a16:creationId xmlns:a16="http://schemas.microsoft.com/office/drawing/2014/main" id="{8194DEC8-54E6-D39A-AE58-9F11811A6D02}"/>
              </a:ext>
            </a:extLst>
          </p:cNvPr>
          <p:cNvPicPr>
            <a:picLocks noChangeAspect="1"/>
          </p:cNvPicPr>
          <p:nvPr/>
        </p:nvPicPr>
        <p:blipFill>
          <a:blip r:embed="rId14"/>
          <a:stretch>
            <a:fillRect/>
          </a:stretch>
        </p:blipFill>
        <p:spPr>
          <a:xfrm>
            <a:off x="6145660" y="-3730"/>
            <a:ext cx="1520506" cy="2286000"/>
          </a:xfrm>
          <a:prstGeom prst="rect">
            <a:avLst/>
          </a:prstGeom>
        </p:spPr>
      </p:pic>
      <p:pic>
        <p:nvPicPr>
          <p:cNvPr id="17" name="Picture 16">
            <a:extLst>
              <a:ext uri="{FF2B5EF4-FFF2-40B4-BE49-F238E27FC236}">
                <a16:creationId xmlns:a16="http://schemas.microsoft.com/office/drawing/2014/main" id="{5F07A875-491D-7463-4AD9-7815BF4E72F2}"/>
              </a:ext>
            </a:extLst>
          </p:cNvPr>
          <p:cNvPicPr>
            <a:picLocks noChangeAspect="1"/>
          </p:cNvPicPr>
          <p:nvPr/>
        </p:nvPicPr>
        <p:blipFill>
          <a:blip r:embed="rId15"/>
          <a:stretch>
            <a:fillRect/>
          </a:stretch>
        </p:blipFill>
        <p:spPr>
          <a:xfrm>
            <a:off x="1538663" y="-3730"/>
            <a:ext cx="1520506" cy="2286000"/>
          </a:xfrm>
          <a:prstGeom prst="rect">
            <a:avLst/>
          </a:prstGeom>
        </p:spPr>
      </p:pic>
      <p:pic>
        <p:nvPicPr>
          <p:cNvPr id="18" name="Picture 17">
            <a:extLst>
              <a:ext uri="{FF2B5EF4-FFF2-40B4-BE49-F238E27FC236}">
                <a16:creationId xmlns:a16="http://schemas.microsoft.com/office/drawing/2014/main" id="{0D1D2628-9DCC-BB6B-D147-8690CE18CC62}"/>
              </a:ext>
            </a:extLst>
          </p:cNvPr>
          <p:cNvPicPr>
            <a:picLocks noChangeAspect="1"/>
          </p:cNvPicPr>
          <p:nvPr/>
        </p:nvPicPr>
        <p:blipFill>
          <a:blip r:embed="rId16"/>
          <a:stretch>
            <a:fillRect/>
          </a:stretch>
        </p:blipFill>
        <p:spPr>
          <a:xfrm>
            <a:off x="3088309" y="-3730"/>
            <a:ext cx="1478565" cy="2286000"/>
          </a:xfrm>
          <a:prstGeom prst="rect">
            <a:avLst/>
          </a:prstGeom>
        </p:spPr>
      </p:pic>
      <p:pic>
        <p:nvPicPr>
          <p:cNvPr id="19" name="Picture 18">
            <a:extLst>
              <a:ext uri="{FF2B5EF4-FFF2-40B4-BE49-F238E27FC236}">
                <a16:creationId xmlns:a16="http://schemas.microsoft.com/office/drawing/2014/main" id="{51167CCB-BCB0-13B7-4E45-CC2031C36752}"/>
              </a:ext>
            </a:extLst>
          </p:cNvPr>
          <p:cNvPicPr>
            <a:picLocks noChangeAspect="1"/>
          </p:cNvPicPr>
          <p:nvPr/>
        </p:nvPicPr>
        <p:blipFill>
          <a:blip r:embed="rId17"/>
          <a:stretch>
            <a:fillRect/>
          </a:stretch>
        </p:blipFill>
        <p:spPr>
          <a:xfrm>
            <a:off x="2976071" y="2282979"/>
            <a:ext cx="1520506" cy="2286000"/>
          </a:xfrm>
          <a:prstGeom prst="rect">
            <a:avLst/>
          </a:prstGeom>
        </p:spPr>
      </p:pic>
      <p:pic>
        <p:nvPicPr>
          <p:cNvPr id="22" name="Picture 21">
            <a:extLst>
              <a:ext uri="{FF2B5EF4-FFF2-40B4-BE49-F238E27FC236}">
                <a16:creationId xmlns:a16="http://schemas.microsoft.com/office/drawing/2014/main" id="{DCFDBA7E-233C-A155-8D3D-0E72E6126DFB}"/>
              </a:ext>
            </a:extLst>
          </p:cNvPr>
          <p:cNvPicPr>
            <a:picLocks noChangeAspect="1"/>
          </p:cNvPicPr>
          <p:nvPr/>
        </p:nvPicPr>
        <p:blipFill>
          <a:blip r:embed="rId18"/>
          <a:stretch>
            <a:fillRect/>
          </a:stretch>
        </p:blipFill>
        <p:spPr>
          <a:xfrm>
            <a:off x="1524492" y="2282979"/>
            <a:ext cx="1394669" cy="2286000"/>
          </a:xfrm>
          <a:prstGeom prst="rect">
            <a:avLst/>
          </a:prstGeom>
        </p:spPr>
      </p:pic>
      <p:pic>
        <p:nvPicPr>
          <p:cNvPr id="25" name="Picture 24">
            <a:extLst>
              <a:ext uri="{FF2B5EF4-FFF2-40B4-BE49-F238E27FC236}">
                <a16:creationId xmlns:a16="http://schemas.microsoft.com/office/drawing/2014/main" id="{254D8E5D-749D-8333-D883-57E5ADB00C30}"/>
              </a:ext>
            </a:extLst>
          </p:cNvPr>
          <p:cNvPicPr>
            <a:picLocks noChangeAspect="1"/>
          </p:cNvPicPr>
          <p:nvPr/>
        </p:nvPicPr>
        <p:blipFill>
          <a:blip r:embed="rId19"/>
          <a:stretch>
            <a:fillRect/>
          </a:stretch>
        </p:blipFill>
        <p:spPr>
          <a:xfrm>
            <a:off x="7695306" y="-3730"/>
            <a:ext cx="1363215" cy="2286000"/>
          </a:xfrm>
          <a:prstGeom prst="rect">
            <a:avLst/>
          </a:prstGeom>
        </p:spPr>
      </p:pic>
      <p:pic>
        <p:nvPicPr>
          <p:cNvPr id="26" name="Picture 25">
            <a:extLst>
              <a:ext uri="{FF2B5EF4-FFF2-40B4-BE49-F238E27FC236}">
                <a16:creationId xmlns:a16="http://schemas.microsoft.com/office/drawing/2014/main" id="{66542273-2C34-DAC2-82AB-80C43B6EA746}"/>
              </a:ext>
            </a:extLst>
          </p:cNvPr>
          <p:cNvPicPr>
            <a:picLocks noChangeAspect="1"/>
          </p:cNvPicPr>
          <p:nvPr/>
        </p:nvPicPr>
        <p:blipFill>
          <a:blip r:embed="rId20"/>
          <a:stretch>
            <a:fillRect/>
          </a:stretch>
        </p:blipFill>
        <p:spPr>
          <a:xfrm>
            <a:off x="-5203" y="4589973"/>
            <a:ext cx="1478565" cy="2286000"/>
          </a:xfrm>
          <a:prstGeom prst="rect">
            <a:avLst/>
          </a:prstGeom>
        </p:spPr>
      </p:pic>
      <p:pic>
        <p:nvPicPr>
          <p:cNvPr id="27" name="Picture 26">
            <a:extLst>
              <a:ext uri="{FF2B5EF4-FFF2-40B4-BE49-F238E27FC236}">
                <a16:creationId xmlns:a16="http://schemas.microsoft.com/office/drawing/2014/main" id="{0E8AB5F6-630C-9C39-743D-4B09553EA2C8}"/>
              </a:ext>
            </a:extLst>
          </p:cNvPr>
          <p:cNvPicPr>
            <a:picLocks noChangeAspect="1"/>
          </p:cNvPicPr>
          <p:nvPr/>
        </p:nvPicPr>
        <p:blipFill>
          <a:blip r:embed="rId21"/>
          <a:stretch>
            <a:fillRect/>
          </a:stretch>
        </p:blipFill>
        <p:spPr>
          <a:xfrm>
            <a:off x="3137381" y="4589973"/>
            <a:ext cx="1478565" cy="2286000"/>
          </a:xfrm>
          <a:prstGeom prst="rect">
            <a:avLst/>
          </a:prstGeom>
        </p:spPr>
      </p:pic>
      <p:pic>
        <p:nvPicPr>
          <p:cNvPr id="28" name="Picture 27">
            <a:extLst>
              <a:ext uri="{FF2B5EF4-FFF2-40B4-BE49-F238E27FC236}">
                <a16:creationId xmlns:a16="http://schemas.microsoft.com/office/drawing/2014/main" id="{7182F3F6-47A9-3F62-ECC2-BE09A9769B8F}"/>
              </a:ext>
            </a:extLst>
          </p:cNvPr>
          <p:cNvPicPr>
            <a:picLocks noChangeAspect="1"/>
          </p:cNvPicPr>
          <p:nvPr/>
        </p:nvPicPr>
        <p:blipFill>
          <a:blip r:embed="rId22"/>
          <a:stretch>
            <a:fillRect/>
          </a:stretch>
        </p:blipFill>
        <p:spPr>
          <a:xfrm>
            <a:off x="4596014" y="-3730"/>
            <a:ext cx="1520506" cy="2286000"/>
          </a:xfrm>
          <a:prstGeom prst="rect">
            <a:avLst/>
          </a:prstGeom>
        </p:spPr>
      </p:pic>
      <p:pic>
        <p:nvPicPr>
          <p:cNvPr id="30" name="Picture 29">
            <a:extLst>
              <a:ext uri="{FF2B5EF4-FFF2-40B4-BE49-F238E27FC236}">
                <a16:creationId xmlns:a16="http://schemas.microsoft.com/office/drawing/2014/main" id="{6A3E1A77-00B8-68AA-3891-A9885524BA2F}"/>
              </a:ext>
            </a:extLst>
          </p:cNvPr>
          <p:cNvPicPr>
            <a:picLocks noChangeAspect="1"/>
          </p:cNvPicPr>
          <p:nvPr/>
        </p:nvPicPr>
        <p:blipFill>
          <a:blip r:embed="rId23"/>
          <a:stretch>
            <a:fillRect/>
          </a:stretch>
        </p:blipFill>
        <p:spPr>
          <a:xfrm>
            <a:off x="10668766" y="-3730"/>
            <a:ext cx="1541477" cy="2286000"/>
          </a:xfrm>
          <a:prstGeom prst="rect">
            <a:avLst/>
          </a:prstGeom>
        </p:spPr>
      </p:pic>
      <p:pic>
        <p:nvPicPr>
          <p:cNvPr id="32" name="Picture 31">
            <a:extLst>
              <a:ext uri="{FF2B5EF4-FFF2-40B4-BE49-F238E27FC236}">
                <a16:creationId xmlns:a16="http://schemas.microsoft.com/office/drawing/2014/main" id="{0543ECAB-4FA2-C94F-075D-C7B201A84127}"/>
              </a:ext>
            </a:extLst>
          </p:cNvPr>
          <p:cNvPicPr>
            <a:picLocks noChangeAspect="1"/>
          </p:cNvPicPr>
          <p:nvPr/>
        </p:nvPicPr>
        <p:blipFill>
          <a:blip r:embed="rId24"/>
          <a:stretch>
            <a:fillRect/>
          </a:stretch>
        </p:blipFill>
        <p:spPr>
          <a:xfrm>
            <a:off x="4656245" y="4589973"/>
            <a:ext cx="1520506" cy="2286000"/>
          </a:xfrm>
          <a:prstGeom prst="rect">
            <a:avLst/>
          </a:prstGeom>
        </p:spPr>
      </p:pic>
      <p:pic>
        <p:nvPicPr>
          <p:cNvPr id="33" name="Picture 32">
            <a:extLst>
              <a:ext uri="{FF2B5EF4-FFF2-40B4-BE49-F238E27FC236}">
                <a16:creationId xmlns:a16="http://schemas.microsoft.com/office/drawing/2014/main" id="{B7E11B81-9F30-8153-C008-1729316A8F52}"/>
              </a:ext>
            </a:extLst>
          </p:cNvPr>
          <p:cNvPicPr>
            <a:picLocks noChangeAspect="1"/>
          </p:cNvPicPr>
          <p:nvPr/>
        </p:nvPicPr>
        <p:blipFill>
          <a:blip r:embed="rId25"/>
          <a:stretch>
            <a:fillRect/>
          </a:stretch>
        </p:blipFill>
        <p:spPr>
          <a:xfrm>
            <a:off x="7683478" y="4589973"/>
            <a:ext cx="1426129" cy="2286000"/>
          </a:xfrm>
          <a:prstGeom prst="rect">
            <a:avLst/>
          </a:prstGeom>
        </p:spPr>
      </p:pic>
      <p:pic>
        <p:nvPicPr>
          <p:cNvPr id="24" name="Picture 23">
            <a:extLst>
              <a:ext uri="{FF2B5EF4-FFF2-40B4-BE49-F238E27FC236}">
                <a16:creationId xmlns:a16="http://schemas.microsoft.com/office/drawing/2014/main" id="{BD40EA74-554A-A54E-25C4-A8F2E7B7A171}"/>
              </a:ext>
            </a:extLst>
          </p:cNvPr>
          <p:cNvPicPr>
            <a:picLocks noChangeAspect="1"/>
          </p:cNvPicPr>
          <p:nvPr/>
        </p:nvPicPr>
        <p:blipFill>
          <a:blip r:embed="rId26"/>
          <a:stretch>
            <a:fillRect/>
          </a:stretch>
        </p:blipFill>
        <p:spPr>
          <a:xfrm>
            <a:off x="7676858" y="2282979"/>
            <a:ext cx="1373697" cy="2286000"/>
          </a:xfrm>
          <a:prstGeom prst="rect">
            <a:avLst/>
          </a:prstGeom>
        </p:spPr>
      </p:pic>
      <p:pic>
        <p:nvPicPr>
          <p:cNvPr id="2" name="Picture 1">
            <a:extLst>
              <a:ext uri="{FF2B5EF4-FFF2-40B4-BE49-F238E27FC236}">
                <a16:creationId xmlns:a16="http://schemas.microsoft.com/office/drawing/2014/main" id="{B1FCA577-36D6-58CB-DD18-F1C2F5A4B211}"/>
              </a:ext>
            </a:extLst>
          </p:cNvPr>
          <p:cNvPicPr>
            <a:picLocks noChangeAspect="1"/>
          </p:cNvPicPr>
          <p:nvPr/>
        </p:nvPicPr>
        <p:blipFill>
          <a:blip r:embed="rId27"/>
          <a:stretch>
            <a:fillRect/>
          </a:stretch>
        </p:blipFill>
        <p:spPr>
          <a:xfrm rot="20445820">
            <a:off x="6129468" y="3080747"/>
            <a:ext cx="1877040" cy="2286000"/>
          </a:xfrm>
          <a:prstGeom prst="rect">
            <a:avLst/>
          </a:prstGeom>
        </p:spPr>
      </p:pic>
      <p:pic>
        <p:nvPicPr>
          <p:cNvPr id="8" name="Picture 7">
            <a:extLst>
              <a:ext uri="{FF2B5EF4-FFF2-40B4-BE49-F238E27FC236}">
                <a16:creationId xmlns:a16="http://schemas.microsoft.com/office/drawing/2014/main" id="{F84412D9-BC00-B454-9775-2AA70AE1BD04}"/>
              </a:ext>
            </a:extLst>
          </p:cNvPr>
          <p:cNvPicPr>
            <a:picLocks noChangeAspect="1"/>
          </p:cNvPicPr>
          <p:nvPr/>
        </p:nvPicPr>
        <p:blipFill>
          <a:blip r:embed="rId28"/>
          <a:stretch>
            <a:fillRect/>
          </a:stretch>
        </p:blipFill>
        <p:spPr>
          <a:xfrm rot="20208082">
            <a:off x="831985" y="532182"/>
            <a:ext cx="1772174" cy="2286000"/>
          </a:xfrm>
          <a:prstGeom prst="rect">
            <a:avLst/>
          </a:prstGeom>
        </p:spPr>
      </p:pic>
      <p:pic>
        <p:nvPicPr>
          <p:cNvPr id="10" name="Picture 9">
            <a:extLst>
              <a:ext uri="{FF2B5EF4-FFF2-40B4-BE49-F238E27FC236}">
                <a16:creationId xmlns:a16="http://schemas.microsoft.com/office/drawing/2014/main" id="{39BF342C-C13B-1C02-28D4-BD0102B6CA5C}"/>
              </a:ext>
            </a:extLst>
          </p:cNvPr>
          <p:cNvPicPr>
            <a:picLocks noChangeAspect="1"/>
          </p:cNvPicPr>
          <p:nvPr/>
        </p:nvPicPr>
        <p:blipFill>
          <a:blip r:embed="rId29"/>
          <a:stretch>
            <a:fillRect/>
          </a:stretch>
        </p:blipFill>
        <p:spPr>
          <a:xfrm rot="993078">
            <a:off x="7692592" y="532183"/>
            <a:ext cx="1751202" cy="2286000"/>
          </a:xfrm>
          <a:prstGeom prst="rect">
            <a:avLst/>
          </a:prstGeom>
        </p:spPr>
      </p:pic>
      <p:pic>
        <p:nvPicPr>
          <p:cNvPr id="20" name="Picture 19">
            <a:extLst>
              <a:ext uri="{FF2B5EF4-FFF2-40B4-BE49-F238E27FC236}">
                <a16:creationId xmlns:a16="http://schemas.microsoft.com/office/drawing/2014/main" id="{5137A775-5CA7-436D-BA5A-1DD1D75BC1BB}"/>
              </a:ext>
            </a:extLst>
          </p:cNvPr>
          <p:cNvPicPr>
            <a:picLocks noChangeAspect="1"/>
          </p:cNvPicPr>
          <p:nvPr/>
        </p:nvPicPr>
        <p:blipFill>
          <a:blip r:embed="rId30"/>
          <a:stretch>
            <a:fillRect/>
          </a:stretch>
        </p:blipFill>
        <p:spPr>
          <a:xfrm rot="1075126">
            <a:off x="9654427" y="2638021"/>
            <a:ext cx="1478565" cy="2286000"/>
          </a:xfrm>
          <a:prstGeom prst="rect">
            <a:avLst/>
          </a:prstGeom>
        </p:spPr>
      </p:pic>
      <p:pic>
        <p:nvPicPr>
          <p:cNvPr id="29" name="Picture 28">
            <a:extLst>
              <a:ext uri="{FF2B5EF4-FFF2-40B4-BE49-F238E27FC236}">
                <a16:creationId xmlns:a16="http://schemas.microsoft.com/office/drawing/2014/main" id="{D7E1EAEC-DC03-4B6B-AF50-1F0A49AD8B91}"/>
              </a:ext>
            </a:extLst>
          </p:cNvPr>
          <p:cNvPicPr>
            <a:picLocks noChangeAspect="1"/>
          </p:cNvPicPr>
          <p:nvPr/>
        </p:nvPicPr>
        <p:blipFill>
          <a:blip r:embed="rId31"/>
          <a:stretch>
            <a:fillRect/>
          </a:stretch>
        </p:blipFill>
        <p:spPr>
          <a:xfrm rot="978875">
            <a:off x="3980058" y="1242922"/>
            <a:ext cx="1635854" cy="2286000"/>
          </a:xfrm>
          <a:prstGeom prst="rect">
            <a:avLst/>
          </a:prstGeom>
        </p:spPr>
      </p:pic>
      <p:pic>
        <p:nvPicPr>
          <p:cNvPr id="23" name="Picture 22">
            <a:extLst>
              <a:ext uri="{FF2B5EF4-FFF2-40B4-BE49-F238E27FC236}">
                <a16:creationId xmlns:a16="http://schemas.microsoft.com/office/drawing/2014/main" id="{58C9A446-BDDB-F708-409E-9232A87D5255}"/>
              </a:ext>
            </a:extLst>
          </p:cNvPr>
          <p:cNvPicPr>
            <a:picLocks noChangeAspect="1"/>
          </p:cNvPicPr>
          <p:nvPr/>
        </p:nvPicPr>
        <p:blipFill>
          <a:blip r:embed="rId32"/>
          <a:stretch>
            <a:fillRect/>
          </a:stretch>
        </p:blipFill>
        <p:spPr>
          <a:xfrm rot="19832629">
            <a:off x="2109500" y="3939239"/>
            <a:ext cx="1824607" cy="2286000"/>
          </a:xfrm>
          <a:prstGeom prst="rect">
            <a:avLst/>
          </a:prstGeom>
        </p:spPr>
      </p:pic>
    </p:spTree>
    <p:extLst>
      <p:ext uri="{BB962C8B-B14F-4D97-AF65-F5344CB8AC3E}">
        <p14:creationId xmlns:p14="http://schemas.microsoft.com/office/powerpoint/2010/main" val="33649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Effect transition="in" filter="fade">
                                      <p:cBhvr>
                                        <p:cTn id="93" dur="500"/>
                                        <p:tgtEl>
                                          <p:spTgt spid="19"/>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
                                          </p:val>
                                        </p:tav>
                                        <p:tav tm="100000">
                                          <p:val>
                                            <p:strVal val="#ppt_w"/>
                                          </p:val>
                                        </p:tav>
                                      </p:tavLst>
                                    </p:anim>
                                    <p:anim calcmode="lin" valueType="num">
                                      <p:cBhvr>
                                        <p:cTn id="110" dur="500" fill="hold"/>
                                        <p:tgtEl>
                                          <p:spTgt spid="26"/>
                                        </p:tgtEl>
                                        <p:attrNameLst>
                                          <p:attrName>ppt_h</p:attrName>
                                        </p:attrNameLst>
                                      </p:cBhvr>
                                      <p:tavLst>
                                        <p:tav tm="0">
                                          <p:val>
                                            <p:fltVal val="0"/>
                                          </p:val>
                                        </p:tav>
                                        <p:tav tm="100000">
                                          <p:val>
                                            <p:strVal val="#ppt_h"/>
                                          </p:val>
                                        </p:tav>
                                      </p:tavLst>
                                    </p:anim>
                                    <p:animEffect transition="in" filter="fade">
                                      <p:cBhvr>
                                        <p:cTn id="111" dur="500"/>
                                        <p:tgtEl>
                                          <p:spTgt spid="26"/>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500" fill="hold"/>
                                        <p:tgtEl>
                                          <p:spTgt spid="27"/>
                                        </p:tgtEl>
                                        <p:attrNameLst>
                                          <p:attrName>ppt_w</p:attrName>
                                        </p:attrNameLst>
                                      </p:cBhvr>
                                      <p:tavLst>
                                        <p:tav tm="0">
                                          <p:val>
                                            <p:fltVal val="0"/>
                                          </p:val>
                                        </p:tav>
                                        <p:tav tm="100000">
                                          <p:val>
                                            <p:strVal val="#ppt_w"/>
                                          </p:val>
                                        </p:tav>
                                      </p:tavLst>
                                    </p:anim>
                                    <p:anim calcmode="lin" valueType="num">
                                      <p:cBhvr>
                                        <p:cTn id="116" dur="500" fill="hold"/>
                                        <p:tgtEl>
                                          <p:spTgt spid="27"/>
                                        </p:tgtEl>
                                        <p:attrNameLst>
                                          <p:attrName>ppt_h</p:attrName>
                                        </p:attrNameLst>
                                      </p:cBhvr>
                                      <p:tavLst>
                                        <p:tav tm="0">
                                          <p:val>
                                            <p:fltVal val="0"/>
                                          </p:val>
                                        </p:tav>
                                        <p:tav tm="100000">
                                          <p:val>
                                            <p:strVal val="#ppt_h"/>
                                          </p:val>
                                        </p:tav>
                                      </p:tavLst>
                                    </p:anim>
                                    <p:animEffect transition="in" filter="fade">
                                      <p:cBhvr>
                                        <p:cTn id="117" dur="500"/>
                                        <p:tgtEl>
                                          <p:spTgt spid="27"/>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500" fill="hold"/>
                                        <p:tgtEl>
                                          <p:spTgt spid="28"/>
                                        </p:tgtEl>
                                        <p:attrNameLst>
                                          <p:attrName>ppt_w</p:attrName>
                                        </p:attrNameLst>
                                      </p:cBhvr>
                                      <p:tavLst>
                                        <p:tav tm="0">
                                          <p:val>
                                            <p:fltVal val="0"/>
                                          </p:val>
                                        </p:tav>
                                        <p:tav tm="100000">
                                          <p:val>
                                            <p:strVal val="#ppt_w"/>
                                          </p:val>
                                        </p:tav>
                                      </p:tavLst>
                                    </p:anim>
                                    <p:anim calcmode="lin" valueType="num">
                                      <p:cBhvr>
                                        <p:cTn id="122" dur="500" fill="hold"/>
                                        <p:tgtEl>
                                          <p:spTgt spid="28"/>
                                        </p:tgtEl>
                                        <p:attrNameLst>
                                          <p:attrName>ppt_h</p:attrName>
                                        </p:attrNameLst>
                                      </p:cBhvr>
                                      <p:tavLst>
                                        <p:tav tm="0">
                                          <p:val>
                                            <p:fltVal val="0"/>
                                          </p:val>
                                        </p:tav>
                                        <p:tav tm="100000">
                                          <p:val>
                                            <p:strVal val="#ppt_h"/>
                                          </p:val>
                                        </p:tav>
                                      </p:tavLst>
                                    </p:anim>
                                    <p:animEffect transition="in" filter="fade">
                                      <p:cBhvr>
                                        <p:cTn id="123" dur="500"/>
                                        <p:tgtEl>
                                          <p:spTgt spid="28"/>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32"/>
                                        </p:tgtEl>
                                        <p:attrNameLst>
                                          <p:attrName>style.visibility</p:attrName>
                                        </p:attrNameLst>
                                      </p:cBhvr>
                                      <p:to>
                                        <p:strVal val="visible"/>
                                      </p:to>
                                    </p:set>
                                    <p:anim calcmode="lin" valueType="num">
                                      <p:cBhvr>
                                        <p:cTn id="133" dur="500" fill="hold"/>
                                        <p:tgtEl>
                                          <p:spTgt spid="32"/>
                                        </p:tgtEl>
                                        <p:attrNameLst>
                                          <p:attrName>ppt_w</p:attrName>
                                        </p:attrNameLst>
                                      </p:cBhvr>
                                      <p:tavLst>
                                        <p:tav tm="0">
                                          <p:val>
                                            <p:fltVal val="0"/>
                                          </p:val>
                                        </p:tav>
                                        <p:tav tm="100000">
                                          <p:val>
                                            <p:strVal val="#ppt_w"/>
                                          </p:val>
                                        </p:tav>
                                      </p:tavLst>
                                    </p:anim>
                                    <p:anim calcmode="lin" valueType="num">
                                      <p:cBhvr>
                                        <p:cTn id="134" dur="500" fill="hold"/>
                                        <p:tgtEl>
                                          <p:spTgt spid="32"/>
                                        </p:tgtEl>
                                        <p:attrNameLst>
                                          <p:attrName>ppt_h</p:attrName>
                                        </p:attrNameLst>
                                      </p:cBhvr>
                                      <p:tavLst>
                                        <p:tav tm="0">
                                          <p:val>
                                            <p:fltVal val="0"/>
                                          </p:val>
                                        </p:tav>
                                        <p:tav tm="100000">
                                          <p:val>
                                            <p:strVal val="#ppt_h"/>
                                          </p:val>
                                        </p:tav>
                                      </p:tavLst>
                                    </p:anim>
                                    <p:animEffect transition="in" filter="fade">
                                      <p:cBhvr>
                                        <p:cTn id="135" dur="500"/>
                                        <p:tgtEl>
                                          <p:spTgt spid="32"/>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p:cTn id="145" dur="500" fill="hold"/>
                                        <p:tgtEl>
                                          <p:spTgt spid="24"/>
                                        </p:tgtEl>
                                        <p:attrNameLst>
                                          <p:attrName>ppt_w</p:attrName>
                                        </p:attrNameLst>
                                      </p:cBhvr>
                                      <p:tavLst>
                                        <p:tav tm="0">
                                          <p:val>
                                            <p:fltVal val="0"/>
                                          </p:val>
                                        </p:tav>
                                        <p:tav tm="100000">
                                          <p:val>
                                            <p:strVal val="#ppt_w"/>
                                          </p:val>
                                        </p:tav>
                                      </p:tavLst>
                                    </p:anim>
                                    <p:anim calcmode="lin" valueType="num">
                                      <p:cBhvr>
                                        <p:cTn id="146" dur="500" fill="hold"/>
                                        <p:tgtEl>
                                          <p:spTgt spid="24"/>
                                        </p:tgtEl>
                                        <p:attrNameLst>
                                          <p:attrName>ppt_h</p:attrName>
                                        </p:attrNameLst>
                                      </p:cBhvr>
                                      <p:tavLst>
                                        <p:tav tm="0">
                                          <p:val>
                                            <p:fltVal val="0"/>
                                          </p:val>
                                        </p:tav>
                                        <p:tav tm="100000">
                                          <p:val>
                                            <p:strVal val="#ppt_h"/>
                                          </p:val>
                                        </p:tav>
                                      </p:tavLst>
                                    </p:anim>
                                    <p:animEffect transition="in" filter="fade">
                                      <p:cBhvr>
                                        <p:cTn id="147" dur="500"/>
                                        <p:tgtEl>
                                          <p:spTgt spid="24"/>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2"/>
                                        </p:tgtEl>
                                        <p:attrNameLst>
                                          <p:attrName>style.visibility</p:attrName>
                                        </p:attrNameLst>
                                      </p:cBhvr>
                                      <p:to>
                                        <p:strVal val="visible"/>
                                      </p:to>
                                    </p:set>
                                    <p:anim calcmode="lin" valueType="num">
                                      <p:cBhvr>
                                        <p:cTn id="151" dur="500" fill="hold"/>
                                        <p:tgtEl>
                                          <p:spTgt spid="2"/>
                                        </p:tgtEl>
                                        <p:attrNameLst>
                                          <p:attrName>ppt_w</p:attrName>
                                        </p:attrNameLst>
                                      </p:cBhvr>
                                      <p:tavLst>
                                        <p:tav tm="0">
                                          <p:val>
                                            <p:fltVal val="0"/>
                                          </p:val>
                                        </p:tav>
                                        <p:tav tm="100000">
                                          <p:val>
                                            <p:strVal val="#ppt_w"/>
                                          </p:val>
                                        </p:tav>
                                      </p:tavLst>
                                    </p:anim>
                                    <p:anim calcmode="lin" valueType="num">
                                      <p:cBhvr>
                                        <p:cTn id="152" dur="500" fill="hold"/>
                                        <p:tgtEl>
                                          <p:spTgt spid="2"/>
                                        </p:tgtEl>
                                        <p:attrNameLst>
                                          <p:attrName>ppt_h</p:attrName>
                                        </p:attrNameLst>
                                      </p:cBhvr>
                                      <p:tavLst>
                                        <p:tav tm="0">
                                          <p:val>
                                            <p:fltVal val="0"/>
                                          </p:val>
                                        </p:tav>
                                        <p:tav tm="100000">
                                          <p:val>
                                            <p:strVal val="#ppt_h"/>
                                          </p:val>
                                        </p:tav>
                                      </p:tavLst>
                                    </p:anim>
                                    <p:animEffect transition="in" filter="fade">
                                      <p:cBhvr>
                                        <p:cTn id="153" dur="500"/>
                                        <p:tgtEl>
                                          <p:spTgt spid="2"/>
                                        </p:tgtEl>
                                      </p:cBhvr>
                                    </p:animEffect>
                                  </p:childTnLst>
                                </p:cTn>
                              </p:par>
                            </p:childTnLst>
                          </p:cTn>
                        </p:par>
                        <p:par>
                          <p:cTn id="154" fill="hold">
                            <p:stCondLst>
                              <p:cond delay="12500"/>
                            </p:stCondLst>
                            <p:childTnLst>
                              <p:par>
                                <p:cTn id="155" presetID="53" presetClass="entr" presetSubtype="16" fill="hold" nodeType="afterEffect">
                                  <p:stCondLst>
                                    <p:cond delay="0"/>
                                  </p:stCondLst>
                                  <p:childTnLst>
                                    <p:set>
                                      <p:cBhvr>
                                        <p:cTn id="156" dur="1" fill="hold">
                                          <p:stCondLst>
                                            <p:cond delay="0"/>
                                          </p:stCondLst>
                                        </p:cTn>
                                        <p:tgtEl>
                                          <p:spTgt spid="8"/>
                                        </p:tgtEl>
                                        <p:attrNameLst>
                                          <p:attrName>style.visibility</p:attrName>
                                        </p:attrNameLst>
                                      </p:cBhvr>
                                      <p:to>
                                        <p:strVal val="visible"/>
                                      </p:to>
                                    </p:set>
                                    <p:anim calcmode="lin" valueType="num">
                                      <p:cBhvr>
                                        <p:cTn id="157" dur="500" fill="hold"/>
                                        <p:tgtEl>
                                          <p:spTgt spid="8"/>
                                        </p:tgtEl>
                                        <p:attrNameLst>
                                          <p:attrName>ppt_w</p:attrName>
                                        </p:attrNameLst>
                                      </p:cBhvr>
                                      <p:tavLst>
                                        <p:tav tm="0">
                                          <p:val>
                                            <p:fltVal val="0"/>
                                          </p:val>
                                        </p:tav>
                                        <p:tav tm="100000">
                                          <p:val>
                                            <p:strVal val="#ppt_w"/>
                                          </p:val>
                                        </p:tav>
                                      </p:tavLst>
                                    </p:anim>
                                    <p:anim calcmode="lin" valueType="num">
                                      <p:cBhvr>
                                        <p:cTn id="158" dur="500" fill="hold"/>
                                        <p:tgtEl>
                                          <p:spTgt spid="8"/>
                                        </p:tgtEl>
                                        <p:attrNameLst>
                                          <p:attrName>ppt_h</p:attrName>
                                        </p:attrNameLst>
                                      </p:cBhvr>
                                      <p:tavLst>
                                        <p:tav tm="0">
                                          <p:val>
                                            <p:fltVal val="0"/>
                                          </p:val>
                                        </p:tav>
                                        <p:tav tm="100000">
                                          <p:val>
                                            <p:strVal val="#ppt_h"/>
                                          </p:val>
                                        </p:tav>
                                      </p:tavLst>
                                    </p:anim>
                                    <p:animEffect transition="in" filter="fade">
                                      <p:cBhvr>
                                        <p:cTn id="159" dur="500"/>
                                        <p:tgtEl>
                                          <p:spTgt spid="8"/>
                                        </p:tgtEl>
                                      </p:cBhvr>
                                    </p:animEffect>
                                  </p:childTnLst>
                                </p:cTn>
                              </p:par>
                            </p:childTnLst>
                          </p:cTn>
                        </p:par>
                        <p:par>
                          <p:cTn id="160" fill="hold">
                            <p:stCondLst>
                              <p:cond delay="13000"/>
                            </p:stCondLst>
                            <p:childTnLst>
                              <p:par>
                                <p:cTn id="161" presetID="53" presetClass="entr" presetSubtype="16" fill="hold" nodeType="afterEffect">
                                  <p:stCondLst>
                                    <p:cond delay="0"/>
                                  </p:stCondLst>
                                  <p:childTnLst>
                                    <p:set>
                                      <p:cBhvr>
                                        <p:cTn id="162" dur="1" fill="hold">
                                          <p:stCondLst>
                                            <p:cond delay="0"/>
                                          </p:stCondLst>
                                        </p:cTn>
                                        <p:tgtEl>
                                          <p:spTgt spid="10"/>
                                        </p:tgtEl>
                                        <p:attrNameLst>
                                          <p:attrName>style.visibility</p:attrName>
                                        </p:attrNameLst>
                                      </p:cBhvr>
                                      <p:to>
                                        <p:strVal val="visible"/>
                                      </p:to>
                                    </p:set>
                                    <p:anim calcmode="lin" valueType="num">
                                      <p:cBhvr>
                                        <p:cTn id="163" dur="500" fill="hold"/>
                                        <p:tgtEl>
                                          <p:spTgt spid="10"/>
                                        </p:tgtEl>
                                        <p:attrNameLst>
                                          <p:attrName>ppt_w</p:attrName>
                                        </p:attrNameLst>
                                      </p:cBhvr>
                                      <p:tavLst>
                                        <p:tav tm="0">
                                          <p:val>
                                            <p:fltVal val="0"/>
                                          </p:val>
                                        </p:tav>
                                        <p:tav tm="100000">
                                          <p:val>
                                            <p:strVal val="#ppt_w"/>
                                          </p:val>
                                        </p:tav>
                                      </p:tavLst>
                                    </p:anim>
                                    <p:anim calcmode="lin" valueType="num">
                                      <p:cBhvr>
                                        <p:cTn id="164" dur="500" fill="hold"/>
                                        <p:tgtEl>
                                          <p:spTgt spid="10"/>
                                        </p:tgtEl>
                                        <p:attrNameLst>
                                          <p:attrName>ppt_h</p:attrName>
                                        </p:attrNameLst>
                                      </p:cBhvr>
                                      <p:tavLst>
                                        <p:tav tm="0">
                                          <p:val>
                                            <p:fltVal val="0"/>
                                          </p:val>
                                        </p:tav>
                                        <p:tav tm="100000">
                                          <p:val>
                                            <p:strVal val="#ppt_h"/>
                                          </p:val>
                                        </p:tav>
                                      </p:tavLst>
                                    </p:anim>
                                    <p:animEffect transition="in" filter="fade">
                                      <p:cBhvr>
                                        <p:cTn id="165" dur="500"/>
                                        <p:tgtEl>
                                          <p:spTgt spid="10"/>
                                        </p:tgtEl>
                                      </p:cBhvr>
                                    </p:animEffect>
                                  </p:childTnLst>
                                </p:cTn>
                              </p:par>
                            </p:childTnLst>
                          </p:cTn>
                        </p:par>
                        <p:par>
                          <p:cTn id="166" fill="hold">
                            <p:stCondLst>
                              <p:cond delay="13500"/>
                            </p:stCondLst>
                            <p:childTnLst>
                              <p:par>
                                <p:cTn id="167" presetID="53" presetClass="entr" presetSubtype="16" fill="hold" nodeType="afterEffect">
                                  <p:stCondLst>
                                    <p:cond delay="0"/>
                                  </p:stCondLst>
                                  <p:childTnLst>
                                    <p:set>
                                      <p:cBhvr>
                                        <p:cTn id="168" dur="1" fill="hold">
                                          <p:stCondLst>
                                            <p:cond delay="0"/>
                                          </p:stCondLst>
                                        </p:cTn>
                                        <p:tgtEl>
                                          <p:spTgt spid="20"/>
                                        </p:tgtEl>
                                        <p:attrNameLst>
                                          <p:attrName>style.visibility</p:attrName>
                                        </p:attrNameLst>
                                      </p:cBhvr>
                                      <p:to>
                                        <p:strVal val="visible"/>
                                      </p:to>
                                    </p:set>
                                    <p:anim calcmode="lin" valueType="num">
                                      <p:cBhvr>
                                        <p:cTn id="169" dur="500" fill="hold"/>
                                        <p:tgtEl>
                                          <p:spTgt spid="20"/>
                                        </p:tgtEl>
                                        <p:attrNameLst>
                                          <p:attrName>ppt_w</p:attrName>
                                        </p:attrNameLst>
                                      </p:cBhvr>
                                      <p:tavLst>
                                        <p:tav tm="0">
                                          <p:val>
                                            <p:fltVal val="0"/>
                                          </p:val>
                                        </p:tav>
                                        <p:tav tm="100000">
                                          <p:val>
                                            <p:strVal val="#ppt_w"/>
                                          </p:val>
                                        </p:tav>
                                      </p:tavLst>
                                    </p:anim>
                                    <p:anim calcmode="lin" valueType="num">
                                      <p:cBhvr>
                                        <p:cTn id="170" dur="500" fill="hold"/>
                                        <p:tgtEl>
                                          <p:spTgt spid="20"/>
                                        </p:tgtEl>
                                        <p:attrNameLst>
                                          <p:attrName>ppt_h</p:attrName>
                                        </p:attrNameLst>
                                      </p:cBhvr>
                                      <p:tavLst>
                                        <p:tav tm="0">
                                          <p:val>
                                            <p:fltVal val="0"/>
                                          </p:val>
                                        </p:tav>
                                        <p:tav tm="100000">
                                          <p:val>
                                            <p:strVal val="#ppt_h"/>
                                          </p:val>
                                        </p:tav>
                                      </p:tavLst>
                                    </p:anim>
                                    <p:animEffect transition="in" filter="fade">
                                      <p:cBhvr>
                                        <p:cTn id="171" dur="500"/>
                                        <p:tgtEl>
                                          <p:spTgt spid="20"/>
                                        </p:tgtEl>
                                      </p:cBhvr>
                                    </p:animEffect>
                                  </p:childTnLst>
                                </p:cTn>
                              </p:par>
                            </p:childTnLst>
                          </p:cTn>
                        </p:par>
                        <p:par>
                          <p:cTn id="172" fill="hold">
                            <p:stCondLst>
                              <p:cond delay="14000"/>
                            </p:stCondLst>
                            <p:childTnLst>
                              <p:par>
                                <p:cTn id="173" presetID="53" presetClass="entr" presetSubtype="16" fill="hold" nodeType="afterEffect">
                                  <p:stCondLst>
                                    <p:cond delay="0"/>
                                  </p:stCondLst>
                                  <p:childTnLst>
                                    <p:set>
                                      <p:cBhvr>
                                        <p:cTn id="174" dur="1" fill="hold">
                                          <p:stCondLst>
                                            <p:cond delay="0"/>
                                          </p:stCondLst>
                                        </p:cTn>
                                        <p:tgtEl>
                                          <p:spTgt spid="29"/>
                                        </p:tgtEl>
                                        <p:attrNameLst>
                                          <p:attrName>style.visibility</p:attrName>
                                        </p:attrNameLst>
                                      </p:cBhvr>
                                      <p:to>
                                        <p:strVal val="visible"/>
                                      </p:to>
                                    </p:set>
                                    <p:anim calcmode="lin" valueType="num">
                                      <p:cBhvr>
                                        <p:cTn id="175" dur="500" fill="hold"/>
                                        <p:tgtEl>
                                          <p:spTgt spid="29"/>
                                        </p:tgtEl>
                                        <p:attrNameLst>
                                          <p:attrName>ppt_w</p:attrName>
                                        </p:attrNameLst>
                                      </p:cBhvr>
                                      <p:tavLst>
                                        <p:tav tm="0">
                                          <p:val>
                                            <p:fltVal val="0"/>
                                          </p:val>
                                        </p:tav>
                                        <p:tav tm="100000">
                                          <p:val>
                                            <p:strVal val="#ppt_w"/>
                                          </p:val>
                                        </p:tav>
                                      </p:tavLst>
                                    </p:anim>
                                    <p:anim calcmode="lin" valueType="num">
                                      <p:cBhvr>
                                        <p:cTn id="176" dur="500" fill="hold"/>
                                        <p:tgtEl>
                                          <p:spTgt spid="29"/>
                                        </p:tgtEl>
                                        <p:attrNameLst>
                                          <p:attrName>ppt_h</p:attrName>
                                        </p:attrNameLst>
                                      </p:cBhvr>
                                      <p:tavLst>
                                        <p:tav tm="0">
                                          <p:val>
                                            <p:fltVal val="0"/>
                                          </p:val>
                                        </p:tav>
                                        <p:tav tm="100000">
                                          <p:val>
                                            <p:strVal val="#ppt_h"/>
                                          </p:val>
                                        </p:tav>
                                      </p:tavLst>
                                    </p:anim>
                                    <p:animEffect transition="in" filter="fade">
                                      <p:cBhvr>
                                        <p:cTn id="177" dur="500"/>
                                        <p:tgtEl>
                                          <p:spTgt spid="29"/>
                                        </p:tgtEl>
                                      </p:cBhvr>
                                    </p:animEffect>
                                  </p:childTnLst>
                                </p:cTn>
                              </p:par>
                            </p:childTnLst>
                          </p:cTn>
                        </p:par>
                        <p:par>
                          <p:cTn id="178" fill="hold">
                            <p:stCondLst>
                              <p:cond delay="14500"/>
                            </p:stCondLst>
                            <p:childTnLst>
                              <p:par>
                                <p:cTn id="179" presetID="53" presetClass="entr" presetSubtype="16" fill="hold" nodeType="afterEffect">
                                  <p:stCondLst>
                                    <p:cond delay="0"/>
                                  </p:stCondLst>
                                  <p:childTnLst>
                                    <p:set>
                                      <p:cBhvr>
                                        <p:cTn id="180" dur="1" fill="hold">
                                          <p:stCondLst>
                                            <p:cond delay="0"/>
                                          </p:stCondLst>
                                        </p:cTn>
                                        <p:tgtEl>
                                          <p:spTgt spid="23"/>
                                        </p:tgtEl>
                                        <p:attrNameLst>
                                          <p:attrName>style.visibility</p:attrName>
                                        </p:attrNameLst>
                                      </p:cBhvr>
                                      <p:to>
                                        <p:strVal val="visible"/>
                                      </p:to>
                                    </p:set>
                                    <p:anim calcmode="lin" valueType="num">
                                      <p:cBhvr>
                                        <p:cTn id="181" dur="500" fill="hold"/>
                                        <p:tgtEl>
                                          <p:spTgt spid="23"/>
                                        </p:tgtEl>
                                        <p:attrNameLst>
                                          <p:attrName>ppt_w</p:attrName>
                                        </p:attrNameLst>
                                      </p:cBhvr>
                                      <p:tavLst>
                                        <p:tav tm="0">
                                          <p:val>
                                            <p:fltVal val="0"/>
                                          </p:val>
                                        </p:tav>
                                        <p:tav tm="100000">
                                          <p:val>
                                            <p:strVal val="#ppt_w"/>
                                          </p:val>
                                        </p:tav>
                                      </p:tavLst>
                                    </p:anim>
                                    <p:anim calcmode="lin" valueType="num">
                                      <p:cBhvr>
                                        <p:cTn id="182" dur="500" fill="hold"/>
                                        <p:tgtEl>
                                          <p:spTgt spid="23"/>
                                        </p:tgtEl>
                                        <p:attrNameLst>
                                          <p:attrName>ppt_h</p:attrName>
                                        </p:attrNameLst>
                                      </p:cBhvr>
                                      <p:tavLst>
                                        <p:tav tm="0">
                                          <p:val>
                                            <p:fltVal val="0"/>
                                          </p:val>
                                        </p:tav>
                                        <p:tav tm="100000">
                                          <p:val>
                                            <p:strVal val="#ppt_h"/>
                                          </p:val>
                                        </p:tav>
                                      </p:tavLst>
                                    </p:anim>
                                    <p:animEffect transition="in" filter="fade">
                                      <p:cBhvr>
                                        <p:cTn id="1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D7617-7A35-98C2-9AC9-247E1AA840B4}"/>
              </a:ext>
            </a:extLst>
          </p:cNvPr>
          <p:cNvSpPr>
            <a:spLocks noGrp="1"/>
          </p:cNvSpPr>
          <p:nvPr>
            <p:ph type="body" idx="1"/>
          </p:nvPr>
        </p:nvSpPr>
        <p:spPr/>
        <p:txBody>
          <a:bodyPr/>
          <a:lstStyle/>
          <a:p>
            <a:r>
              <a:rPr lang="en-US" dirty="0"/>
              <a:t>2 Corinthians 8:1-4</a:t>
            </a:r>
          </a:p>
        </p:txBody>
      </p:sp>
      <p:sp>
        <p:nvSpPr>
          <p:cNvPr id="3" name="Text Placeholder 2">
            <a:extLst>
              <a:ext uri="{FF2B5EF4-FFF2-40B4-BE49-F238E27FC236}">
                <a16:creationId xmlns:a16="http://schemas.microsoft.com/office/drawing/2014/main" id="{F2F07A7E-B7EC-87DA-509F-EFFC852FF75D}"/>
              </a:ext>
            </a:extLst>
          </p:cNvPr>
          <p:cNvSpPr>
            <a:spLocks noGrp="1"/>
          </p:cNvSpPr>
          <p:nvPr>
            <p:ph type="body" sz="quarter" idx="10"/>
          </p:nvPr>
        </p:nvSpPr>
        <p:spPr/>
        <p:txBody>
          <a:bodyPr>
            <a:normAutofit/>
          </a:bodyPr>
          <a:lstStyle/>
          <a:p>
            <a:endParaRPr lang="en-US" dirty="0"/>
          </a:p>
        </p:txBody>
      </p:sp>
      <p:sp>
        <p:nvSpPr>
          <p:cNvPr id="4" name="TextBox 3">
            <a:extLst>
              <a:ext uri="{FF2B5EF4-FFF2-40B4-BE49-F238E27FC236}">
                <a16:creationId xmlns:a16="http://schemas.microsoft.com/office/drawing/2014/main" id="{E967180C-4F46-5D35-A9BE-D735263B0A3C}"/>
              </a:ext>
            </a:extLst>
          </p:cNvPr>
          <p:cNvSpPr txBox="1"/>
          <p:nvPr/>
        </p:nvSpPr>
        <p:spPr>
          <a:xfrm>
            <a:off x="2843186" y="1358893"/>
            <a:ext cx="6505627"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for in a severe test of affliction</a:t>
            </a:r>
          </a:p>
        </p:txBody>
      </p:sp>
      <p:sp>
        <p:nvSpPr>
          <p:cNvPr id="5" name="TextBox 4">
            <a:extLst>
              <a:ext uri="{FF2B5EF4-FFF2-40B4-BE49-F238E27FC236}">
                <a16:creationId xmlns:a16="http://schemas.microsoft.com/office/drawing/2014/main" id="{75582436-5F99-3BA3-DEC1-74A109A5C793}"/>
              </a:ext>
            </a:extLst>
          </p:cNvPr>
          <p:cNvSpPr txBox="1"/>
          <p:nvPr/>
        </p:nvSpPr>
        <p:spPr>
          <a:xfrm>
            <a:off x="3702555" y="2148074"/>
            <a:ext cx="478688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abundance of joy</a:t>
            </a:r>
          </a:p>
        </p:txBody>
      </p:sp>
      <p:sp>
        <p:nvSpPr>
          <p:cNvPr id="6" name="TextBox 5">
            <a:extLst>
              <a:ext uri="{FF2B5EF4-FFF2-40B4-BE49-F238E27FC236}">
                <a16:creationId xmlns:a16="http://schemas.microsoft.com/office/drawing/2014/main" id="{60B56CA5-97F8-6883-9928-6E939C2E373F}"/>
              </a:ext>
            </a:extLst>
          </p:cNvPr>
          <p:cNvSpPr txBox="1"/>
          <p:nvPr/>
        </p:nvSpPr>
        <p:spPr>
          <a:xfrm>
            <a:off x="3794728" y="2937255"/>
            <a:ext cx="460254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extreme poverty</a:t>
            </a:r>
          </a:p>
        </p:txBody>
      </p:sp>
      <p:sp>
        <p:nvSpPr>
          <p:cNvPr id="7" name="TextBox 6">
            <a:extLst>
              <a:ext uri="{FF2B5EF4-FFF2-40B4-BE49-F238E27FC236}">
                <a16:creationId xmlns:a16="http://schemas.microsoft.com/office/drawing/2014/main" id="{64B96297-BC04-B5BA-3431-F209BBCDB644}"/>
              </a:ext>
            </a:extLst>
          </p:cNvPr>
          <p:cNvSpPr txBox="1"/>
          <p:nvPr/>
        </p:nvSpPr>
        <p:spPr>
          <a:xfrm>
            <a:off x="3730608" y="3726435"/>
            <a:ext cx="473078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a wealth of generosity</a:t>
            </a:r>
          </a:p>
        </p:txBody>
      </p:sp>
    </p:spTree>
    <p:extLst>
      <p:ext uri="{BB962C8B-B14F-4D97-AF65-F5344CB8AC3E}">
        <p14:creationId xmlns:p14="http://schemas.microsoft.com/office/powerpoint/2010/main" val="745702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D7617-7A35-98C2-9AC9-247E1AA840B4}"/>
              </a:ext>
            </a:extLst>
          </p:cNvPr>
          <p:cNvSpPr>
            <a:spLocks noGrp="1"/>
          </p:cNvSpPr>
          <p:nvPr>
            <p:ph type="body" idx="1"/>
          </p:nvPr>
        </p:nvSpPr>
        <p:spPr/>
        <p:txBody>
          <a:bodyPr/>
          <a:lstStyle/>
          <a:p>
            <a:r>
              <a:rPr lang="en-US" dirty="0"/>
              <a:t>2 Corinthians 8:1-4</a:t>
            </a:r>
          </a:p>
        </p:txBody>
      </p:sp>
      <p:sp>
        <p:nvSpPr>
          <p:cNvPr id="3" name="Text Placeholder 2">
            <a:extLst>
              <a:ext uri="{FF2B5EF4-FFF2-40B4-BE49-F238E27FC236}">
                <a16:creationId xmlns:a16="http://schemas.microsoft.com/office/drawing/2014/main" id="{F2F07A7E-B7EC-87DA-509F-EFFC852FF75D}"/>
              </a:ext>
            </a:extLst>
          </p:cNvPr>
          <p:cNvSpPr>
            <a:spLocks noGrp="1"/>
          </p:cNvSpPr>
          <p:nvPr>
            <p:ph type="body" sz="quarter" idx="10"/>
          </p:nvPr>
        </p:nvSpPr>
        <p:spPr/>
        <p:txBody>
          <a:bodyPr>
            <a:normAutofit/>
          </a:bodyPr>
          <a:lstStyle/>
          <a:p>
            <a:endParaRPr lang="en-US" dirty="0"/>
          </a:p>
        </p:txBody>
      </p:sp>
      <p:sp>
        <p:nvSpPr>
          <p:cNvPr id="4" name="TextBox 3">
            <a:extLst>
              <a:ext uri="{FF2B5EF4-FFF2-40B4-BE49-F238E27FC236}">
                <a16:creationId xmlns:a16="http://schemas.microsoft.com/office/drawing/2014/main" id="{E967180C-4F46-5D35-A9BE-D735263B0A3C}"/>
              </a:ext>
            </a:extLst>
          </p:cNvPr>
          <p:cNvSpPr txBox="1"/>
          <p:nvPr/>
        </p:nvSpPr>
        <p:spPr>
          <a:xfrm>
            <a:off x="2843186" y="1358893"/>
            <a:ext cx="6505627" cy="707886"/>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for in a severe test of affliction</a:t>
            </a:r>
          </a:p>
        </p:txBody>
      </p:sp>
      <p:sp>
        <p:nvSpPr>
          <p:cNvPr id="5" name="TextBox 4">
            <a:extLst>
              <a:ext uri="{FF2B5EF4-FFF2-40B4-BE49-F238E27FC236}">
                <a16:creationId xmlns:a16="http://schemas.microsoft.com/office/drawing/2014/main" id="{75582436-5F99-3BA3-DEC1-74A109A5C793}"/>
              </a:ext>
            </a:extLst>
          </p:cNvPr>
          <p:cNvSpPr txBox="1"/>
          <p:nvPr/>
        </p:nvSpPr>
        <p:spPr>
          <a:xfrm>
            <a:off x="3702555" y="2148074"/>
            <a:ext cx="4786888" cy="707886"/>
          </a:xfrm>
          <a:prstGeom prst="rect">
            <a:avLst/>
          </a:prstGeom>
          <a:noFill/>
        </p:spPr>
        <p:txBody>
          <a:bodyPr wrap="non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their abundance of joy</a:t>
            </a:r>
          </a:p>
        </p:txBody>
      </p:sp>
      <p:sp>
        <p:nvSpPr>
          <p:cNvPr id="6" name="TextBox 5">
            <a:extLst>
              <a:ext uri="{FF2B5EF4-FFF2-40B4-BE49-F238E27FC236}">
                <a16:creationId xmlns:a16="http://schemas.microsoft.com/office/drawing/2014/main" id="{60B56CA5-97F8-6883-9928-6E939C2E373F}"/>
              </a:ext>
            </a:extLst>
          </p:cNvPr>
          <p:cNvSpPr txBox="1"/>
          <p:nvPr/>
        </p:nvSpPr>
        <p:spPr>
          <a:xfrm>
            <a:off x="3794728" y="2937255"/>
            <a:ext cx="4602542" cy="707886"/>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their extreme poverty</a:t>
            </a:r>
          </a:p>
        </p:txBody>
      </p:sp>
      <p:sp>
        <p:nvSpPr>
          <p:cNvPr id="7" name="TextBox 6">
            <a:extLst>
              <a:ext uri="{FF2B5EF4-FFF2-40B4-BE49-F238E27FC236}">
                <a16:creationId xmlns:a16="http://schemas.microsoft.com/office/drawing/2014/main" id="{64B96297-BC04-B5BA-3431-F209BBCDB644}"/>
              </a:ext>
            </a:extLst>
          </p:cNvPr>
          <p:cNvSpPr txBox="1"/>
          <p:nvPr/>
        </p:nvSpPr>
        <p:spPr>
          <a:xfrm>
            <a:off x="3730608" y="3726435"/>
            <a:ext cx="4730782" cy="707886"/>
          </a:xfrm>
          <a:prstGeom prst="rect">
            <a:avLst/>
          </a:prstGeom>
          <a:noFill/>
        </p:spPr>
        <p:txBody>
          <a:bodyPr wrap="non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a wealth of generosity</a:t>
            </a:r>
          </a:p>
        </p:txBody>
      </p:sp>
    </p:spTree>
    <p:extLst>
      <p:ext uri="{BB962C8B-B14F-4D97-AF65-F5344CB8AC3E}">
        <p14:creationId xmlns:p14="http://schemas.microsoft.com/office/powerpoint/2010/main" val="2084210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DB6879-78AF-B50D-D75F-28D1F39EEF90}"/>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600F1802-39D9-4C21-5307-6085B8044FF1}"/>
              </a:ext>
            </a:extLst>
          </p:cNvPr>
          <p:cNvSpPr>
            <a:spLocks noGrp="1"/>
          </p:cNvSpPr>
          <p:nvPr>
            <p:ph type="ctrTitle"/>
          </p:nvPr>
        </p:nvSpPr>
        <p:spPr/>
        <p:txBody>
          <a:bodyPr/>
          <a:lstStyle/>
          <a:p>
            <a:r>
              <a:rPr lang="en-US" dirty="0"/>
              <a:t>Rapid-Fire Review &amp; Wrap</a:t>
            </a:r>
          </a:p>
        </p:txBody>
      </p:sp>
    </p:spTree>
    <p:extLst>
      <p:ext uri="{BB962C8B-B14F-4D97-AF65-F5344CB8AC3E}">
        <p14:creationId xmlns:p14="http://schemas.microsoft.com/office/powerpoint/2010/main" val="257252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0F02D1-CEB7-3B51-0C64-92B9EDDF823F}"/>
              </a:ext>
            </a:extLst>
          </p:cNvPr>
          <p:cNvSpPr>
            <a:spLocks noGrp="1"/>
          </p:cNvSpPr>
          <p:nvPr>
            <p:ph type="body" sz="quarter" idx="10"/>
          </p:nvPr>
        </p:nvSpPr>
        <p:spPr/>
        <p:txBody>
          <a:bodyPr/>
          <a:lstStyle/>
          <a:p>
            <a:r>
              <a:rPr lang="en-US" dirty="0"/>
              <a:t>affliction (joy + poverty) = generosity</a:t>
            </a:r>
          </a:p>
        </p:txBody>
      </p:sp>
      <p:sp>
        <p:nvSpPr>
          <p:cNvPr id="4" name="TextBox 3">
            <a:extLst>
              <a:ext uri="{FF2B5EF4-FFF2-40B4-BE49-F238E27FC236}">
                <a16:creationId xmlns:a16="http://schemas.microsoft.com/office/drawing/2014/main" id="{5381951E-1B6D-9901-8E53-F421A1840597}"/>
              </a:ext>
            </a:extLst>
          </p:cNvPr>
          <p:cNvSpPr txBox="1"/>
          <p:nvPr/>
        </p:nvSpPr>
        <p:spPr>
          <a:xfrm>
            <a:off x="3720349" y="1331022"/>
            <a:ext cx="4751301" cy="830997"/>
          </a:xfrm>
          <a:prstGeom prst="rect">
            <a:avLst/>
          </a:prstGeom>
          <a:noFill/>
        </p:spPr>
        <p:txBody>
          <a:bodyPr wrap="none" rtlCol="0">
            <a:spAutoFit/>
          </a:bodyPr>
          <a:lstStyle/>
          <a:p>
            <a:r>
              <a:rPr lang="en-US" sz="4800" b="1" dirty="0">
                <a:solidFill>
                  <a:schemeClr val="bg1"/>
                </a:solidFill>
              </a:rPr>
              <a:t>Biblical Algebra?</a:t>
            </a:r>
          </a:p>
        </p:txBody>
      </p:sp>
    </p:spTree>
    <p:extLst>
      <p:ext uri="{BB962C8B-B14F-4D97-AF65-F5344CB8AC3E}">
        <p14:creationId xmlns:p14="http://schemas.microsoft.com/office/powerpoint/2010/main" val="374796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6B69-7E17-E4E1-C6FC-7565A170EFB4}"/>
              </a:ext>
            </a:extLst>
          </p:cNvPr>
          <p:cNvSpPr>
            <a:spLocks noGrp="1"/>
          </p:cNvSpPr>
          <p:nvPr>
            <p:ph type="body" idx="1"/>
          </p:nvPr>
        </p:nvSpPr>
        <p:spPr/>
        <p:txBody>
          <a:bodyPr/>
          <a:lstStyle/>
          <a:p>
            <a:r>
              <a:rPr lang="en-US" dirty="0"/>
              <a:t>1 John 3:16-18</a:t>
            </a:r>
          </a:p>
        </p:txBody>
      </p:sp>
      <p:sp>
        <p:nvSpPr>
          <p:cNvPr id="3" name="Text Placeholder 2">
            <a:extLst>
              <a:ext uri="{FF2B5EF4-FFF2-40B4-BE49-F238E27FC236}">
                <a16:creationId xmlns:a16="http://schemas.microsoft.com/office/drawing/2014/main" id="{7FF6A4FE-62AF-9135-F303-64BBB0B495F1}"/>
              </a:ext>
            </a:extLst>
          </p:cNvPr>
          <p:cNvSpPr>
            <a:spLocks noGrp="1"/>
          </p:cNvSpPr>
          <p:nvPr>
            <p:ph type="body" sz="quarter" idx="10"/>
          </p:nvPr>
        </p:nvSpPr>
        <p:spPr/>
        <p:txBody>
          <a:bodyPr>
            <a:normAutofit fontScale="77500" lnSpcReduction="20000"/>
          </a:bodyPr>
          <a:lstStyle/>
          <a:p>
            <a:pPr>
              <a:lnSpc>
                <a:spcPct val="120000"/>
              </a:lnSpc>
            </a:pPr>
            <a:r>
              <a:rPr lang="en-US" sz="4100" dirty="0"/>
              <a:t>16</a:t>
            </a:r>
            <a:r>
              <a:rPr lang="en-US" sz="5200" dirty="0"/>
              <a:t> By this we know love, that he laid down his life for us, and we ought to lay down our lives for the brothers. </a:t>
            </a:r>
            <a:r>
              <a:rPr lang="en-US" sz="4100" dirty="0"/>
              <a:t>17</a:t>
            </a:r>
            <a:r>
              <a:rPr lang="en-US" sz="5200" dirty="0"/>
              <a:t> </a:t>
            </a:r>
            <a:r>
              <a:rPr lang="en-US" sz="5200" b="1" dirty="0"/>
              <a:t>But if anyone has the world's goods and sees his brother in need, yet closes his heart against him, how does God's love abide in him? </a:t>
            </a:r>
            <a:r>
              <a:rPr lang="en-US" sz="4100" dirty="0"/>
              <a:t>18</a:t>
            </a:r>
            <a:r>
              <a:rPr lang="en-US" sz="5200" dirty="0"/>
              <a:t> Little children, let us not love in word or talk but in deed and in truth.</a:t>
            </a:r>
          </a:p>
        </p:txBody>
      </p:sp>
    </p:spTree>
    <p:extLst>
      <p:ext uri="{BB962C8B-B14F-4D97-AF65-F5344CB8AC3E}">
        <p14:creationId xmlns:p14="http://schemas.microsoft.com/office/powerpoint/2010/main" val="51036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tree, brick&#10;&#10;Description automatically generated">
            <a:extLst>
              <a:ext uri="{FF2B5EF4-FFF2-40B4-BE49-F238E27FC236}">
                <a16:creationId xmlns:a16="http://schemas.microsoft.com/office/drawing/2014/main" id="{0B28DA32-63E9-3FAF-13B4-6C2044ECEAAD}"/>
              </a:ext>
            </a:extLst>
          </p:cNvPr>
          <p:cNvPicPr>
            <a:picLocks noChangeAspect="1"/>
          </p:cNvPicPr>
          <p:nvPr/>
        </p:nvPicPr>
        <p:blipFill>
          <a:blip r:embed="rId3"/>
          <a:stretch>
            <a:fillRect/>
          </a:stretch>
        </p:blipFill>
        <p:spPr>
          <a:xfrm>
            <a:off x="3375537" y="695002"/>
            <a:ext cx="5440927" cy="5467996"/>
          </a:xfrm>
          <a:prstGeom prst="rect">
            <a:avLst/>
          </a:prstGeom>
        </p:spPr>
      </p:pic>
    </p:spTree>
    <p:extLst>
      <p:ext uri="{BB962C8B-B14F-4D97-AF65-F5344CB8AC3E}">
        <p14:creationId xmlns:p14="http://schemas.microsoft.com/office/powerpoint/2010/main" val="424557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next to a truck&#10;&#10;Description automatically generated with medium confidence">
            <a:extLst>
              <a:ext uri="{FF2B5EF4-FFF2-40B4-BE49-F238E27FC236}">
                <a16:creationId xmlns:a16="http://schemas.microsoft.com/office/drawing/2014/main" id="{29CD91A3-1B07-669B-DE2F-82F3A1662AC9}"/>
              </a:ext>
            </a:extLst>
          </p:cNvPr>
          <p:cNvPicPr>
            <a:picLocks noChangeAspect="1"/>
          </p:cNvPicPr>
          <p:nvPr/>
        </p:nvPicPr>
        <p:blipFill>
          <a:blip r:embed="rId3"/>
          <a:stretch>
            <a:fillRect/>
          </a:stretch>
        </p:blipFill>
        <p:spPr>
          <a:xfrm>
            <a:off x="1798320" y="1445456"/>
            <a:ext cx="8595360" cy="3967089"/>
          </a:xfrm>
          <a:prstGeom prst="rect">
            <a:avLst/>
          </a:prstGeom>
        </p:spPr>
      </p:pic>
    </p:spTree>
    <p:extLst>
      <p:ext uri="{BB962C8B-B14F-4D97-AF65-F5344CB8AC3E}">
        <p14:creationId xmlns:p14="http://schemas.microsoft.com/office/powerpoint/2010/main" val="72750717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person, outdoor&#10;&#10;Description automatically generated">
            <a:extLst>
              <a:ext uri="{FF2B5EF4-FFF2-40B4-BE49-F238E27FC236}">
                <a16:creationId xmlns:a16="http://schemas.microsoft.com/office/drawing/2014/main" id="{B7F75A88-1B1D-81CD-00B0-474C26FD7AAB}"/>
              </a:ext>
            </a:extLst>
          </p:cNvPr>
          <p:cNvPicPr>
            <a:picLocks noChangeAspect="1"/>
          </p:cNvPicPr>
          <p:nvPr/>
        </p:nvPicPr>
        <p:blipFill>
          <a:blip r:embed="rId3"/>
          <a:stretch>
            <a:fillRect/>
          </a:stretch>
        </p:blipFill>
        <p:spPr>
          <a:xfrm>
            <a:off x="1798320" y="1445456"/>
            <a:ext cx="8595360" cy="3967089"/>
          </a:xfrm>
          <a:prstGeom prst="rect">
            <a:avLst/>
          </a:prstGeom>
        </p:spPr>
      </p:pic>
    </p:spTree>
    <p:extLst>
      <p:ext uri="{BB962C8B-B14F-4D97-AF65-F5344CB8AC3E}">
        <p14:creationId xmlns:p14="http://schemas.microsoft.com/office/powerpoint/2010/main" val="114408225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C008-FEEE-225A-7732-7174F99F6CF9}"/>
              </a:ext>
            </a:extLst>
          </p:cNvPr>
          <p:cNvSpPr>
            <a:spLocks noGrp="1"/>
          </p:cNvSpPr>
          <p:nvPr>
            <p:ph type="title"/>
          </p:nvPr>
        </p:nvSpPr>
        <p:spPr/>
        <p:txBody>
          <a:bodyPr/>
          <a:lstStyle/>
          <a:p>
            <a:r>
              <a:rPr lang="en-US" dirty="0"/>
              <a:t>Your Personal Ministry</a:t>
            </a:r>
          </a:p>
        </p:txBody>
      </p:sp>
      <p:sp>
        <p:nvSpPr>
          <p:cNvPr id="3" name="Content Placeholder 2">
            <a:extLst>
              <a:ext uri="{FF2B5EF4-FFF2-40B4-BE49-F238E27FC236}">
                <a16:creationId xmlns:a16="http://schemas.microsoft.com/office/drawing/2014/main" id="{807574E4-42EF-3DCA-2D63-3BDE3A7B39B7}"/>
              </a:ext>
            </a:extLst>
          </p:cNvPr>
          <p:cNvSpPr>
            <a:spLocks noGrp="1"/>
          </p:cNvSpPr>
          <p:nvPr>
            <p:ph idx="1"/>
          </p:nvPr>
        </p:nvSpPr>
        <p:spPr/>
        <p:txBody>
          <a:bodyPr/>
          <a:lstStyle/>
          <a:p>
            <a:r>
              <a:rPr lang="en-US" dirty="0"/>
              <a:t>In your home</a:t>
            </a:r>
          </a:p>
          <a:p>
            <a:r>
              <a:rPr lang="en-US" dirty="0"/>
              <a:t>In the local church</a:t>
            </a:r>
          </a:p>
          <a:p>
            <a:r>
              <a:rPr lang="en-US" dirty="0"/>
              <a:t>At Work</a:t>
            </a:r>
          </a:p>
          <a:p>
            <a:r>
              <a:rPr lang="en-US" dirty="0"/>
              <a:t>In the community</a:t>
            </a:r>
          </a:p>
          <a:p>
            <a:r>
              <a:rPr lang="en-US" dirty="0"/>
              <a:t>Across cultures</a:t>
            </a:r>
          </a:p>
          <a:p>
            <a:r>
              <a:rPr lang="en-US" dirty="0"/>
              <a:t>To the World</a:t>
            </a:r>
          </a:p>
        </p:txBody>
      </p:sp>
    </p:spTree>
    <p:extLst>
      <p:ext uri="{BB962C8B-B14F-4D97-AF65-F5344CB8AC3E}">
        <p14:creationId xmlns:p14="http://schemas.microsoft.com/office/powerpoint/2010/main" val="137018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2B7F-5995-AF36-823D-F2F3B275572B}"/>
              </a:ext>
            </a:extLst>
          </p:cNvPr>
          <p:cNvSpPr>
            <a:spLocks noGrp="1"/>
          </p:cNvSpPr>
          <p:nvPr>
            <p:ph type="title"/>
          </p:nvPr>
        </p:nvSpPr>
        <p:spPr/>
        <p:txBody>
          <a:bodyPr/>
          <a:lstStyle/>
          <a:p>
            <a:r>
              <a:rPr lang="en-US" dirty="0"/>
              <a:t>How to find your Groove</a:t>
            </a:r>
          </a:p>
        </p:txBody>
      </p:sp>
      <p:sp>
        <p:nvSpPr>
          <p:cNvPr id="3" name="Content Placeholder 2">
            <a:extLst>
              <a:ext uri="{FF2B5EF4-FFF2-40B4-BE49-F238E27FC236}">
                <a16:creationId xmlns:a16="http://schemas.microsoft.com/office/drawing/2014/main" id="{A1C47582-FEF1-0AA3-F936-37811D6EAA2B}"/>
              </a:ext>
            </a:extLst>
          </p:cNvPr>
          <p:cNvSpPr>
            <a:spLocks noGrp="1"/>
          </p:cNvSpPr>
          <p:nvPr>
            <p:ph idx="1"/>
          </p:nvPr>
        </p:nvSpPr>
        <p:spPr/>
        <p:txBody>
          <a:bodyPr/>
          <a:lstStyle/>
          <a:p>
            <a:r>
              <a:rPr lang="en-US" dirty="0"/>
              <a:t>Pray about it</a:t>
            </a:r>
          </a:p>
          <a:p>
            <a:r>
              <a:rPr lang="en-US" dirty="0"/>
              <a:t>Seek advice from elders, mature Christians</a:t>
            </a:r>
          </a:p>
          <a:p>
            <a:r>
              <a:rPr lang="en-US" dirty="0"/>
              <a:t>Review what you are good at and passionate about</a:t>
            </a:r>
          </a:p>
          <a:p>
            <a:r>
              <a:rPr lang="en-US" dirty="0"/>
              <a:t>Try something new</a:t>
            </a:r>
          </a:p>
          <a:p>
            <a:r>
              <a:rPr lang="en-US" dirty="0"/>
              <a:t>Something within the church walls or in the community</a:t>
            </a:r>
          </a:p>
        </p:txBody>
      </p:sp>
    </p:spTree>
    <p:extLst>
      <p:ext uri="{BB962C8B-B14F-4D97-AF65-F5344CB8AC3E}">
        <p14:creationId xmlns:p14="http://schemas.microsoft.com/office/powerpoint/2010/main" val="1065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A4D1-3978-0F9A-CAA5-38BD94E682AF}"/>
              </a:ext>
            </a:extLst>
          </p:cNvPr>
          <p:cNvSpPr>
            <a:spLocks noGrp="1"/>
          </p:cNvSpPr>
          <p:nvPr>
            <p:ph type="title"/>
          </p:nvPr>
        </p:nvSpPr>
        <p:spPr/>
        <p:txBody>
          <a:bodyPr/>
          <a:lstStyle/>
          <a:p>
            <a:r>
              <a:rPr lang="en-US" dirty="0"/>
              <a:t>Some more “Little Things”</a:t>
            </a:r>
          </a:p>
        </p:txBody>
      </p:sp>
      <p:sp>
        <p:nvSpPr>
          <p:cNvPr id="3" name="Content Placeholder 2">
            <a:extLst>
              <a:ext uri="{FF2B5EF4-FFF2-40B4-BE49-F238E27FC236}">
                <a16:creationId xmlns:a16="http://schemas.microsoft.com/office/drawing/2014/main" id="{2936B0AE-8730-A7AD-30AC-C5AE8D9CC342}"/>
              </a:ext>
            </a:extLst>
          </p:cNvPr>
          <p:cNvSpPr>
            <a:spLocks noGrp="1"/>
          </p:cNvSpPr>
          <p:nvPr>
            <p:ph idx="1"/>
          </p:nvPr>
        </p:nvSpPr>
        <p:spPr/>
        <p:txBody>
          <a:bodyPr/>
          <a:lstStyle/>
          <a:p>
            <a:r>
              <a:rPr lang="en-US" dirty="0"/>
              <a:t>Share your money</a:t>
            </a:r>
          </a:p>
          <a:p>
            <a:r>
              <a:rPr lang="en-US" dirty="0"/>
              <a:t>Share your stuff</a:t>
            </a:r>
          </a:p>
          <a:p>
            <a:r>
              <a:rPr lang="en-US" dirty="0"/>
              <a:t>Share your talents</a:t>
            </a:r>
          </a:p>
          <a:p>
            <a:r>
              <a:rPr lang="en-US" dirty="0"/>
              <a:t>Share the Word</a:t>
            </a:r>
          </a:p>
          <a:p>
            <a:r>
              <a:rPr lang="en-US" dirty="0"/>
              <a:t>Just Ask</a:t>
            </a:r>
          </a:p>
        </p:txBody>
      </p:sp>
    </p:spTree>
    <p:extLst>
      <p:ext uri="{BB962C8B-B14F-4D97-AF65-F5344CB8AC3E}">
        <p14:creationId xmlns:p14="http://schemas.microsoft.com/office/powerpoint/2010/main" val="13326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A4D1-3978-0F9A-CAA5-38BD94E682AF}"/>
              </a:ext>
            </a:extLst>
          </p:cNvPr>
          <p:cNvSpPr>
            <a:spLocks noGrp="1"/>
          </p:cNvSpPr>
          <p:nvPr>
            <p:ph type="title"/>
          </p:nvPr>
        </p:nvSpPr>
        <p:spPr/>
        <p:txBody>
          <a:bodyPr/>
          <a:lstStyle/>
          <a:p>
            <a:r>
              <a:rPr lang="en-US" dirty="0"/>
              <a:t>Some more “Little Things”</a:t>
            </a:r>
          </a:p>
        </p:txBody>
      </p:sp>
      <p:sp>
        <p:nvSpPr>
          <p:cNvPr id="3" name="Content Placeholder 2">
            <a:extLst>
              <a:ext uri="{FF2B5EF4-FFF2-40B4-BE49-F238E27FC236}">
                <a16:creationId xmlns:a16="http://schemas.microsoft.com/office/drawing/2014/main" id="{2936B0AE-8730-A7AD-30AC-C5AE8D9CC342}"/>
              </a:ext>
            </a:extLst>
          </p:cNvPr>
          <p:cNvSpPr>
            <a:spLocks noGrp="1"/>
          </p:cNvSpPr>
          <p:nvPr>
            <p:ph idx="1"/>
          </p:nvPr>
        </p:nvSpPr>
        <p:spPr/>
        <p:txBody>
          <a:bodyPr/>
          <a:lstStyle/>
          <a:p>
            <a:r>
              <a:rPr lang="en-US" dirty="0"/>
              <a:t>Be kind to strangers</a:t>
            </a:r>
          </a:p>
          <a:p>
            <a:r>
              <a:rPr lang="en-US" dirty="0"/>
              <a:t>Remember someone</a:t>
            </a:r>
          </a:p>
          <a:p>
            <a:r>
              <a:rPr lang="en-US" dirty="0"/>
              <a:t>Pray for those in need</a:t>
            </a:r>
          </a:p>
          <a:p>
            <a:r>
              <a:rPr lang="en-US" dirty="0"/>
              <a:t>Share food</a:t>
            </a:r>
          </a:p>
          <a:p>
            <a:r>
              <a:rPr lang="en-US" dirty="0"/>
              <a:t>Share your time</a:t>
            </a:r>
          </a:p>
        </p:txBody>
      </p:sp>
    </p:spTree>
    <p:extLst>
      <p:ext uri="{BB962C8B-B14F-4D97-AF65-F5344CB8AC3E}">
        <p14:creationId xmlns:p14="http://schemas.microsoft.com/office/powerpoint/2010/main" val="41125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FE6BA-09D8-AE7D-87BA-0DE41023D6C6}"/>
              </a:ext>
            </a:extLst>
          </p:cNvPr>
          <p:cNvSpPr>
            <a:spLocks noGrp="1"/>
          </p:cNvSpPr>
          <p:nvPr>
            <p:ph type="body" sz="quarter" idx="10"/>
          </p:nvPr>
        </p:nvSpPr>
        <p:spPr/>
        <p:txBody>
          <a:bodyPr/>
          <a:lstStyle/>
          <a:p>
            <a:r>
              <a:rPr lang="en-US" dirty="0"/>
              <a:t>The Bible is filled with small, seemingly random things, that don’t strike us as all that important – </a:t>
            </a:r>
          </a:p>
          <a:p>
            <a:r>
              <a:rPr lang="en-US" sz="4800" b="1" i="1" dirty="0"/>
              <a:t>until God uses them for His glory. </a:t>
            </a:r>
          </a:p>
        </p:txBody>
      </p:sp>
    </p:spTree>
    <p:extLst>
      <p:ext uri="{BB962C8B-B14F-4D97-AF65-F5344CB8AC3E}">
        <p14:creationId xmlns:p14="http://schemas.microsoft.com/office/powerpoint/2010/main" val="3221524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For we are his workmanship, created in Christ Jesus for good works, which God prepared beforehand, that we should walk in them.</a:t>
            </a:r>
            <a:endParaRPr lang="en-US" sz="1600" dirty="0">
              <a:solidFill>
                <a:schemeClr val="bg1"/>
              </a:solidFill>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Therefore, if anyone cleanses himself from what is dishonorable, he will be a vessel for honorable use, set apart as holy, useful to the master of the house, ready for every good work.</a:t>
            </a:r>
            <a:endParaRPr lang="en-US" sz="1600" dirty="0">
              <a:solidFill>
                <a:schemeClr val="bg1"/>
              </a:solidFill>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In the same way, let your light shine before others, so that they may see your good works and give glory to your Father who is in heaven.</a:t>
            </a:r>
            <a:endParaRPr lang="en-US" sz="1600" dirty="0">
              <a:solidFill>
                <a:schemeClr val="bg1"/>
              </a:solidFill>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that the man of God may be complete, equipped for every good work.</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comfort your hearts and establish them in every good work and word.</a:t>
            </a:r>
            <a:endParaRPr lang="en-US" sz="1600" dirty="0">
              <a:solidFill>
                <a:schemeClr val="bg1"/>
              </a:solidFill>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but with what is proper for women who profess godliness—with good works.</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also good works are conspicuous, and even those that are not cannot remain hidden.</a:t>
            </a:r>
            <a:endParaRPr lang="en-US" sz="1600" dirty="0">
              <a:solidFill>
                <a:schemeClr val="bg1"/>
              </a:solidFill>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us consider how to stir up one another to love and good works</a:t>
            </a:r>
            <a:endParaRPr lang="en-US" sz="1600" dirty="0">
              <a:solidFill>
                <a:schemeClr val="bg1"/>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having a reputation for good works: if she has brought up children, has shown hospitality, has washed the feet of the saints, has cared for the afflicted, and has devoted herself to every good work.</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are to do good, to be rich in good works, to be generous and ready to share</a:t>
            </a:r>
            <a:endParaRPr lang="en-US" sz="1600" dirty="0">
              <a:solidFill>
                <a:schemeClr val="bg1"/>
              </a:solidFill>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Show yourself in all respects to be a model of good works, and in your teaching show integrity, dignity</a:t>
            </a:r>
            <a:endParaRPr lang="en-US" sz="1600" dirty="0">
              <a:solidFill>
                <a:schemeClr val="bg1"/>
              </a:solidFill>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Remind them to be submissive to rulers and authorities, to be obedient, to be ready for every good work</a:t>
            </a:r>
            <a:endParaRPr lang="en-US" sz="1600" dirty="0">
              <a:solidFill>
                <a:schemeClr val="bg1"/>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I am sure of this, that he who began a good work in you will bring it to completion at the day of Jesus Christ.</a:t>
            </a:r>
            <a:endParaRPr lang="en-US" sz="1600" dirty="0">
              <a:solidFill>
                <a:schemeClr val="bg1"/>
              </a:solidFill>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profess to know God, but they deny him by their works. They are detestable, disobedient, unfit for any good work.</a:t>
            </a:r>
            <a:endParaRPr lang="en-US" sz="1600" dirty="0">
              <a:solidFill>
                <a:schemeClr val="bg1"/>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Jesus answered them, “I have shown you many good works from the Father; for which of them are you going to stone me?”</a:t>
            </a:r>
            <a:endParaRPr lang="en-US" sz="1600" dirty="0">
              <a:solidFill>
                <a:schemeClr val="bg1"/>
              </a:solidFill>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Now there was in Joppa a disciple named Tabitha, which, translated, means Dorcas. She was full of good works and acts of charity.</a:t>
            </a:r>
            <a:endParaRPr lang="en-US" sz="1600" dirty="0">
              <a:solidFill>
                <a:schemeClr val="bg1"/>
              </a:solidFill>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as to walk in a manner worthy of the Lord, fully pleasing to him: bearing fruit in every good work and increasing in the knowledge of God</a:t>
            </a:r>
            <a:endParaRPr lang="en-US" sz="1600" dirty="0">
              <a:solidFill>
                <a:schemeClr val="bg1"/>
              </a:solidFill>
              <a:effectLst/>
            </a:endParaRPr>
          </a:p>
        </p:txBody>
      </p:sp>
      <p:sp>
        <p:nvSpPr>
          <p:cNvPr id="37" name="TextBox 36">
            <a:extLst>
              <a:ext uri="{FF2B5EF4-FFF2-40B4-BE49-F238E27FC236}">
                <a16:creationId xmlns:a16="http://schemas.microsoft.com/office/drawing/2014/main" id="{F8A4BCF3-26AA-4956-E7C9-3345A1E23D7A}"/>
              </a:ext>
            </a:extLst>
          </p:cNvPr>
          <p:cNvSpPr txBox="1"/>
          <p:nvPr/>
        </p:nvSpPr>
        <p:spPr>
          <a:xfrm>
            <a:off x="3021238" y="910265"/>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who gave himself for us to redeem us from all lawlessness and to purify for himself a people for his own possession who are zealous for good works.</a:t>
            </a:r>
            <a:endParaRPr lang="en-US" sz="1600" dirty="0">
              <a:solidFill>
                <a:schemeClr val="bg1"/>
              </a:solidFill>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our people learn to devote themselves to good works, so as to help cases of urgent need, and not be unfruitful.</a:t>
            </a:r>
            <a:endParaRPr lang="en-US" sz="1600" dirty="0">
              <a:solidFill>
                <a:schemeClr val="bg1"/>
              </a:solidFill>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God is able to make all grace abound to you, so that having all sufficiency in all things at all times, you may abound in every good work.</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 saying is trustworthy, and I want you to insist on these things, so that those who have believed in God may be careful to devote themselves to good works. These things are excellent and profitable for people.</a:t>
            </a:r>
            <a:endParaRPr lang="en-US" sz="1600" dirty="0">
              <a:solidFill>
                <a:schemeClr val="bg1"/>
              </a:solidFill>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Keep your conduct among the Gentiles honorable, so that when they speak against you as evildoers, they may see your good deeds and glorify God on the day of visitation.</a:t>
            </a:r>
            <a:endParaRPr lang="en-US" sz="1600" dirty="0">
              <a:solidFill>
                <a:schemeClr val="bg1"/>
              </a:solidFill>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then, as we have opportunity, let us do good to everyone, and especially to those who are of the household of faith.</a:t>
            </a:r>
            <a:endParaRPr lang="en-US" sz="1600" dirty="0">
              <a:solidFill>
                <a:schemeClr val="bg1"/>
              </a:solidFill>
              <a:effectLst/>
            </a:endParaRPr>
          </a:p>
        </p:txBody>
      </p:sp>
    </p:spTree>
    <p:extLst>
      <p:ext uri="{BB962C8B-B14F-4D97-AF65-F5344CB8AC3E}">
        <p14:creationId xmlns:p14="http://schemas.microsoft.com/office/powerpoint/2010/main" val="41150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2000"/>
                                        <p:tgtEl>
                                          <p:spTgt spid="37"/>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2000"/>
                                        <p:tgtEl>
                                          <p:spTgt spid="31"/>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2000"/>
                                        <p:tgtEl>
                                          <p:spTgt spid="9">
                                            <p:txEl>
                                              <p:pRg st="0" end="0"/>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ssolve">
                                      <p:cBhvr>
                                        <p:cTn id="19" dur="2000"/>
                                        <p:tgtEl>
                                          <p:spTgt spid="7">
                                            <p:txEl>
                                              <p:pRg st="0" end="0"/>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animEffect transition="in" filter="dissolve">
                                      <p:cBhvr>
                                        <p:cTn id="23" dur="2000"/>
                                        <p:tgtEl>
                                          <p:spTgt spid="33">
                                            <p:txEl>
                                              <p:pRg st="0" end="0"/>
                                            </p:txEl>
                                          </p:spTgt>
                                        </p:tgtEl>
                                      </p:cBhvr>
                                    </p:animEffect>
                                  </p:childTnLst>
                                </p:cTn>
                              </p:par>
                            </p:childTnLst>
                          </p:cTn>
                        </p:par>
                        <p:par>
                          <p:cTn id="24" fill="hold">
                            <p:stCondLst>
                              <p:cond delay="10000"/>
                            </p:stCondLst>
                            <p:childTnLst>
                              <p:par>
                                <p:cTn id="25" presetID="9" presetClass="entr" presetSubtype="0" fill="hold"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2000"/>
                                        <p:tgtEl>
                                          <p:spTgt spid="43">
                                            <p:txEl>
                                              <p:pRg st="0" end="0"/>
                                            </p:txEl>
                                          </p:spTgt>
                                        </p:tgtEl>
                                      </p:cBhvr>
                                    </p:animEffect>
                                  </p:childTnLst>
                                </p:cTn>
                              </p:par>
                            </p:childTnLst>
                          </p:cTn>
                        </p:par>
                        <p:par>
                          <p:cTn id="28" fill="hold">
                            <p:stCondLst>
                              <p:cond delay="12000"/>
                            </p:stCondLst>
                            <p:childTnLst>
                              <p:par>
                                <p:cTn id="29" presetID="9"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2000"/>
                                        <p:tgtEl>
                                          <p:spTgt spid="19"/>
                                        </p:tgtEl>
                                      </p:cBhvr>
                                    </p:animEffect>
                                  </p:childTnLst>
                                </p:cTn>
                              </p:par>
                            </p:childTnLst>
                          </p:cTn>
                        </p:par>
                        <p:par>
                          <p:cTn id="32" fill="hold">
                            <p:stCondLst>
                              <p:cond delay="14000"/>
                            </p:stCondLst>
                            <p:childTnLst>
                              <p:par>
                                <p:cTn id="33" presetID="9"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2000"/>
                                        <p:tgtEl>
                                          <p:spTgt spid="41"/>
                                        </p:tgtEl>
                                      </p:cBhvr>
                                    </p:animEffect>
                                  </p:childTnLst>
                                </p:cTn>
                              </p:par>
                            </p:childTnLst>
                          </p:cTn>
                        </p:par>
                        <p:par>
                          <p:cTn id="36" fill="hold">
                            <p:stCondLst>
                              <p:cond delay="16000"/>
                            </p:stCondLst>
                            <p:childTnLst>
                              <p:par>
                                <p:cTn id="37" presetID="9"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2000"/>
                                        <p:tgtEl>
                                          <p:spTgt spid="47"/>
                                        </p:tgtEl>
                                      </p:cBhvr>
                                    </p:animEffect>
                                  </p:childTnLst>
                                </p:cTn>
                              </p:par>
                            </p:childTnLst>
                          </p:cTn>
                        </p:par>
                        <p:par>
                          <p:cTn id="40" fill="hold">
                            <p:stCondLst>
                              <p:cond delay="18000"/>
                            </p:stCondLst>
                            <p:childTnLst>
                              <p:par>
                                <p:cTn id="41" presetID="9"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2000"/>
                                        <p:tgtEl>
                                          <p:spTgt spid="49"/>
                                        </p:tgtEl>
                                      </p:cBhvr>
                                    </p:animEffect>
                                  </p:childTnLst>
                                </p:cTn>
                              </p:par>
                            </p:childTnLst>
                          </p:cTn>
                        </p:par>
                        <p:par>
                          <p:cTn id="44" fill="hold">
                            <p:stCondLst>
                              <p:cond delay="20000"/>
                            </p:stCondLst>
                            <p:childTnLst>
                              <p:par>
                                <p:cTn id="45" presetID="9"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2000"/>
                                        <p:tgtEl>
                                          <p:spTgt spid="25"/>
                                        </p:tgtEl>
                                      </p:cBhvr>
                                    </p:animEffect>
                                  </p:childTnLst>
                                </p:cTn>
                              </p:par>
                            </p:childTnLst>
                          </p:cTn>
                        </p:par>
                        <p:par>
                          <p:cTn id="48" fill="hold">
                            <p:stCondLst>
                              <p:cond delay="22000"/>
                            </p:stCondLst>
                            <p:childTnLst>
                              <p:par>
                                <p:cTn id="49" presetID="9"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2000"/>
                                        <p:tgtEl>
                                          <p:spTgt spid="23"/>
                                        </p:tgtEl>
                                      </p:cBhvr>
                                    </p:animEffect>
                                  </p:childTnLst>
                                </p:cTn>
                              </p:par>
                            </p:childTnLst>
                          </p:cTn>
                        </p:par>
                        <p:par>
                          <p:cTn id="52" fill="hold">
                            <p:stCondLst>
                              <p:cond delay="24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2000"/>
                                        <p:tgtEl>
                                          <p:spTgt spid="17"/>
                                        </p:tgtEl>
                                      </p:cBhvr>
                                    </p:animEffect>
                                  </p:childTnLst>
                                </p:cTn>
                              </p:par>
                            </p:childTnLst>
                          </p:cTn>
                        </p:par>
                        <p:par>
                          <p:cTn id="56" fill="hold">
                            <p:stCondLst>
                              <p:cond delay="26000"/>
                            </p:stCondLst>
                            <p:childTnLst>
                              <p:par>
                                <p:cTn id="57" presetID="9"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dissolve">
                                      <p:cBhvr>
                                        <p:cTn id="59" dur="2000"/>
                                        <p:tgtEl>
                                          <p:spTgt spid="5"/>
                                        </p:tgtEl>
                                      </p:cBhvr>
                                    </p:animEffect>
                                  </p:childTnLst>
                                </p:cTn>
                              </p:par>
                            </p:childTnLst>
                          </p:cTn>
                        </p:par>
                        <p:par>
                          <p:cTn id="60" fill="hold">
                            <p:stCondLst>
                              <p:cond delay="28000"/>
                            </p:stCondLst>
                            <p:childTnLst>
                              <p:par>
                                <p:cTn id="61" presetID="9"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dissolve">
                                      <p:cBhvr>
                                        <p:cTn id="63" dur="2000"/>
                                        <p:tgtEl>
                                          <p:spTgt spid="13"/>
                                        </p:tgtEl>
                                      </p:cBhvr>
                                    </p:animEffect>
                                  </p:childTnLst>
                                </p:cTn>
                              </p:par>
                            </p:childTnLst>
                          </p:cTn>
                        </p:par>
                        <p:par>
                          <p:cTn id="64" fill="hold">
                            <p:stCondLst>
                              <p:cond delay="30000"/>
                            </p:stCondLst>
                            <p:childTnLst>
                              <p:par>
                                <p:cTn id="65" presetID="9" presetClass="entr" presetSubtype="0"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2000"/>
                                        <p:tgtEl>
                                          <p:spTgt spid="3"/>
                                        </p:tgtEl>
                                      </p:cBhvr>
                                    </p:animEffect>
                                  </p:childTnLst>
                                </p:cTn>
                              </p:par>
                            </p:childTnLst>
                          </p:cTn>
                        </p:par>
                        <p:par>
                          <p:cTn id="68" fill="hold">
                            <p:stCondLst>
                              <p:cond delay="32000"/>
                            </p:stCondLst>
                            <p:childTnLst>
                              <p:par>
                                <p:cTn id="69" presetID="9"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dissolve">
                                      <p:cBhvr>
                                        <p:cTn id="71" dur="2000"/>
                                        <p:tgtEl>
                                          <p:spTgt spid="29"/>
                                        </p:tgtEl>
                                      </p:cBhvr>
                                    </p:animEffect>
                                  </p:childTnLst>
                                </p:cTn>
                              </p:par>
                            </p:childTnLst>
                          </p:cTn>
                        </p:par>
                        <p:par>
                          <p:cTn id="72" fill="hold">
                            <p:stCondLst>
                              <p:cond delay="34000"/>
                            </p:stCondLst>
                            <p:childTnLst>
                              <p:par>
                                <p:cTn id="73" presetID="9"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dissolve">
                                      <p:cBhvr>
                                        <p:cTn id="75" dur="2000"/>
                                        <p:tgtEl>
                                          <p:spTgt spid="21"/>
                                        </p:tgtEl>
                                      </p:cBhvr>
                                    </p:animEffect>
                                  </p:childTnLst>
                                </p:cTn>
                              </p:par>
                            </p:childTnLst>
                          </p:cTn>
                        </p:par>
                        <p:par>
                          <p:cTn id="76" fill="hold">
                            <p:stCondLst>
                              <p:cond delay="36000"/>
                            </p:stCondLst>
                            <p:childTnLst>
                              <p:par>
                                <p:cTn id="77" presetID="9"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dissolve">
                                      <p:cBhvr>
                                        <p:cTn id="79" dur="2000"/>
                                        <p:tgtEl>
                                          <p:spTgt spid="11"/>
                                        </p:tgtEl>
                                      </p:cBhvr>
                                    </p:animEffect>
                                  </p:childTnLst>
                                </p:cTn>
                              </p:par>
                            </p:childTnLst>
                          </p:cTn>
                        </p:par>
                        <p:par>
                          <p:cTn id="80" fill="hold">
                            <p:stCondLst>
                              <p:cond delay="38000"/>
                            </p:stCondLst>
                            <p:childTnLst>
                              <p:par>
                                <p:cTn id="81" presetID="9"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dissolve">
                                      <p:cBhvr>
                                        <p:cTn id="83" dur="2000"/>
                                        <p:tgtEl>
                                          <p:spTgt spid="15"/>
                                        </p:tgtEl>
                                      </p:cBhvr>
                                    </p:animEffect>
                                  </p:childTnLst>
                                </p:cTn>
                              </p:par>
                            </p:childTnLst>
                          </p:cTn>
                        </p:par>
                        <p:par>
                          <p:cTn id="84" fill="hold">
                            <p:stCondLst>
                              <p:cond delay="40000"/>
                            </p:stCondLst>
                            <p:childTnLst>
                              <p:par>
                                <p:cTn id="85" presetID="9"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2000"/>
                                        <p:tgtEl>
                                          <p:spTgt spid="27"/>
                                        </p:tgtEl>
                                      </p:cBhvr>
                                    </p:animEffect>
                                  </p:childTnLst>
                                </p:cTn>
                              </p:par>
                            </p:childTnLst>
                          </p:cTn>
                        </p:par>
                        <p:par>
                          <p:cTn id="88" fill="hold">
                            <p:stCondLst>
                              <p:cond delay="42000"/>
                            </p:stCondLst>
                            <p:childTnLst>
                              <p:par>
                                <p:cTn id="89" presetID="9"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dissolve">
                                      <p:cBhvr>
                                        <p:cTn id="91" dur="2000"/>
                                        <p:tgtEl>
                                          <p:spTgt spid="35"/>
                                        </p:tgtEl>
                                      </p:cBhvr>
                                    </p:animEffect>
                                  </p:childTnLst>
                                </p:cTn>
                              </p:par>
                            </p:childTnLst>
                          </p:cTn>
                        </p:par>
                        <p:par>
                          <p:cTn id="92" fill="hold">
                            <p:stCondLst>
                              <p:cond delay="44000"/>
                            </p:stCondLst>
                            <p:childTnLst>
                              <p:par>
                                <p:cTn id="93" presetID="9" presetClass="entr" presetSubtype="0"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dissolve">
                                      <p:cBhvr>
                                        <p:cTn id="9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3" grpId="0"/>
      <p:bldP spid="15" grpId="0"/>
      <p:bldP spid="17" grpId="0"/>
      <p:bldP spid="19" grpId="0"/>
      <p:bldP spid="21" grpId="0"/>
      <p:bldP spid="23" grpId="0"/>
      <p:bldP spid="25" grpId="0"/>
      <p:bldP spid="27" grpId="0"/>
      <p:bldP spid="29" grpId="0"/>
      <p:bldP spid="31" grpId="0"/>
      <p:bldP spid="35" grpId="0"/>
      <p:bldP spid="37" grpId="0"/>
      <p:bldP spid="39" grpId="0"/>
      <p:bldP spid="41" grpId="0"/>
      <p:bldP spid="4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1E1E-37DF-7AC5-C701-1B62B6866CA7}"/>
              </a:ext>
            </a:extLst>
          </p:cNvPr>
          <p:cNvSpPr>
            <a:spLocks noGrp="1"/>
          </p:cNvSpPr>
          <p:nvPr>
            <p:ph type="title"/>
          </p:nvPr>
        </p:nvSpPr>
        <p:spPr/>
        <p:txBody>
          <a:bodyPr/>
          <a:lstStyle/>
          <a:p>
            <a:r>
              <a:rPr lang="en-US" dirty="0"/>
              <a:t>Little things lead to Great Things</a:t>
            </a:r>
          </a:p>
        </p:txBody>
      </p:sp>
      <p:sp>
        <p:nvSpPr>
          <p:cNvPr id="3" name="Content Placeholder 2">
            <a:extLst>
              <a:ext uri="{FF2B5EF4-FFF2-40B4-BE49-F238E27FC236}">
                <a16:creationId xmlns:a16="http://schemas.microsoft.com/office/drawing/2014/main" id="{40160917-C6BC-BEBD-AD10-E46AC8C82427}"/>
              </a:ext>
            </a:extLst>
          </p:cNvPr>
          <p:cNvSpPr>
            <a:spLocks noGrp="1"/>
          </p:cNvSpPr>
          <p:nvPr>
            <p:ph idx="1"/>
          </p:nvPr>
        </p:nvSpPr>
        <p:spPr/>
        <p:txBody>
          <a:bodyPr>
            <a:normAutofit fontScale="85000" lnSpcReduction="10000"/>
          </a:bodyPr>
          <a:lstStyle/>
          <a:p>
            <a:r>
              <a:rPr lang="en-US" dirty="0"/>
              <a:t>David took a small stone and defeated the Philistine’s “giant” hero</a:t>
            </a:r>
          </a:p>
          <a:p>
            <a:r>
              <a:rPr lang="en-US" dirty="0"/>
              <a:t>Using a piece of scarlet cord, Rahab preserved her entire family from certain death (Joshua 2:18). </a:t>
            </a:r>
          </a:p>
          <a:p>
            <a:r>
              <a:rPr lang="en-US" dirty="0"/>
              <a:t>“If ye have faith as a grain of mustard seed,” said Jesus, “ye shall say unto this mountain, Remove hence to yonder place; and it shall remove; and nothing shall be impossible unto you.” (Matt. 17:20) All we need is faith that He is Who He says He is, and that He will do as He promises.</a:t>
            </a:r>
          </a:p>
        </p:txBody>
      </p:sp>
    </p:spTree>
    <p:extLst>
      <p:ext uri="{BB962C8B-B14F-4D97-AF65-F5344CB8AC3E}">
        <p14:creationId xmlns:p14="http://schemas.microsoft.com/office/powerpoint/2010/main" val="4999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1E1E-37DF-7AC5-C701-1B62B6866CA7}"/>
              </a:ext>
            </a:extLst>
          </p:cNvPr>
          <p:cNvSpPr>
            <a:spLocks noGrp="1"/>
          </p:cNvSpPr>
          <p:nvPr>
            <p:ph type="title"/>
          </p:nvPr>
        </p:nvSpPr>
        <p:spPr/>
        <p:txBody>
          <a:bodyPr/>
          <a:lstStyle/>
          <a:p>
            <a:r>
              <a:rPr lang="en-US" dirty="0"/>
              <a:t>Little things lead to Great Things</a:t>
            </a:r>
          </a:p>
        </p:txBody>
      </p:sp>
      <p:sp>
        <p:nvSpPr>
          <p:cNvPr id="3" name="Content Placeholder 2">
            <a:extLst>
              <a:ext uri="{FF2B5EF4-FFF2-40B4-BE49-F238E27FC236}">
                <a16:creationId xmlns:a16="http://schemas.microsoft.com/office/drawing/2014/main" id="{40160917-C6BC-BEBD-AD10-E46AC8C82427}"/>
              </a:ext>
            </a:extLst>
          </p:cNvPr>
          <p:cNvSpPr>
            <a:spLocks noGrp="1"/>
          </p:cNvSpPr>
          <p:nvPr>
            <p:ph idx="1"/>
          </p:nvPr>
        </p:nvSpPr>
        <p:spPr/>
        <p:txBody>
          <a:bodyPr>
            <a:normAutofit fontScale="92500" lnSpcReduction="20000"/>
          </a:bodyPr>
          <a:lstStyle/>
          <a:p>
            <a:r>
              <a:rPr lang="en-US" dirty="0"/>
              <a:t>By the simple act of holding up his hands, Moses helped lead the Israelites to victory (Exodus 17:11). </a:t>
            </a:r>
          </a:p>
          <a:p>
            <a:r>
              <a:rPr lang="en-US" dirty="0"/>
              <a:t>With the jawbone of a donkey, Samson killed one thousand Philistines and protected his people (Judges 15:16). </a:t>
            </a:r>
          </a:p>
          <a:p>
            <a:r>
              <a:rPr lang="en-US" dirty="0"/>
              <a:t>By tithing two mites, the poor widow gave all that she had (Mark 12:42-44). </a:t>
            </a:r>
          </a:p>
          <a:p>
            <a:r>
              <a:rPr lang="en-US" dirty="0"/>
              <a:t>By following a star, the wise men found Jesus (Matt. 2:9). </a:t>
            </a:r>
          </a:p>
        </p:txBody>
      </p:sp>
    </p:spTree>
    <p:extLst>
      <p:ext uri="{BB962C8B-B14F-4D97-AF65-F5344CB8AC3E}">
        <p14:creationId xmlns:p14="http://schemas.microsoft.com/office/powerpoint/2010/main" val="14726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654D4DC-57F4-14F5-7374-81700196D4D3}"/>
              </a:ext>
            </a:extLst>
          </p:cNvPr>
          <p:cNvCxnSpPr>
            <a:cxnSpLocks/>
          </p:cNvCxnSpPr>
          <p:nvPr/>
        </p:nvCxnSpPr>
        <p:spPr>
          <a:xfrm>
            <a:off x="1066800" y="3581400"/>
            <a:ext cx="95059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CF6531-04D5-9A6D-ECC3-EEB7BB0090F4}"/>
              </a:ext>
            </a:extLst>
          </p:cNvPr>
          <p:cNvSpPr txBox="1"/>
          <p:nvPr/>
        </p:nvSpPr>
        <p:spPr>
          <a:xfrm>
            <a:off x="2195515" y="526018"/>
            <a:ext cx="7800971" cy="707886"/>
          </a:xfrm>
          <a:prstGeom prst="rect">
            <a:avLst/>
          </a:prstGeom>
          <a:noFill/>
        </p:spPr>
        <p:txBody>
          <a:bodyPr wrap="square">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“Good Works Anonymity Scale   ”</a:t>
            </a:r>
          </a:p>
        </p:txBody>
      </p:sp>
      <p:sp>
        <p:nvSpPr>
          <p:cNvPr id="11" name="TextBox 10">
            <a:extLst>
              <a:ext uri="{FF2B5EF4-FFF2-40B4-BE49-F238E27FC236}">
                <a16:creationId xmlns:a16="http://schemas.microsoft.com/office/drawing/2014/main" id="{5EFA75D5-53DF-BD34-ACC2-E4A4349FF2F4}"/>
              </a:ext>
            </a:extLst>
          </p:cNvPr>
          <p:cNvSpPr txBox="1"/>
          <p:nvPr/>
        </p:nvSpPr>
        <p:spPr>
          <a:xfrm rot="16200000">
            <a:off x="584492" y="2066657"/>
            <a:ext cx="1370440" cy="584775"/>
          </a:xfrm>
          <a:prstGeom prst="rect">
            <a:avLst/>
          </a:prstGeom>
          <a:noFill/>
        </p:spPr>
        <p:txBody>
          <a:bodyPr wrap="none" rtlCol="0">
            <a:spAutoFit/>
          </a:bodyPr>
          <a:lstStyle/>
          <a:p>
            <a:r>
              <a:rPr lang="en-US" sz="3200" b="1" dirty="0">
                <a:solidFill>
                  <a:schemeClr val="bg1"/>
                </a:solidFill>
              </a:rPr>
              <a:t>Known</a:t>
            </a:r>
          </a:p>
        </p:txBody>
      </p:sp>
      <p:sp>
        <p:nvSpPr>
          <p:cNvPr id="12" name="TextBox 11">
            <a:extLst>
              <a:ext uri="{FF2B5EF4-FFF2-40B4-BE49-F238E27FC236}">
                <a16:creationId xmlns:a16="http://schemas.microsoft.com/office/drawing/2014/main" id="{F73E9290-E7A1-A10A-EE93-F94892AA70C8}"/>
              </a:ext>
            </a:extLst>
          </p:cNvPr>
          <p:cNvSpPr txBox="1"/>
          <p:nvPr/>
        </p:nvSpPr>
        <p:spPr>
          <a:xfrm rot="16200000">
            <a:off x="160787" y="4569969"/>
            <a:ext cx="2217851" cy="584775"/>
          </a:xfrm>
          <a:prstGeom prst="rect">
            <a:avLst/>
          </a:prstGeom>
          <a:noFill/>
        </p:spPr>
        <p:txBody>
          <a:bodyPr wrap="none" rtlCol="0">
            <a:spAutoFit/>
          </a:bodyPr>
          <a:lstStyle/>
          <a:p>
            <a:r>
              <a:rPr lang="en-US" sz="3200" b="1" dirty="0">
                <a:solidFill>
                  <a:schemeClr val="bg1"/>
                </a:solidFill>
              </a:rPr>
              <a:t>Anonymous</a:t>
            </a:r>
          </a:p>
        </p:txBody>
      </p:sp>
      <p:sp>
        <p:nvSpPr>
          <p:cNvPr id="21" name="TextBox 20">
            <a:extLst>
              <a:ext uri="{FF2B5EF4-FFF2-40B4-BE49-F238E27FC236}">
                <a16:creationId xmlns:a16="http://schemas.microsoft.com/office/drawing/2014/main" id="{43419BDF-E5A1-55E4-5212-E6E642C1688A}"/>
              </a:ext>
            </a:extLst>
          </p:cNvPr>
          <p:cNvSpPr txBox="1"/>
          <p:nvPr/>
        </p:nvSpPr>
        <p:spPr>
          <a:xfrm>
            <a:off x="1936397" y="2630269"/>
            <a:ext cx="4409284" cy="707886"/>
          </a:xfrm>
          <a:prstGeom prst="rect">
            <a:avLst/>
          </a:prstGeom>
          <a:noFill/>
        </p:spPr>
        <p:txBody>
          <a:bodyPr wrap="none" rtlCol="0">
            <a:spAutoFit/>
          </a:bodyPr>
          <a:lstStyle/>
          <a:p>
            <a:r>
              <a:rPr lang="en-US" sz="2000" b="1" dirty="0">
                <a:solidFill>
                  <a:srgbClr val="FFFF00"/>
                </a:solidFill>
              </a:rPr>
              <a:t>Let your light shine, Seeking God’s glory</a:t>
            </a:r>
          </a:p>
          <a:p>
            <a:r>
              <a:rPr lang="en-US" sz="2000" b="1" dirty="0">
                <a:solidFill>
                  <a:srgbClr val="FFFF00"/>
                </a:solidFill>
              </a:rPr>
              <a:t>Matt 5:16 &amp; John 5:44</a:t>
            </a:r>
          </a:p>
        </p:txBody>
      </p:sp>
      <p:sp>
        <p:nvSpPr>
          <p:cNvPr id="22" name="TextBox 21">
            <a:extLst>
              <a:ext uri="{FF2B5EF4-FFF2-40B4-BE49-F238E27FC236}">
                <a16:creationId xmlns:a16="http://schemas.microsoft.com/office/drawing/2014/main" id="{56688FA2-EA0D-26C9-0ED1-8F888A611BB5}"/>
              </a:ext>
            </a:extLst>
          </p:cNvPr>
          <p:cNvSpPr txBox="1"/>
          <p:nvPr/>
        </p:nvSpPr>
        <p:spPr>
          <a:xfrm>
            <a:off x="8172454" y="1331608"/>
            <a:ext cx="2305046" cy="707886"/>
          </a:xfrm>
          <a:prstGeom prst="rect">
            <a:avLst/>
          </a:prstGeom>
          <a:noFill/>
        </p:spPr>
        <p:txBody>
          <a:bodyPr wrap="square" rtlCol="0">
            <a:spAutoFit/>
          </a:bodyPr>
          <a:lstStyle/>
          <a:p>
            <a:pPr algn="r"/>
            <a:r>
              <a:rPr lang="en-US" sz="2000" b="1" dirty="0">
                <a:solidFill>
                  <a:srgbClr val="FF0000"/>
                </a:solidFill>
              </a:rPr>
              <a:t>To be seen of men</a:t>
            </a:r>
          </a:p>
          <a:p>
            <a:pPr algn="r"/>
            <a:r>
              <a:rPr lang="en-US" sz="2000" b="1" dirty="0">
                <a:solidFill>
                  <a:srgbClr val="FF0000"/>
                </a:solidFill>
              </a:rPr>
              <a:t>Matt 6:1</a:t>
            </a:r>
          </a:p>
        </p:txBody>
      </p:sp>
      <p:sp>
        <p:nvSpPr>
          <p:cNvPr id="23" name="TextBox 22">
            <a:extLst>
              <a:ext uri="{FF2B5EF4-FFF2-40B4-BE49-F238E27FC236}">
                <a16:creationId xmlns:a16="http://schemas.microsoft.com/office/drawing/2014/main" id="{C83BEEBB-FA84-3A20-DA4E-99CB5F852C9B}"/>
              </a:ext>
            </a:extLst>
          </p:cNvPr>
          <p:cNvSpPr txBox="1"/>
          <p:nvPr/>
        </p:nvSpPr>
        <p:spPr>
          <a:xfrm>
            <a:off x="7705771" y="5086281"/>
            <a:ext cx="2747740" cy="707886"/>
          </a:xfrm>
          <a:prstGeom prst="rect">
            <a:avLst/>
          </a:prstGeom>
          <a:noFill/>
        </p:spPr>
        <p:txBody>
          <a:bodyPr wrap="none" rtlCol="0">
            <a:spAutoFit/>
          </a:bodyPr>
          <a:lstStyle/>
          <a:p>
            <a:pPr algn="r"/>
            <a:r>
              <a:rPr lang="en-US" sz="2000" b="1" dirty="0">
                <a:solidFill>
                  <a:srgbClr val="00B0F0"/>
                </a:solidFill>
              </a:rPr>
              <a:t>Anonymous good works</a:t>
            </a:r>
          </a:p>
          <a:p>
            <a:pPr algn="r"/>
            <a:r>
              <a:rPr lang="en-US" sz="2000" b="1" dirty="0">
                <a:solidFill>
                  <a:srgbClr val="00B0F0"/>
                </a:solidFill>
              </a:rPr>
              <a:t>Matt 6:3-4</a:t>
            </a:r>
          </a:p>
        </p:txBody>
      </p:sp>
      <p:sp>
        <p:nvSpPr>
          <p:cNvPr id="24" name="Freeform 23">
            <a:extLst>
              <a:ext uri="{FF2B5EF4-FFF2-40B4-BE49-F238E27FC236}">
                <a16:creationId xmlns:a16="http://schemas.microsoft.com/office/drawing/2014/main" id="{5BCD8EE6-E188-292E-4EA0-54DE7D354FF5}"/>
              </a:ext>
            </a:extLst>
          </p:cNvPr>
          <p:cNvSpPr/>
          <p:nvPr/>
        </p:nvSpPr>
        <p:spPr>
          <a:xfrm>
            <a:off x="1600200" y="3044265"/>
            <a:ext cx="8724900" cy="1445155"/>
          </a:xfrm>
          <a:custGeom>
            <a:avLst/>
            <a:gdLst>
              <a:gd name="connsiteX0" fmla="*/ 0 w 8877300"/>
              <a:gd name="connsiteY0" fmla="*/ 1926166 h 1981604"/>
              <a:gd name="connsiteX1" fmla="*/ 1390650 w 8877300"/>
              <a:gd name="connsiteY1" fmla="*/ 1945216 h 1981604"/>
              <a:gd name="connsiteX2" fmla="*/ 2381250 w 8877300"/>
              <a:gd name="connsiteY2" fmla="*/ 1507066 h 1981604"/>
              <a:gd name="connsiteX3" fmla="*/ 3333750 w 8877300"/>
              <a:gd name="connsiteY3" fmla="*/ 668866 h 1981604"/>
              <a:gd name="connsiteX4" fmla="*/ 4133850 w 8877300"/>
              <a:gd name="connsiteY4" fmla="*/ 154516 h 1981604"/>
              <a:gd name="connsiteX5" fmla="*/ 5314950 w 8877300"/>
              <a:gd name="connsiteY5" fmla="*/ 21166 h 1981604"/>
              <a:gd name="connsiteX6" fmla="*/ 8877300 w 8877300"/>
              <a:gd name="connsiteY6" fmla="*/ 2116 h 19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7300" h="1981604">
                <a:moveTo>
                  <a:pt x="0" y="1926166"/>
                </a:moveTo>
                <a:cubicBezTo>
                  <a:pt x="496887" y="1970616"/>
                  <a:pt x="993775" y="2015066"/>
                  <a:pt x="1390650" y="1945216"/>
                </a:cubicBezTo>
                <a:cubicBezTo>
                  <a:pt x="1787525" y="1875366"/>
                  <a:pt x="2057400" y="1719791"/>
                  <a:pt x="2381250" y="1507066"/>
                </a:cubicBezTo>
                <a:cubicBezTo>
                  <a:pt x="2705100" y="1294341"/>
                  <a:pt x="3041650" y="894291"/>
                  <a:pt x="3333750" y="668866"/>
                </a:cubicBezTo>
                <a:cubicBezTo>
                  <a:pt x="3625850" y="443441"/>
                  <a:pt x="3803650" y="262466"/>
                  <a:pt x="4133850" y="154516"/>
                </a:cubicBezTo>
                <a:cubicBezTo>
                  <a:pt x="4464050" y="46566"/>
                  <a:pt x="4524375" y="46566"/>
                  <a:pt x="5314950" y="21166"/>
                </a:cubicBezTo>
                <a:cubicBezTo>
                  <a:pt x="6105525" y="-4234"/>
                  <a:pt x="7491412" y="-1059"/>
                  <a:pt x="8877300" y="2116"/>
                </a:cubicBezTo>
              </a:path>
            </a:pathLst>
          </a:cu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cxnSp>
        <p:nvCxnSpPr>
          <p:cNvPr id="26" name="Straight Connector 25">
            <a:extLst>
              <a:ext uri="{FF2B5EF4-FFF2-40B4-BE49-F238E27FC236}">
                <a16:creationId xmlns:a16="http://schemas.microsoft.com/office/drawing/2014/main" id="{8C562C48-7ADD-4AB1-2FD6-05DE1AED0D3A}"/>
              </a:ext>
            </a:extLst>
          </p:cNvPr>
          <p:cNvCxnSpPr>
            <a:cxnSpLocks/>
          </p:cNvCxnSpPr>
          <p:nvPr/>
        </p:nvCxnSpPr>
        <p:spPr>
          <a:xfrm>
            <a:off x="1562100" y="1673824"/>
            <a:ext cx="876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E377A46-001B-ACD3-F172-F6614BCE6355}"/>
              </a:ext>
            </a:extLst>
          </p:cNvPr>
          <p:cNvSpPr txBox="1"/>
          <p:nvPr/>
        </p:nvSpPr>
        <p:spPr>
          <a:xfrm>
            <a:off x="8884547" y="559698"/>
            <a:ext cx="453970"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TM</a:t>
            </a:r>
          </a:p>
        </p:txBody>
      </p:sp>
      <p:cxnSp>
        <p:nvCxnSpPr>
          <p:cNvPr id="29" name="Straight Connector 28">
            <a:extLst>
              <a:ext uri="{FF2B5EF4-FFF2-40B4-BE49-F238E27FC236}">
                <a16:creationId xmlns:a16="http://schemas.microsoft.com/office/drawing/2014/main" id="{000DC755-4526-0F2F-F539-2E3BCA6477B1}"/>
              </a:ext>
            </a:extLst>
          </p:cNvPr>
          <p:cNvCxnSpPr>
            <a:cxnSpLocks/>
          </p:cNvCxnSpPr>
          <p:nvPr/>
        </p:nvCxnSpPr>
        <p:spPr>
          <a:xfrm>
            <a:off x="1562100" y="5431141"/>
            <a:ext cx="8763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27EFF2-5AC9-50D6-7B74-43C49C825A00}"/>
              </a:ext>
            </a:extLst>
          </p:cNvPr>
          <p:cNvCxnSpPr>
            <a:cxnSpLocks/>
          </p:cNvCxnSpPr>
          <p:nvPr/>
        </p:nvCxnSpPr>
        <p:spPr>
          <a:xfrm>
            <a:off x="1562100" y="2984539"/>
            <a:ext cx="8763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AF52250-3095-BE48-E800-BA9915AD328C}"/>
              </a:ext>
            </a:extLst>
          </p:cNvPr>
          <p:cNvCxnSpPr>
            <a:cxnSpLocks/>
          </p:cNvCxnSpPr>
          <p:nvPr/>
        </p:nvCxnSpPr>
        <p:spPr>
          <a:xfrm>
            <a:off x="1562100" y="895350"/>
            <a:ext cx="0" cy="53721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66B732C-9E07-6457-44A9-AB6383368101}"/>
              </a:ext>
            </a:extLst>
          </p:cNvPr>
          <p:cNvSpPr txBox="1"/>
          <p:nvPr/>
        </p:nvSpPr>
        <p:spPr>
          <a:xfrm>
            <a:off x="1866900" y="4126394"/>
            <a:ext cx="3522824" cy="707886"/>
          </a:xfrm>
          <a:prstGeom prst="rect">
            <a:avLst/>
          </a:prstGeom>
          <a:noFill/>
        </p:spPr>
        <p:txBody>
          <a:bodyPr wrap="none" rtlCol="0">
            <a:spAutoFit/>
          </a:bodyPr>
          <a:lstStyle/>
          <a:p>
            <a:r>
              <a:rPr lang="en-US" sz="2000" b="1" dirty="0">
                <a:solidFill>
                  <a:srgbClr val="92D050"/>
                </a:solidFill>
              </a:rPr>
              <a:t>Inconspicuous, but later known</a:t>
            </a:r>
          </a:p>
          <a:p>
            <a:r>
              <a:rPr lang="en-US" sz="2000" b="1" dirty="0">
                <a:solidFill>
                  <a:srgbClr val="92D050"/>
                </a:solidFill>
              </a:rPr>
              <a:t>1 Timothy 5:25</a:t>
            </a:r>
          </a:p>
        </p:txBody>
      </p:sp>
    </p:spTree>
    <p:extLst>
      <p:ext uri="{BB962C8B-B14F-4D97-AF65-F5344CB8AC3E}">
        <p14:creationId xmlns:p14="http://schemas.microsoft.com/office/powerpoint/2010/main" val="41813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E5CA6B-16D7-D2C5-DF9E-4763C0F425A4}"/>
              </a:ext>
            </a:extLst>
          </p:cNvPr>
          <p:cNvSpPr/>
          <p:nvPr/>
        </p:nvSpPr>
        <p:spPr>
          <a:xfrm>
            <a:off x="5099304"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Tree>
    <p:extLst>
      <p:ext uri="{BB962C8B-B14F-4D97-AF65-F5344CB8AC3E}">
        <p14:creationId xmlns:p14="http://schemas.microsoft.com/office/powerpoint/2010/main" val="4207863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56C4B-2491-8208-0A09-4F1964E97F11}"/>
              </a:ext>
            </a:extLst>
          </p:cNvPr>
          <p:cNvSpPr/>
          <p:nvPr/>
        </p:nvSpPr>
        <p:spPr>
          <a:xfrm>
            <a:off x="3649401"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629984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9" name="Right Arrow 18">
            <a:extLst>
              <a:ext uri="{FF2B5EF4-FFF2-40B4-BE49-F238E27FC236}">
                <a16:creationId xmlns:a16="http://schemas.microsoft.com/office/drawing/2014/main" id="{F287950E-DA96-1619-8AE2-F64008846220}"/>
              </a:ext>
            </a:extLst>
          </p:cNvPr>
          <p:cNvSpPr/>
          <p:nvPr/>
        </p:nvSpPr>
        <p:spPr>
          <a:xfrm>
            <a:off x="5642793"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555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FDBF8-DE84-9E56-AB08-C728F38BA94E}"/>
              </a:ext>
            </a:extLst>
          </p:cNvPr>
          <p:cNvSpPr/>
          <p:nvPr/>
        </p:nvSpPr>
        <p:spPr>
          <a:xfrm>
            <a:off x="216938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Know the person</a:t>
            </a:r>
            <a:endParaRPr lang="en-US" sz="2400" b="1" dirty="0"/>
          </a:p>
        </p:txBody>
      </p:sp>
      <p:sp>
        <p:nvSpPr>
          <p:cNvPr id="8" name="Rectangle 7">
            <a:extLst>
              <a:ext uri="{FF2B5EF4-FFF2-40B4-BE49-F238E27FC236}">
                <a16:creationId xmlns:a16="http://schemas.microsoft.com/office/drawing/2014/main" id="{80A56C4B-2491-8208-0A09-4F1964E97F11}"/>
              </a:ext>
            </a:extLst>
          </p:cNvPr>
          <p:cNvSpPr/>
          <p:nvPr/>
        </p:nvSpPr>
        <p:spPr>
          <a:xfrm>
            <a:off x="4819833"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7470279"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8" name="Right Arrow 17">
            <a:extLst>
              <a:ext uri="{FF2B5EF4-FFF2-40B4-BE49-F238E27FC236}">
                <a16:creationId xmlns:a16="http://schemas.microsoft.com/office/drawing/2014/main" id="{941F3071-BFFA-3492-B587-A162DDCAABD6}"/>
              </a:ext>
            </a:extLst>
          </p:cNvPr>
          <p:cNvSpPr/>
          <p:nvPr/>
        </p:nvSpPr>
        <p:spPr>
          <a:xfrm>
            <a:off x="4162779"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287950E-DA96-1619-8AE2-F64008846220}"/>
              </a:ext>
            </a:extLst>
          </p:cNvPr>
          <p:cNvSpPr/>
          <p:nvPr/>
        </p:nvSpPr>
        <p:spPr>
          <a:xfrm>
            <a:off x="6813225"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9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FF6546-C2E7-9C90-1569-056CAD3D0715}"/>
              </a:ext>
            </a:extLst>
          </p:cNvPr>
          <p:cNvSpPr/>
          <p:nvPr/>
        </p:nvSpPr>
        <p:spPr>
          <a:xfrm>
            <a:off x="1183149"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Seek a Relationship</a:t>
            </a:r>
            <a:endParaRPr lang="en-US" sz="2400" b="1" dirty="0"/>
          </a:p>
        </p:txBody>
      </p:sp>
      <p:sp>
        <p:nvSpPr>
          <p:cNvPr id="7" name="Rectangle 6">
            <a:extLst>
              <a:ext uri="{FF2B5EF4-FFF2-40B4-BE49-F238E27FC236}">
                <a16:creationId xmlns:a16="http://schemas.microsoft.com/office/drawing/2014/main" id="{423FDBF8-DE84-9E56-AB08-C728F38BA94E}"/>
              </a:ext>
            </a:extLst>
          </p:cNvPr>
          <p:cNvSpPr/>
          <p:nvPr/>
        </p:nvSpPr>
        <p:spPr>
          <a:xfrm>
            <a:off x="3833595"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Know the person</a:t>
            </a:r>
            <a:endParaRPr lang="en-US" sz="2400" b="1" dirty="0"/>
          </a:p>
        </p:txBody>
      </p:sp>
      <p:sp>
        <p:nvSpPr>
          <p:cNvPr id="8" name="Rectangle 7">
            <a:extLst>
              <a:ext uri="{FF2B5EF4-FFF2-40B4-BE49-F238E27FC236}">
                <a16:creationId xmlns:a16="http://schemas.microsoft.com/office/drawing/2014/main" id="{80A56C4B-2491-8208-0A09-4F1964E97F11}"/>
              </a:ext>
            </a:extLst>
          </p:cNvPr>
          <p:cNvSpPr/>
          <p:nvPr/>
        </p:nvSpPr>
        <p:spPr>
          <a:xfrm>
            <a:off x="6484041"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Identify need</a:t>
            </a:r>
          </a:p>
        </p:txBody>
      </p:sp>
      <p:sp>
        <p:nvSpPr>
          <p:cNvPr id="9" name="Rectangle 8">
            <a:extLst>
              <a:ext uri="{FF2B5EF4-FFF2-40B4-BE49-F238E27FC236}">
                <a16:creationId xmlns:a16="http://schemas.microsoft.com/office/drawing/2014/main" id="{37E5CA6B-16D7-D2C5-DF9E-4763C0F425A4}"/>
              </a:ext>
            </a:extLst>
          </p:cNvPr>
          <p:cNvSpPr/>
          <p:nvPr/>
        </p:nvSpPr>
        <p:spPr>
          <a:xfrm>
            <a:off x="9134487" y="2779776"/>
            <a:ext cx="1993392" cy="16139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Perform a Good Work</a:t>
            </a:r>
          </a:p>
        </p:txBody>
      </p:sp>
      <p:sp>
        <p:nvSpPr>
          <p:cNvPr id="14" name="Title 13">
            <a:extLst>
              <a:ext uri="{FF2B5EF4-FFF2-40B4-BE49-F238E27FC236}">
                <a16:creationId xmlns:a16="http://schemas.microsoft.com/office/drawing/2014/main" id="{176D1517-392D-F088-8633-D63B831A40A1}"/>
              </a:ext>
            </a:extLst>
          </p:cNvPr>
          <p:cNvSpPr>
            <a:spLocks noGrp="1"/>
          </p:cNvSpPr>
          <p:nvPr>
            <p:ph type="title" idx="4294967295"/>
          </p:nvPr>
        </p:nvSpPr>
        <p:spPr>
          <a:xfrm>
            <a:off x="838200" y="498824"/>
            <a:ext cx="10515600" cy="1325563"/>
          </a:xfrm>
          <a:prstGeom prst="rect">
            <a:avLst/>
          </a:prstGeom>
        </p:spPr>
        <p:txBody>
          <a:bodyPr/>
          <a:lstStyle/>
          <a:p>
            <a:pPr algn="ctr"/>
            <a:r>
              <a:rPr lang="en-US" dirty="0"/>
              <a:t>Relationship Process</a:t>
            </a:r>
          </a:p>
        </p:txBody>
      </p:sp>
      <p:sp>
        <p:nvSpPr>
          <p:cNvPr id="17" name="Right Arrow 16">
            <a:extLst>
              <a:ext uri="{FF2B5EF4-FFF2-40B4-BE49-F238E27FC236}">
                <a16:creationId xmlns:a16="http://schemas.microsoft.com/office/drawing/2014/main" id="{F523843C-D480-6501-CE34-7E694515746E}"/>
              </a:ext>
            </a:extLst>
          </p:cNvPr>
          <p:cNvSpPr/>
          <p:nvPr/>
        </p:nvSpPr>
        <p:spPr>
          <a:xfrm>
            <a:off x="3176541"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941F3071-BFFA-3492-B587-A162DDCAABD6}"/>
              </a:ext>
            </a:extLst>
          </p:cNvPr>
          <p:cNvSpPr/>
          <p:nvPr/>
        </p:nvSpPr>
        <p:spPr>
          <a:xfrm>
            <a:off x="5826987" y="3364992"/>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287950E-DA96-1619-8AE2-F64008846220}"/>
              </a:ext>
            </a:extLst>
          </p:cNvPr>
          <p:cNvSpPr/>
          <p:nvPr/>
        </p:nvSpPr>
        <p:spPr>
          <a:xfrm>
            <a:off x="8477433" y="3362706"/>
            <a:ext cx="657054" cy="44805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6505FD3-21BE-0A39-EC90-EB0E3D184B69}"/>
              </a:ext>
            </a:extLst>
          </p:cNvPr>
          <p:cNvGrpSpPr/>
          <p:nvPr/>
        </p:nvGrpSpPr>
        <p:grpSpPr>
          <a:xfrm>
            <a:off x="1767927" y="4446271"/>
            <a:ext cx="6388520" cy="1663767"/>
            <a:chOff x="1767927" y="4446271"/>
            <a:chExt cx="6388520" cy="1663767"/>
          </a:xfrm>
        </p:grpSpPr>
        <p:sp>
          <p:nvSpPr>
            <p:cNvPr id="2" name="TextBox 1">
              <a:extLst>
                <a:ext uri="{FF2B5EF4-FFF2-40B4-BE49-F238E27FC236}">
                  <a16:creationId xmlns:a16="http://schemas.microsoft.com/office/drawing/2014/main" id="{C45D4478-DE4D-7CB9-2FB4-7D8E76933F01}"/>
                </a:ext>
              </a:extLst>
            </p:cNvPr>
            <p:cNvSpPr txBox="1"/>
            <p:nvPr/>
          </p:nvSpPr>
          <p:spPr>
            <a:xfrm>
              <a:off x="3943029" y="5525263"/>
              <a:ext cx="2038315" cy="584775"/>
            </a:xfrm>
            <a:prstGeom prst="rect">
              <a:avLst/>
            </a:prstGeom>
            <a:noFill/>
          </p:spPr>
          <p:txBody>
            <a:bodyPr wrap="none" rtlCol="0">
              <a:spAutoFit/>
            </a:bodyPr>
            <a:lstStyle/>
            <a:p>
              <a:pPr algn="ctr"/>
              <a:r>
                <a:rPr lang="en-US" sz="3200" b="1" dirty="0">
                  <a:solidFill>
                    <a:schemeClr val="bg1"/>
                  </a:solidFill>
                </a:rPr>
                <a:t>Awareness</a:t>
              </a:r>
            </a:p>
          </p:txBody>
        </p:sp>
        <p:sp>
          <p:nvSpPr>
            <p:cNvPr id="3" name="Left Brace 2">
              <a:extLst>
                <a:ext uri="{FF2B5EF4-FFF2-40B4-BE49-F238E27FC236}">
                  <a16:creationId xmlns:a16="http://schemas.microsoft.com/office/drawing/2014/main" id="{B89F266B-05BA-1F9A-B7D5-7C1BAAF3B2DC}"/>
                </a:ext>
              </a:extLst>
            </p:cNvPr>
            <p:cNvSpPr/>
            <p:nvPr/>
          </p:nvSpPr>
          <p:spPr>
            <a:xfrm rot="16200000" flipV="1">
              <a:off x="4422691" y="1791507"/>
              <a:ext cx="1078992" cy="6388520"/>
            </a:xfrm>
            <a:prstGeom prst="lef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6AB7B8F-F19B-26C7-9E83-EF1864E23283}"/>
              </a:ext>
            </a:extLst>
          </p:cNvPr>
          <p:cNvGrpSpPr/>
          <p:nvPr/>
        </p:nvGrpSpPr>
        <p:grpSpPr>
          <a:xfrm>
            <a:off x="9134487" y="4487418"/>
            <a:ext cx="1993392" cy="1622620"/>
            <a:chOff x="9134487" y="4487418"/>
            <a:chExt cx="1993392" cy="1622620"/>
          </a:xfrm>
        </p:grpSpPr>
        <p:sp>
          <p:nvSpPr>
            <p:cNvPr id="4" name="TextBox 3">
              <a:extLst>
                <a:ext uri="{FF2B5EF4-FFF2-40B4-BE49-F238E27FC236}">
                  <a16:creationId xmlns:a16="http://schemas.microsoft.com/office/drawing/2014/main" id="{82EA2F04-F0C3-000D-509B-7951047A5CAA}"/>
                </a:ext>
              </a:extLst>
            </p:cNvPr>
            <p:cNvSpPr txBox="1"/>
            <p:nvPr/>
          </p:nvSpPr>
          <p:spPr>
            <a:xfrm>
              <a:off x="9464155" y="5525263"/>
              <a:ext cx="1289135" cy="584775"/>
            </a:xfrm>
            <a:prstGeom prst="rect">
              <a:avLst/>
            </a:prstGeom>
            <a:noFill/>
          </p:spPr>
          <p:txBody>
            <a:bodyPr wrap="none" rtlCol="0">
              <a:spAutoFit/>
            </a:bodyPr>
            <a:lstStyle/>
            <a:p>
              <a:pPr algn="ctr"/>
              <a:r>
                <a:rPr lang="en-US" sz="3200" b="1" dirty="0">
                  <a:solidFill>
                    <a:schemeClr val="bg1"/>
                  </a:solidFill>
                </a:rPr>
                <a:t>Action</a:t>
              </a:r>
            </a:p>
          </p:txBody>
        </p:sp>
        <p:sp>
          <p:nvSpPr>
            <p:cNvPr id="5" name="Left Brace 4">
              <a:extLst>
                <a:ext uri="{FF2B5EF4-FFF2-40B4-BE49-F238E27FC236}">
                  <a16:creationId xmlns:a16="http://schemas.microsoft.com/office/drawing/2014/main" id="{981E6E81-BC89-FA32-8586-DC1A083239A4}"/>
                </a:ext>
              </a:extLst>
            </p:cNvPr>
            <p:cNvSpPr/>
            <p:nvPr/>
          </p:nvSpPr>
          <p:spPr>
            <a:xfrm rot="16200000" flipV="1">
              <a:off x="9591687" y="4030218"/>
              <a:ext cx="1078992" cy="1993392"/>
            </a:xfrm>
            <a:prstGeom prst="lef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Right Arrow 11">
            <a:extLst>
              <a:ext uri="{FF2B5EF4-FFF2-40B4-BE49-F238E27FC236}">
                <a16:creationId xmlns:a16="http://schemas.microsoft.com/office/drawing/2014/main" id="{0CB8509B-C0E7-579E-750B-FAAD66EE6866}"/>
              </a:ext>
            </a:extLst>
          </p:cNvPr>
          <p:cNvSpPr/>
          <p:nvPr/>
        </p:nvSpPr>
        <p:spPr>
          <a:xfrm>
            <a:off x="6986016" y="5605273"/>
            <a:ext cx="1827484" cy="448056"/>
          </a:xfrm>
          <a:prstGeom prst="rightArrow">
            <a:avLst>
              <a:gd name="adj1" fmla="val 50000"/>
              <a:gd name="adj2" fmla="val 1071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2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D8745C-C3C3-B17C-69D4-E8410D451D29}"/>
              </a:ext>
            </a:extLst>
          </p:cNvPr>
          <p:cNvSpPr/>
          <p:nvPr/>
        </p:nvSpPr>
        <p:spPr>
          <a:xfrm>
            <a:off x="5270500" y="9144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Happy</a:t>
            </a:r>
          </a:p>
          <a:p>
            <a:pPr algn="ctr"/>
            <a:r>
              <a:rPr lang="en-US" dirty="0"/>
              <a:t>(Emotion)</a:t>
            </a:r>
          </a:p>
        </p:txBody>
      </p:sp>
      <p:sp>
        <p:nvSpPr>
          <p:cNvPr id="6" name="Rectangle 5">
            <a:extLst>
              <a:ext uri="{FF2B5EF4-FFF2-40B4-BE49-F238E27FC236}">
                <a16:creationId xmlns:a16="http://schemas.microsoft.com/office/drawing/2014/main" id="{C7DA1E83-8955-E32B-F8A8-BB08806AAE1F}"/>
              </a:ext>
            </a:extLst>
          </p:cNvPr>
          <p:cNvSpPr/>
          <p:nvPr/>
        </p:nvSpPr>
        <p:spPr>
          <a:xfrm>
            <a:off x="777875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Good Work</a:t>
            </a:r>
          </a:p>
          <a:p>
            <a:pPr algn="ctr"/>
            <a:r>
              <a:rPr lang="en-US" dirty="0"/>
              <a:t>(Action)</a:t>
            </a:r>
          </a:p>
        </p:txBody>
      </p:sp>
      <p:sp>
        <p:nvSpPr>
          <p:cNvPr id="2" name="Rectangle 1">
            <a:extLst>
              <a:ext uri="{FF2B5EF4-FFF2-40B4-BE49-F238E27FC236}">
                <a16:creationId xmlns:a16="http://schemas.microsoft.com/office/drawing/2014/main" id="{A35038B4-57FB-F5C2-2ACA-FD7885A409FF}"/>
              </a:ext>
            </a:extLst>
          </p:cNvPr>
          <p:cNvSpPr/>
          <p:nvPr/>
        </p:nvSpPr>
        <p:spPr>
          <a:xfrm>
            <a:off x="2762251"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Decision</a:t>
            </a:r>
          </a:p>
          <a:p>
            <a:pPr algn="ctr"/>
            <a:r>
              <a:rPr lang="en-US" dirty="0"/>
              <a:t>(Thinking)</a:t>
            </a:r>
          </a:p>
        </p:txBody>
      </p:sp>
      <p:cxnSp>
        <p:nvCxnSpPr>
          <p:cNvPr id="4" name="Straight Arrow Connector 3">
            <a:extLst>
              <a:ext uri="{FF2B5EF4-FFF2-40B4-BE49-F238E27FC236}">
                <a16:creationId xmlns:a16="http://schemas.microsoft.com/office/drawing/2014/main" id="{9D5A6026-59D3-A017-1D6B-F559810DC52B}"/>
              </a:ext>
            </a:extLst>
          </p:cNvPr>
          <p:cNvCxnSpPr>
            <a:stCxn id="5" idx="1"/>
            <a:endCxn id="2" idx="0"/>
          </p:cNvCxnSpPr>
          <p:nvPr/>
        </p:nvCxnSpPr>
        <p:spPr>
          <a:xfrm flipH="1">
            <a:off x="3587751" y="1473200"/>
            <a:ext cx="1682749" cy="212090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A6CA27C-2A9A-9CA6-B493-EBB50C668C6B}"/>
              </a:ext>
            </a:extLst>
          </p:cNvPr>
          <p:cNvCxnSpPr>
            <a:cxnSpLocks/>
            <a:stCxn id="5" idx="3"/>
            <a:endCxn id="6" idx="0"/>
          </p:cNvCxnSpPr>
          <p:nvPr/>
        </p:nvCxnSpPr>
        <p:spPr>
          <a:xfrm>
            <a:off x="6921500" y="1473200"/>
            <a:ext cx="1682750" cy="212090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7D5DE3-A6AB-BC71-B79B-A544C77010FB}"/>
              </a:ext>
            </a:extLst>
          </p:cNvPr>
          <p:cNvCxnSpPr>
            <a:cxnSpLocks/>
            <a:stCxn id="2" idx="3"/>
            <a:endCxn id="6" idx="1"/>
          </p:cNvCxnSpPr>
          <p:nvPr/>
        </p:nvCxnSpPr>
        <p:spPr>
          <a:xfrm>
            <a:off x="4413251" y="4152900"/>
            <a:ext cx="3365499"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26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9821-4544-81BE-58B5-B9E1F08CC8B7}"/>
              </a:ext>
            </a:extLst>
          </p:cNvPr>
          <p:cNvSpPr>
            <a:spLocks noGrp="1"/>
          </p:cNvSpPr>
          <p:nvPr>
            <p:ph type="title"/>
          </p:nvPr>
        </p:nvSpPr>
        <p:spPr/>
        <p:txBody>
          <a:bodyPr/>
          <a:lstStyle/>
          <a:p>
            <a:r>
              <a:rPr lang="en-US" dirty="0"/>
              <a:t>Keeping the Peace (Eph 4)</a:t>
            </a:r>
          </a:p>
        </p:txBody>
      </p:sp>
      <p:sp>
        <p:nvSpPr>
          <p:cNvPr id="3" name="Content Placeholder 2">
            <a:extLst>
              <a:ext uri="{FF2B5EF4-FFF2-40B4-BE49-F238E27FC236}">
                <a16:creationId xmlns:a16="http://schemas.microsoft.com/office/drawing/2014/main" id="{9C012D21-B520-FF50-9812-A5009982D9E5}"/>
              </a:ext>
            </a:extLst>
          </p:cNvPr>
          <p:cNvSpPr>
            <a:spLocks noGrp="1"/>
          </p:cNvSpPr>
          <p:nvPr>
            <p:ph idx="1"/>
          </p:nvPr>
        </p:nvSpPr>
        <p:spPr/>
        <p:txBody>
          <a:bodyPr/>
          <a:lstStyle/>
          <a:p>
            <a:r>
              <a:rPr lang="en-US" dirty="0"/>
              <a:t>honoring others above themselves</a:t>
            </a:r>
          </a:p>
          <a:p>
            <a:r>
              <a:rPr lang="en-US" dirty="0"/>
              <a:t>sharing with those in need</a:t>
            </a:r>
          </a:p>
          <a:p>
            <a:r>
              <a:rPr lang="en-US" dirty="0"/>
              <a:t>rejoicing with those who rejoice</a:t>
            </a:r>
          </a:p>
          <a:p>
            <a:r>
              <a:rPr lang="en-US" dirty="0"/>
              <a:t>mourning with those who mourn </a:t>
            </a:r>
          </a:p>
          <a:p>
            <a:r>
              <a:rPr lang="en-US" dirty="0"/>
              <a:t>consistently turning away from evil </a:t>
            </a:r>
          </a:p>
          <a:p>
            <a:r>
              <a:rPr lang="en-US" dirty="0"/>
              <a:t>and doing good</a:t>
            </a:r>
          </a:p>
        </p:txBody>
      </p:sp>
    </p:spTree>
    <p:extLst>
      <p:ext uri="{BB962C8B-B14F-4D97-AF65-F5344CB8AC3E}">
        <p14:creationId xmlns:p14="http://schemas.microsoft.com/office/powerpoint/2010/main" val="35312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191A-ABC4-849A-BB2B-199FB94754F6}"/>
              </a:ext>
            </a:extLst>
          </p:cNvPr>
          <p:cNvSpPr>
            <a:spLocks noGrp="1"/>
          </p:cNvSpPr>
          <p:nvPr>
            <p:ph type="title"/>
          </p:nvPr>
        </p:nvSpPr>
        <p:spPr/>
        <p:txBody>
          <a:bodyPr/>
          <a:lstStyle/>
          <a:p>
            <a:r>
              <a:rPr lang="en-US" dirty="0"/>
              <a:t>Restoring the Peace</a:t>
            </a:r>
          </a:p>
        </p:txBody>
      </p:sp>
      <p:sp>
        <p:nvSpPr>
          <p:cNvPr id="3" name="Content Placeholder 2">
            <a:extLst>
              <a:ext uri="{FF2B5EF4-FFF2-40B4-BE49-F238E27FC236}">
                <a16:creationId xmlns:a16="http://schemas.microsoft.com/office/drawing/2014/main" id="{7B0ABDDC-C007-FCF4-F307-EBB3C2C53BF3}"/>
              </a:ext>
            </a:extLst>
          </p:cNvPr>
          <p:cNvSpPr>
            <a:spLocks noGrp="1"/>
          </p:cNvSpPr>
          <p:nvPr>
            <p:ph idx="1"/>
          </p:nvPr>
        </p:nvSpPr>
        <p:spPr/>
        <p:txBody>
          <a:bodyPr>
            <a:normAutofit lnSpcReduction="10000"/>
          </a:bodyPr>
          <a:lstStyle/>
          <a:p>
            <a:r>
              <a:rPr lang="en-US" dirty="0"/>
              <a:t>If you have faulted someone, go to them (Matt 5:23-24)</a:t>
            </a:r>
          </a:p>
          <a:p>
            <a:endParaRPr lang="en-US" dirty="0"/>
          </a:p>
          <a:p>
            <a:r>
              <a:rPr lang="en-US" dirty="0"/>
              <a:t>If someone has hurt you, go to them (Matt 18:15-17)</a:t>
            </a:r>
          </a:p>
          <a:p>
            <a:endParaRPr lang="en-US" dirty="0"/>
          </a:p>
          <a:p>
            <a:r>
              <a:rPr lang="en-US" dirty="0"/>
              <a:t>In all cases, the ball is in your court.  You have to take the initiative</a:t>
            </a:r>
          </a:p>
        </p:txBody>
      </p:sp>
    </p:spTree>
    <p:extLst>
      <p:ext uri="{BB962C8B-B14F-4D97-AF65-F5344CB8AC3E}">
        <p14:creationId xmlns:p14="http://schemas.microsoft.com/office/powerpoint/2010/main" val="322264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For we are his workmanship, created in Christ Jesus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which God prepared beforehand, that we should walk in them.</a:t>
            </a:r>
            <a:endParaRPr lang="en-US" sz="1600" dirty="0">
              <a:solidFill>
                <a:schemeClr val="bg1"/>
              </a:solidFill>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Therefore, if anyone cleanses himself from what is dishonorable, he will be a vessel for honorable use, set apart as holy, useful to the master of the house, ready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In the same way, let your light shine before others, so that they may see your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and give glory to your Father who is in heaven.</a:t>
            </a:r>
            <a:endParaRPr lang="en-US" sz="1600" dirty="0">
              <a:solidFill>
                <a:schemeClr val="bg1"/>
              </a:solidFill>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that the man of God may be complete, equipped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comfort your hearts and establish them in every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and word.</a:t>
            </a:r>
            <a:endParaRPr lang="en-US" sz="1600" dirty="0">
              <a:solidFill>
                <a:schemeClr val="bg1"/>
              </a:solidFill>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but with what is proper for women who profess godliness—with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also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are conspicuous, and even those that are not cannot remain hidden.</a:t>
            </a:r>
            <a:endParaRPr lang="en-US" sz="1600" dirty="0">
              <a:solidFill>
                <a:schemeClr val="bg1"/>
              </a:solidFill>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us consider how to stir up one another to love and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having a reputation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if she has brought up children, has shown hospitality, has washed the feet of the saints, has cared for the afflicted, and has devoted herself to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are to </a:t>
            </a:r>
            <a:r>
              <a:rPr lang="en-US" sz="1600" dirty="0">
                <a:solidFill>
                  <a:srgbClr val="FFFF00"/>
                </a:solidFill>
                <a:effectLst/>
                <a:latin typeface="Helvetica Neue" panose="02000503000000020004" pitchFamily="2" charset="0"/>
              </a:rPr>
              <a:t>do good</a:t>
            </a:r>
            <a:r>
              <a:rPr lang="en-US" sz="1600" dirty="0">
                <a:solidFill>
                  <a:schemeClr val="bg1"/>
                </a:solidFill>
                <a:effectLst/>
                <a:latin typeface="Helvetica Neue" panose="02000503000000020004" pitchFamily="2" charset="0"/>
              </a:rPr>
              <a:t>, to be rich in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to be generous and ready to share</a:t>
            </a:r>
            <a:endParaRPr lang="en-US" sz="1600" dirty="0">
              <a:solidFill>
                <a:schemeClr val="bg1"/>
              </a:solidFill>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Show yourself in all respects to be a model of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and in your teaching show integrity, dignity</a:t>
            </a:r>
            <a:endParaRPr lang="en-US" sz="1600" dirty="0">
              <a:solidFill>
                <a:schemeClr val="bg1"/>
              </a:solidFill>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Remind them to be submissive to rulers and authorities, to be obedient, to be ready for every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I am sure of this, that he who began a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in you will bring it to completion at the day of Jesus Christ.</a:t>
            </a:r>
            <a:endParaRPr lang="en-US" sz="1600" dirty="0">
              <a:solidFill>
                <a:schemeClr val="bg1"/>
              </a:solidFill>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profess to know God, but they deny him by their works. They are detestable, disobedient, unfit for any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Jesus answered them, “I have shown you many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from the Father; for which of them are you going to stone me?”</a:t>
            </a:r>
            <a:endParaRPr lang="en-US" sz="1600" dirty="0">
              <a:solidFill>
                <a:schemeClr val="bg1"/>
              </a:solidFill>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Now there was in Joppa a disciple named Tabitha, which, translated, means Dorcas. She was full of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and acts of charity.</a:t>
            </a:r>
            <a:endParaRPr lang="en-US" sz="1600" dirty="0">
              <a:solidFill>
                <a:schemeClr val="bg1"/>
              </a:solidFill>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as to walk in a manner worthy of the Lord, fully pleasing to him: bearing fruit in every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and increasing in the knowledge of God</a:t>
            </a:r>
            <a:endParaRPr lang="en-US" sz="1600" dirty="0">
              <a:solidFill>
                <a:schemeClr val="bg1"/>
              </a:solidFill>
              <a:effectLst/>
            </a:endParaRPr>
          </a:p>
        </p:txBody>
      </p:sp>
      <p:sp>
        <p:nvSpPr>
          <p:cNvPr id="37" name="TextBox 36">
            <a:extLst>
              <a:ext uri="{FF2B5EF4-FFF2-40B4-BE49-F238E27FC236}">
                <a16:creationId xmlns:a16="http://schemas.microsoft.com/office/drawing/2014/main" id="{F8A4BCF3-26AA-4956-E7C9-3345A1E23D7A}"/>
              </a:ext>
            </a:extLst>
          </p:cNvPr>
          <p:cNvSpPr txBox="1"/>
          <p:nvPr/>
        </p:nvSpPr>
        <p:spPr>
          <a:xfrm>
            <a:off x="3021238" y="910265"/>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who gave himself for us to redeem us from all lawlessness and to purify for himself a people for his own possession who are zealous for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our people learn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so as to help cases of urgent need, and not be unfruitful.</a:t>
            </a:r>
            <a:endParaRPr lang="en-US" sz="1600" dirty="0">
              <a:solidFill>
                <a:schemeClr val="bg1"/>
              </a:solidFill>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God is able to make all grace abound to you, so that having all sufficiency in all things at all times, you may abound in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 saying is trustworthy, and I want you to insist on these things, so that those who have believed in God may be careful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These things are excellent and profitable for people.</a:t>
            </a:r>
            <a:endParaRPr lang="en-US" sz="1600" dirty="0">
              <a:solidFill>
                <a:schemeClr val="bg1"/>
              </a:solidFill>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Keep your conduct among the Gentiles honorable, so that when they speak against you as evildoers, they may see your </a:t>
            </a:r>
            <a:r>
              <a:rPr lang="en-US" sz="1600" dirty="0">
                <a:solidFill>
                  <a:srgbClr val="FFFF00"/>
                </a:solidFill>
                <a:effectLst/>
                <a:latin typeface="Helvetica Neue" panose="02000503000000020004" pitchFamily="2" charset="0"/>
              </a:rPr>
              <a:t>good deeds </a:t>
            </a:r>
            <a:r>
              <a:rPr lang="en-US" sz="1600" dirty="0">
                <a:solidFill>
                  <a:schemeClr val="bg1"/>
                </a:solidFill>
                <a:effectLst/>
                <a:latin typeface="Helvetica Neue" panose="02000503000000020004" pitchFamily="2" charset="0"/>
              </a:rPr>
              <a:t>and glorify God on the day of visitation.</a:t>
            </a:r>
            <a:endParaRPr lang="en-US" sz="1600" dirty="0">
              <a:solidFill>
                <a:schemeClr val="bg1"/>
              </a:solidFill>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solidFill>
                  <a:schemeClr val="bg1"/>
                </a:solidFill>
                <a:effectLst/>
                <a:latin typeface="Helvetica Neue" panose="02000503000000020004" pitchFamily="2" charset="0"/>
              </a:rPr>
              <a:t>to everyone, and especially to those who are of the household of faith.</a:t>
            </a:r>
            <a:endParaRPr lang="en-US" sz="1600" dirty="0">
              <a:solidFill>
                <a:schemeClr val="bg1"/>
              </a:solidFill>
              <a:effectLst/>
            </a:endParaRPr>
          </a:p>
        </p:txBody>
      </p:sp>
    </p:spTree>
    <p:extLst>
      <p:ext uri="{BB962C8B-B14F-4D97-AF65-F5344CB8AC3E}">
        <p14:creationId xmlns:p14="http://schemas.microsoft.com/office/powerpoint/2010/main" val="184082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25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3F183-2C10-BAB4-B6AC-8335EE8771D7}"/>
              </a:ext>
            </a:extLst>
          </p:cNvPr>
          <p:cNvSpPr>
            <a:spLocks noGrp="1"/>
          </p:cNvSpPr>
          <p:nvPr>
            <p:ph type="body" idx="1"/>
          </p:nvPr>
        </p:nvSpPr>
        <p:spPr/>
        <p:txBody>
          <a:bodyPr/>
          <a:lstStyle/>
          <a:p>
            <a:r>
              <a:rPr lang="en-US" dirty="0"/>
              <a:t>Hebrews 10:24</a:t>
            </a:r>
          </a:p>
        </p:txBody>
      </p:sp>
      <p:sp>
        <p:nvSpPr>
          <p:cNvPr id="3" name="Text Placeholder 2">
            <a:extLst>
              <a:ext uri="{FF2B5EF4-FFF2-40B4-BE49-F238E27FC236}">
                <a16:creationId xmlns:a16="http://schemas.microsoft.com/office/drawing/2014/main" id="{36E73F6C-5DE4-3196-E022-BED3E4A6F46C}"/>
              </a:ext>
            </a:extLst>
          </p:cNvPr>
          <p:cNvSpPr>
            <a:spLocks noGrp="1"/>
          </p:cNvSpPr>
          <p:nvPr>
            <p:ph type="body" sz="quarter" idx="10"/>
          </p:nvPr>
        </p:nvSpPr>
        <p:spPr/>
        <p:txBody>
          <a:bodyPr/>
          <a:lstStyle/>
          <a:p>
            <a:r>
              <a:rPr lang="en-US" dirty="0"/>
              <a:t>And let us consider how to stir up one another to love and good works</a:t>
            </a:r>
          </a:p>
        </p:txBody>
      </p:sp>
    </p:spTree>
    <p:extLst>
      <p:ext uri="{BB962C8B-B14F-4D97-AF65-F5344CB8AC3E}">
        <p14:creationId xmlns:p14="http://schemas.microsoft.com/office/powerpoint/2010/main" val="1406026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38DD2-7D9D-865E-E924-B47195D27FBC}"/>
              </a:ext>
            </a:extLst>
          </p:cNvPr>
          <p:cNvSpPr>
            <a:spLocks noGrp="1"/>
          </p:cNvSpPr>
          <p:nvPr>
            <p:ph type="body" sz="quarter" idx="10"/>
          </p:nvPr>
        </p:nvSpPr>
        <p:spPr/>
        <p:txBody>
          <a:bodyPr/>
          <a:lstStyle/>
          <a:p>
            <a:r>
              <a:rPr lang="en-US" dirty="0"/>
              <a:t>Two can have a groove together.</a:t>
            </a:r>
          </a:p>
        </p:txBody>
      </p:sp>
    </p:spTree>
    <p:extLst>
      <p:ext uri="{BB962C8B-B14F-4D97-AF65-F5344CB8AC3E}">
        <p14:creationId xmlns:p14="http://schemas.microsoft.com/office/powerpoint/2010/main" val="651328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BD12A0-F1D4-E357-BC46-7AAAA27A0B3B}"/>
              </a:ext>
            </a:extLst>
          </p:cNvPr>
          <p:cNvSpPr>
            <a:spLocks noGrp="1"/>
          </p:cNvSpPr>
          <p:nvPr>
            <p:ph type="body" sz="quarter" idx="10"/>
          </p:nvPr>
        </p:nvSpPr>
        <p:spPr/>
        <p:txBody>
          <a:bodyPr/>
          <a:lstStyle/>
          <a:p>
            <a:r>
              <a:rPr lang="en-US" dirty="0"/>
              <a:t>Serving together is a good way to use</a:t>
            </a:r>
          </a:p>
          <a:p>
            <a:r>
              <a:rPr lang="en-US" dirty="0"/>
              <a:t> complimentary talents like </a:t>
            </a:r>
          </a:p>
          <a:p>
            <a:r>
              <a:rPr lang="en-US" dirty="0"/>
              <a:t>awareness and compassion.</a:t>
            </a:r>
          </a:p>
        </p:txBody>
      </p:sp>
    </p:spTree>
    <p:extLst>
      <p:ext uri="{BB962C8B-B14F-4D97-AF65-F5344CB8AC3E}">
        <p14:creationId xmlns:p14="http://schemas.microsoft.com/office/powerpoint/2010/main" val="67261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hopping cart in a store&#10;&#10;Description automatically generated">
            <a:extLst>
              <a:ext uri="{FF2B5EF4-FFF2-40B4-BE49-F238E27FC236}">
                <a16:creationId xmlns:a16="http://schemas.microsoft.com/office/drawing/2014/main" id="{8A176C24-95BC-B615-259D-01A3E420522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091" b="9091"/>
          <a:stretch/>
        </p:blipFill>
        <p:spPr>
          <a:xfrm>
            <a:off x="0" y="0"/>
            <a:ext cx="12192000" cy="6858000"/>
          </a:xfrm>
          <a:prstGeom prst="rect">
            <a:avLst/>
          </a:prstGeom>
        </p:spPr>
      </p:pic>
      <p:sp>
        <p:nvSpPr>
          <p:cNvPr id="23" name="TextBox 22">
            <a:extLst>
              <a:ext uri="{FF2B5EF4-FFF2-40B4-BE49-F238E27FC236}">
                <a16:creationId xmlns:a16="http://schemas.microsoft.com/office/drawing/2014/main" id="{750AAD1F-B7C3-12F8-21E0-BF8CD20B4F2D}"/>
              </a:ext>
            </a:extLst>
          </p:cNvPr>
          <p:cNvSpPr txBox="1"/>
          <p:nvPr/>
        </p:nvSpPr>
        <p:spPr>
          <a:xfrm>
            <a:off x="1114926" y="6867420"/>
            <a:ext cx="9962147" cy="230832"/>
          </a:xfrm>
          <a:prstGeom prst="rect">
            <a:avLst/>
          </a:prstGeom>
          <a:noFill/>
        </p:spPr>
        <p:txBody>
          <a:bodyPr wrap="square" rtlCol="0">
            <a:spAutoFit/>
          </a:bodyPr>
          <a:lstStyle/>
          <a:p>
            <a:r>
              <a:rPr lang="en-US" sz="900">
                <a:hlinkClick r:id="rId4" tooltip="https://foto.wuestenigel.com/shopping-cart-moving-through-isle-of-market/"/>
              </a:rPr>
              <a:t>This Photo</a:t>
            </a:r>
            <a:r>
              <a:rPr lang="en-US" sz="900"/>
              <a:t> by Unknown Author is licensed under </a:t>
            </a:r>
            <a:r>
              <a:rPr lang="en-US" sz="900">
                <a:hlinkClick r:id="rId5" tooltip="https://creativecommons.org/licenses/by/3.0/"/>
              </a:rPr>
              <a:t>CC BY</a:t>
            </a:r>
            <a:endParaRPr lang="en-US" sz="900"/>
          </a:p>
        </p:txBody>
      </p:sp>
      <p:sp>
        <p:nvSpPr>
          <p:cNvPr id="2" name="Text Placeholder 2">
            <a:extLst>
              <a:ext uri="{FF2B5EF4-FFF2-40B4-BE49-F238E27FC236}">
                <a16:creationId xmlns:a16="http://schemas.microsoft.com/office/drawing/2014/main" id="{EE1EE67A-82C0-BEC3-E3D9-57E0791C8DE5}"/>
              </a:ext>
            </a:extLst>
          </p:cNvPr>
          <p:cNvSpPr txBox="1">
            <a:spLocks/>
          </p:cNvSpPr>
          <p:nvPr/>
        </p:nvSpPr>
        <p:spPr>
          <a:xfrm>
            <a:off x="844551" y="744219"/>
            <a:ext cx="10502898" cy="5369562"/>
          </a:xfrm>
          <a:prstGeom prst="rect">
            <a:avLst/>
          </a:prstGeom>
          <a:solidFill>
            <a:schemeClr val="accent2">
              <a:alpha val="89012"/>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Times New Roman" panose="02020603050405020304" pitchFamily="18" charset="0"/>
                <a:cs typeface="Times New Roman" panose="02020603050405020304" pitchFamily="18" charset="0"/>
              </a:rPr>
              <a:t>Parents should look for opportunities to involve their children in the decision-making process of serving others.</a:t>
            </a:r>
          </a:p>
        </p:txBody>
      </p:sp>
    </p:spTree>
    <p:extLst>
      <p:ext uri="{BB962C8B-B14F-4D97-AF65-F5344CB8AC3E}">
        <p14:creationId xmlns:p14="http://schemas.microsoft.com/office/powerpoint/2010/main" val="3925439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2A645-ADA1-432B-32C6-7D5178A7EB38}"/>
              </a:ext>
            </a:extLst>
          </p:cNvPr>
          <p:cNvSpPr>
            <a:spLocks noGrp="1"/>
          </p:cNvSpPr>
          <p:nvPr>
            <p:ph type="body" sz="quarter" idx="10"/>
          </p:nvPr>
        </p:nvSpPr>
        <p:spPr>
          <a:ln w="28575"/>
        </p:spPr>
        <p:txBody>
          <a:bodyPr/>
          <a:lstStyle/>
          <a:p>
            <a:r>
              <a:rPr lang="en-US" dirty="0"/>
              <a:t>Good Works is not </a:t>
            </a:r>
          </a:p>
          <a:p>
            <a:r>
              <a:rPr lang="en-US" dirty="0"/>
              <a:t>the </a:t>
            </a:r>
            <a:r>
              <a:rPr lang="en-US" b="1" dirty="0"/>
              <a:t>METHOD</a:t>
            </a:r>
            <a:r>
              <a:rPr lang="en-US" dirty="0"/>
              <a:t> of our salvation, </a:t>
            </a:r>
          </a:p>
          <a:p>
            <a:r>
              <a:rPr lang="en-US" dirty="0"/>
              <a:t>it’s the </a:t>
            </a:r>
            <a:r>
              <a:rPr lang="en-US" b="1" dirty="0"/>
              <a:t>MISSION</a:t>
            </a:r>
          </a:p>
        </p:txBody>
      </p:sp>
      <p:grpSp>
        <p:nvGrpSpPr>
          <p:cNvPr id="10" name="Group 9">
            <a:extLst>
              <a:ext uri="{FF2B5EF4-FFF2-40B4-BE49-F238E27FC236}">
                <a16:creationId xmlns:a16="http://schemas.microsoft.com/office/drawing/2014/main" id="{4154E043-20BB-1AED-154F-2158F4E76085}"/>
              </a:ext>
            </a:extLst>
          </p:cNvPr>
          <p:cNvGrpSpPr/>
          <p:nvPr/>
        </p:nvGrpSpPr>
        <p:grpSpPr>
          <a:xfrm>
            <a:off x="7030720" y="4409440"/>
            <a:ext cx="3604622" cy="1075592"/>
            <a:chOff x="7030720" y="4409440"/>
            <a:chExt cx="3604622" cy="1075592"/>
          </a:xfrm>
        </p:grpSpPr>
        <p:sp>
          <p:nvSpPr>
            <p:cNvPr id="4" name="TextBox 3">
              <a:extLst>
                <a:ext uri="{FF2B5EF4-FFF2-40B4-BE49-F238E27FC236}">
                  <a16:creationId xmlns:a16="http://schemas.microsoft.com/office/drawing/2014/main" id="{FDB4A9CF-28EA-C2E1-8308-FDA1602F655C}"/>
                </a:ext>
              </a:extLst>
            </p:cNvPr>
            <p:cNvSpPr txBox="1"/>
            <p:nvPr/>
          </p:nvSpPr>
          <p:spPr>
            <a:xfrm>
              <a:off x="7663542" y="4838701"/>
              <a:ext cx="2971800" cy="646331"/>
            </a:xfrm>
            <a:prstGeom prst="rect">
              <a:avLst/>
            </a:prstGeom>
            <a:noFill/>
            <a:ln w="28575">
              <a:solidFill>
                <a:schemeClr val="accent1">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created in Christ Jesus for good works Eph 2:10</a:t>
              </a:r>
            </a:p>
          </p:txBody>
        </p:sp>
        <p:cxnSp>
          <p:nvCxnSpPr>
            <p:cNvPr id="6" name="Straight Connector 5">
              <a:extLst>
                <a:ext uri="{FF2B5EF4-FFF2-40B4-BE49-F238E27FC236}">
                  <a16:creationId xmlns:a16="http://schemas.microsoft.com/office/drawing/2014/main" id="{FEA55731-215E-7F22-E56C-C235947F8CF5}"/>
                </a:ext>
              </a:extLst>
            </p:cNvPr>
            <p:cNvCxnSpPr/>
            <p:nvPr/>
          </p:nvCxnSpPr>
          <p:spPr>
            <a:xfrm flipH="1" flipV="1">
              <a:off x="7030720" y="4409440"/>
              <a:ext cx="632822" cy="42926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04EBF63-7515-487B-F259-DD7BE02D5C3C}"/>
              </a:ext>
            </a:extLst>
          </p:cNvPr>
          <p:cNvGrpSpPr/>
          <p:nvPr/>
        </p:nvGrpSpPr>
        <p:grpSpPr>
          <a:xfrm>
            <a:off x="1061357" y="1396929"/>
            <a:ext cx="2939143" cy="1728302"/>
            <a:chOff x="1061357" y="1396929"/>
            <a:chExt cx="2939143" cy="1728302"/>
          </a:xfrm>
        </p:grpSpPr>
        <p:sp>
          <p:nvSpPr>
            <p:cNvPr id="3" name="TextBox 2">
              <a:extLst>
                <a:ext uri="{FF2B5EF4-FFF2-40B4-BE49-F238E27FC236}">
                  <a16:creationId xmlns:a16="http://schemas.microsoft.com/office/drawing/2014/main" id="{AF17BA03-8D4A-549D-AAA1-399320C83824}"/>
                </a:ext>
              </a:extLst>
            </p:cNvPr>
            <p:cNvSpPr txBox="1"/>
            <p:nvPr/>
          </p:nvSpPr>
          <p:spPr>
            <a:xfrm>
              <a:off x="1061357" y="1396929"/>
              <a:ext cx="2939143" cy="646331"/>
            </a:xfrm>
            <a:prstGeom prst="rect">
              <a:avLst/>
            </a:prstGeom>
            <a:noFill/>
            <a:ln w="28575">
              <a:solidFill>
                <a:schemeClr val="accent1">
                  <a:lumMod val="75000"/>
                </a:schemeClr>
              </a:solidFill>
            </a:ln>
          </p:spPr>
          <p:txBody>
            <a:bodyPr wrap="square" rtlCol="0">
              <a:spAutoFit/>
            </a:bodyPr>
            <a:lstStyle/>
            <a:p>
              <a:r>
                <a:rPr lang="en-US" dirty="0">
                  <a:latin typeface="Arial" panose="020B0604020202020204" pitchFamily="34" charset="0"/>
                  <a:cs typeface="Arial" panose="020B0604020202020204" pitchFamily="34" charset="0"/>
                </a:rPr>
                <a:t>not of works, lest any man should boast Eph 2:9</a:t>
              </a:r>
            </a:p>
          </p:txBody>
        </p:sp>
        <p:cxnSp>
          <p:nvCxnSpPr>
            <p:cNvPr id="7" name="Straight Connector 6">
              <a:extLst>
                <a:ext uri="{FF2B5EF4-FFF2-40B4-BE49-F238E27FC236}">
                  <a16:creationId xmlns:a16="http://schemas.microsoft.com/office/drawing/2014/main" id="{07F0423A-4F18-287B-0C02-35E599172A67}"/>
                </a:ext>
              </a:extLst>
            </p:cNvPr>
            <p:cNvCxnSpPr>
              <a:cxnSpLocks/>
            </p:cNvCxnSpPr>
            <p:nvPr/>
          </p:nvCxnSpPr>
          <p:spPr>
            <a:xfrm flipH="1" flipV="1">
              <a:off x="3311611" y="2043260"/>
              <a:ext cx="688889" cy="108197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21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B8C22-1936-825C-A856-E6F66D69F57D}"/>
              </a:ext>
            </a:extLst>
          </p:cNvPr>
          <p:cNvSpPr>
            <a:spLocks noGrp="1"/>
          </p:cNvSpPr>
          <p:nvPr>
            <p:ph type="body" sz="quarter" idx="10"/>
          </p:nvPr>
        </p:nvSpPr>
        <p:spPr/>
        <p:txBody>
          <a:bodyPr/>
          <a:lstStyle/>
          <a:p>
            <a:r>
              <a:rPr lang="en-US" dirty="0"/>
              <a:t>The risk to each of us is</a:t>
            </a:r>
          </a:p>
          <a:p>
            <a:r>
              <a:rPr lang="en-US" dirty="0"/>
              <a:t> to abandon our focus on service to others </a:t>
            </a:r>
          </a:p>
          <a:p>
            <a:r>
              <a:rPr lang="en-US" dirty="0"/>
              <a:t>and let our old habits sneak back in </a:t>
            </a:r>
          </a:p>
          <a:p>
            <a:r>
              <a:rPr lang="en-US" dirty="0"/>
              <a:t>along with evil works we’ve pushed out.</a:t>
            </a:r>
          </a:p>
        </p:txBody>
      </p:sp>
    </p:spTree>
    <p:extLst>
      <p:ext uri="{BB962C8B-B14F-4D97-AF65-F5344CB8AC3E}">
        <p14:creationId xmlns:p14="http://schemas.microsoft.com/office/powerpoint/2010/main" val="2910515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lstStyle/>
          <a:p>
            <a:r>
              <a:rPr lang="en-US" dirty="0"/>
              <a:t>Remember the summer of good works back in 2023?</a:t>
            </a:r>
          </a:p>
        </p:txBody>
      </p:sp>
    </p:spTree>
    <p:extLst>
      <p:ext uri="{BB962C8B-B14F-4D97-AF65-F5344CB8AC3E}">
        <p14:creationId xmlns:p14="http://schemas.microsoft.com/office/powerpoint/2010/main" val="1424274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yellow sign&#10;&#10;Description automatically generated with low confidence">
            <a:extLst>
              <a:ext uri="{FF2B5EF4-FFF2-40B4-BE49-F238E27FC236}">
                <a16:creationId xmlns:a16="http://schemas.microsoft.com/office/drawing/2014/main" id="{30549F16-2CE8-11FA-96F9-E8F3B2E025CD}"/>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226370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Has this class motivated you to do something you’ve never done before?</a:t>
            </a:r>
          </a:p>
        </p:txBody>
      </p:sp>
    </p:spTree>
    <p:extLst>
      <p:ext uri="{BB962C8B-B14F-4D97-AF65-F5344CB8AC3E}">
        <p14:creationId xmlns:p14="http://schemas.microsoft.com/office/powerpoint/2010/main" val="479573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Have any of your habits changed?</a:t>
            </a:r>
          </a:p>
        </p:txBody>
      </p:sp>
    </p:spTree>
    <p:extLst>
      <p:ext uri="{BB962C8B-B14F-4D97-AF65-F5344CB8AC3E}">
        <p14:creationId xmlns:p14="http://schemas.microsoft.com/office/powerpoint/2010/main" val="296240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For we are his workmanship, created in Christ Jesus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which God prepared beforehand, that we should walk in them.</a:t>
            </a:r>
            <a:endParaRPr lang="en-US" sz="1600" dirty="0">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effectLst/>
                <a:latin typeface="Helvetica Neue" panose="02000503000000020004" pitchFamily="2" charset="0"/>
              </a:rPr>
              <a:t>Therefore, if anyone cleanses himself from what is dishonorable, he will be a vessel for honorable use, set apart as holy, useful to the master of the house, ready for every </a:t>
            </a:r>
            <a:r>
              <a:rPr lang="en-US" sz="1600" dirty="0">
                <a:solidFill>
                  <a:srgbClr val="FFFF00"/>
                </a:solidFill>
                <a:effectLst/>
                <a:latin typeface="Helvetica Neue" panose="02000503000000020004" pitchFamily="2" charset="0"/>
              </a:rPr>
              <a:t>good work</a:t>
            </a:r>
            <a:r>
              <a:rPr lang="en-US" sz="1600" dirty="0">
                <a:effectLst/>
                <a:latin typeface="Helvetica Neue" panose="02000503000000020004" pitchFamily="2" charset="0"/>
              </a:rPr>
              <a:t>.</a:t>
            </a:r>
            <a:endParaRPr lang="en-US" sz="1600" dirty="0">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In the same way, let your light shine before others, so that they may see your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and give glory to your Father who is in heaven.</a:t>
            </a:r>
            <a:endParaRPr lang="en-US" sz="1600" dirty="0">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that the man of God may be complete, equipped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comfort your hearts and establish them in every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and word.</a:t>
            </a:r>
            <a:endParaRPr lang="en-US" sz="1600" dirty="0">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but with what is proper for women who profess godliness—with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So also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are conspicuous, and even those that are not cannot remain hidden.</a:t>
            </a:r>
            <a:endParaRPr lang="en-US" sz="1600" dirty="0">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And let us consider how to stir up one another to love and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effectLst/>
                <a:latin typeface="Helvetica Neue" panose="02000503000000020004" pitchFamily="2" charset="0"/>
              </a:rPr>
              <a:t>and having a reputation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if she has brought up children, has shown hospitality, has washed the feet of the saints, has cared for the afflicted, and has devoted herself to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They are to </a:t>
            </a:r>
            <a:r>
              <a:rPr lang="en-US" sz="1600" dirty="0">
                <a:solidFill>
                  <a:srgbClr val="FFFF00"/>
                </a:solidFill>
                <a:effectLst/>
                <a:latin typeface="Helvetica Neue" panose="02000503000000020004" pitchFamily="2" charset="0"/>
              </a:rPr>
              <a:t>do good</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to be rich in </a:t>
            </a:r>
            <a:r>
              <a:rPr lang="en-US" sz="1600" dirty="0">
                <a:solidFill>
                  <a:srgbClr val="FFFF00"/>
                </a:solidFill>
                <a:effectLst/>
                <a:latin typeface="Helvetica Neue" panose="02000503000000020004" pitchFamily="2" charset="0"/>
              </a:rPr>
              <a:t>good works</a:t>
            </a:r>
            <a:r>
              <a:rPr lang="en-US" sz="1600" dirty="0">
                <a:effectLst/>
                <a:latin typeface="Helvetica Neue" panose="02000503000000020004" pitchFamily="2" charset="0"/>
              </a:rPr>
              <a:t>, to be generous and ready to share</a:t>
            </a:r>
            <a:endParaRPr lang="en-US" sz="1600" dirty="0">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Show yourself in all respects to be a model of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and in your teaching show integrity, dignity</a:t>
            </a:r>
            <a:endParaRPr lang="en-US" sz="1600" dirty="0">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Remind them to be submissive to rulers and authorities, to be obedient, to be ready for every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And I am sure of this, that he who began a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in you will bring it to completion at the day of Jesus Christ.</a:t>
            </a:r>
            <a:endParaRPr lang="en-US" sz="1600" dirty="0">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They profess to know God, but they deny him by their works. They are detestable, disobedient, unfit for any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Jesus answered them, “I have shown you many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from the Father; for which of them are you going to stone me?”</a:t>
            </a:r>
            <a:endParaRPr lang="en-US" sz="1600" dirty="0">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Now there was in Joppa a disciple named Tabitha, which, translated, means Dorcas. She was full of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and acts of charity.</a:t>
            </a:r>
            <a:endParaRPr lang="en-US" sz="1600" dirty="0">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as to walk in a manner worthy of the Lord, fully pleasing to him: bearing fruit in every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and increasing in the knowledge of God</a:t>
            </a:r>
            <a:endParaRPr lang="en-US" sz="1600" dirty="0">
              <a:effectLst/>
            </a:endParaRPr>
          </a:p>
        </p:txBody>
      </p:sp>
      <p:sp>
        <p:nvSpPr>
          <p:cNvPr id="37" name="TextBox 36">
            <a:extLst>
              <a:ext uri="{FF2B5EF4-FFF2-40B4-BE49-F238E27FC236}">
                <a16:creationId xmlns:a16="http://schemas.microsoft.com/office/drawing/2014/main" id="{F8A4BCF3-26AA-4956-E7C9-3345A1E23D7A}"/>
              </a:ext>
            </a:extLst>
          </p:cNvPr>
          <p:cNvSpPr txBox="1"/>
          <p:nvPr/>
        </p:nvSpPr>
        <p:spPr>
          <a:xfrm>
            <a:off x="3021238" y="910265"/>
            <a:ext cx="3108960" cy="1569660"/>
          </a:xfrm>
          <a:prstGeom prst="rect">
            <a:avLst/>
          </a:prstGeom>
          <a:noFill/>
        </p:spPr>
        <p:txBody>
          <a:bodyPr wrap="square">
            <a:spAutoFit/>
          </a:bodyPr>
          <a:lstStyle/>
          <a:p>
            <a:pPr algn="just"/>
            <a:r>
              <a:rPr lang="en-US" sz="1600" dirty="0">
                <a:effectLst/>
                <a:latin typeface="Helvetica Neue" panose="02000503000000020004" pitchFamily="2" charset="0"/>
              </a:rPr>
              <a:t>who gave himself for us to redeem us from all lawlessness and to purify for himself a people for his own possession who are zealous for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And let our people learn to devote themselves to </a:t>
            </a:r>
            <a:r>
              <a:rPr lang="en-US" sz="1600" dirty="0">
                <a:solidFill>
                  <a:srgbClr val="FFFF00"/>
                </a:solidFill>
                <a:effectLst/>
                <a:latin typeface="Helvetica Neue" panose="02000503000000020004" pitchFamily="2" charset="0"/>
              </a:rPr>
              <a:t>good works</a:t>
            </a:r>
            <a:r>
              <a:rPr lang="en-US" sz="1600" dirty="0">
                <a:effectLst/>
                <a:latin typeface="Helvetica Neue" panose="02000503000000020004" pitchFamily="2" charset="0"/>
              </a:rPr>
              <a:t>, so as to help cases of urgent need, and not be unfruitful.</a:t>
            </a:r>
            <a:endParaRPr lang="en-US" sz="1600" dirty="0">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And God is able to make all grace abound to you, so that having all sufficiency in all things at all times, you may abound in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effectLst/>
                <a:latin typeface="Helvetica Neue" panose="02000503000000020004" pitchFamily="2" charset="0"/>
              </a:rPr>
              <a:t>The saying is trustworthy, and I want you to insist on these things, so that those who have believed in God may be careful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These things are excellent and profitable for people.</a:t>
            </a:r>
            <a:endParaRPr lang="en-US" sz="1600" dirty="0">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effectLst/>
                <a:latin typeface="Helvetica Neue" panose="02000503000000020004" pitchFamily="2" charset="0"/>
              </a:rPr>
              <a:t>Keep your conduct among the Gentiles honorable, so that when they speak against you as evildoers, they may see your </a:t>
            </a:r>
            <a:r>
              <a:rPr lang="en-US" sz="1600" dirty="0">
                <a:solidFill>
                  <a:srgbClr val="FFFF00"/>
                </a:solidFill>
                <a:effectLst/>
                <a:latin typeface="Helvetica Neue" panose="02000503000000020004" pitchFamily="2" charset="0"/>
              </a:rPr>
              <a:t>good deeds </a:t>
            </a:r>
            <a:r>
              <a:rPr lang="en-US" sz="1600" dirty="0">
                <a:effectLst/>
                <a:latin typeface="Helvetica Neue" panose="02000503000000020004" pitchFamily="2" charset="0"/>
              </a:rPr>
              <a:t>and glorify God on the day of visitation.</a:t>
            </a:r>
            <a:endParaRPr lang="en-US" sz="1600" dirty="0">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effectLst/>
                <a:latin typeface="Helvetica Neue" panose="02000503000000020004" pitchFamily="2" charset="0"/>
              </a:rPr>
              <a:t>to everyone, and especially to those who are of the household of faith.</a:t>
            </a:r>
            <a:endParaRPr lang="en-US" sz="1600" dirty="0">
              <a:effectLst/>
            </a:endParaRPr>
          </a:p>
        </p:txBody>
      </p:sp>
    </p:spTree>
    <p:extLst>
      <p:ext uri="{BB962C8B-B14F-4D97-AF65-F5344CB8AC3E}">
        <p14:creationId xmlns:p14="http://schemas.microsoft.com/office/powerpoint/2010/main" val="1023554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Have grown closer to those around you?</a:t>
            </a:r>
          </a:p>
        </p:txBody>
      </p:sp>
    </p:spTree>
    <p:extLst>
      <p:ext uri="{BB962C8B-B14F-4D97-AF65-F5344CB8AC3E}">
        <p14:creationId xmlns:p14="http://schemas.microsoft.com/office/powerpoint/2010/main" val="1702122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How are you letting your light shine in the community? (Hopefully more focus is going on outside of the building) </a:t>
            </a:r>
          </a:p>
        </p:txBody>
      </p:sp>
    </p:spTree>
    <p:extLst>
      <p:ext uri="{BB962C8B-B14F-4D97-AF65-F5344CB8AC3E}">
        <p14:creationId xmlns:p14="http://schemas.microsoft.com/office/powerpoint/2010/main" val="1781156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What was your favorite thing about </a:t>
            </a:r>
          </a:p>
          <a:p>
            <a:r>
              <a:rPr lang="en-US" i="1" dirty="0">
                <a:solidFill>
                  <a:schemeClr val="accent5">
                    <a:lumMod val="75000"/>
                  </a:schemeClr>
                </a:solidFill>
              </a:rPr>
              <a:t>these last 16 weeks? </a:t>
            </a:r>
          </a:p>
        </p:txBody>
      </p:sp>
    </p:spTree>
    <p:extLst>
      <p:ext uri="{BB962C8B-B14F-4D97-AF65-F5344CB8AC3E}">
        <p14:creationId xmlns:p14="http://schemas.microsoft.com/office/powerpoint/2010/main" val="3151233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53D1A-4D3C-B2DC-81C4-17B98E44DA9C}"/>
              </a:ext>
            </a:extLst>
          </p:cNvPr>
          <p:cNvSpPr>
            <a:spLocks noGrp="1"/>
          </p:cNvSpPr>
          <p:nvPr>
            <p:ph type="body" sz="quarter" idx="10"/>
          </p:nvPr>
        </p:nvSpPr>
        <p:spPr/>
        <p:txBody>
          <a:bodyPr>
            <a:normAutofit/>
          </a:bodyPr>
          <a:lstStyle/>
          <a:p>
            <a:r>
              <a:rPr lang="en-US" i="1" dirty="0">
                <a:solidFill>
                  <a:schemeClr val="accent5">
                    <a:lumMod val="75000"/>
                  </a:schemeClr>
                </a:solidFill>
              </a:rPr>
              <a:t>In regards to everything Good Works—What’s your plan moving forward?</a:t>
            </a:r>
          </a:p>
        </p:txBody>
      </p:sp>
    </p:spTree>
    <p:extLst>
      <p:ext uri="{BB962C8B-B14F-4D97-AF65-F5344CB8AC3E}">
        <p14:creationId xmlns:p14="http://schemas.microsoft.com/office/powerpoint/2010/main" val="181773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Final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normAutofit fontScale="92500" lnSpcReduction="10000"/>
          </a:bodyPr>
          <a:lstStyle/>
          <a:p>
            <a:r>
              <a:rPr lang="en-US" dirty="0"/>
              <a:t>Don’t forget what we’ve learned</a:t>
            </a:r>
          </a:p>
          <a:p>
            <a:r>
              <a:rPr lang="en-US" dirty="0"/>
              <a:t>Keep doing good for others to glorify God</a:t>
            </a:r>
          </a:p>
          <a:p>
            <a:r>
              <a:rPr lang="en-US" dirty="0"/>
              <a:t>Continue to stir one another up to love and good works</a:t>
            </a:r>
          </a:p>
          <a:p>
            <a:r>
              <a:rPr lang="en-US" dirty="0"/>
              <a:t>Be an Encourager!</a:t>
            </a:r>
          </a:p>
          <a:p>
            <a:r>
              <a:rPr lang="en-US" dirty="0"/>
              <a:t>Be an </a:t>
            </a:r>
            <a:r>
              <a:rPr lang="en-US" u="sng" dirty="0"/>
              <a:t>ACTIVE</a:t>
            </a:r>
            <a:r>
              <a:rPr lang="en-US" dirty="0"/>
              <a:t> member in the new spiritual work groups</a:t>
            </a:r>
          </a:p>
          <a:p>
            <a:r>
              <a:rPr lang="en-US" dirty="0"/>
              <a:t>Identify and broadcast good works opportunities via the Good Works GroupMe.</a:t>
            </a:r>
          </a:p>
        </p:txBody>
      </p:sp>
    </p:spTree>
    <p:extLst>
      <p:ext uri="{BB962C8B-B14F-4D97-AF65-F5344CB8AC3E}">
        <p14:creationId xmlns:p14="http://schemas.microsoft.com/office/powerpoint/2010/main" val="2926099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6F20C5-32CC-4892-0E96-73F7E884191C}"/>
              </a:ext>
            </a:extLst>
          </p:cNvPr>
          <p:cNvSpPr txBox="1"/>
          <p:nvPr/>
        </p:nvSpPr>
        <p:spPr>
          <a:xfrm>
            <a:off x="3304162" y="2902142"/>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effectLst/>
                <a:latin typeface="Helvetica Neue" panose="02000503000000020004" pitchFamily="2" charset="0"/>
              </a:rPr>
              <a:t>to everyone, and especially to those who are of the household of faith.</a:t>
            </a:r>
            <a:endParaRPr lang="en-US" sz="1600" dirty="0">
              <a:effectLst/>
            </a:endParaRPr>
          </a:p>
        </p:txBody>
      </p:sp>
      <p:sp>
        <p:nvSpPr>
          <p:cNvPr id="6" name="TextBox 5">
            <a:extLst>
              <a:ext uri="{FF2B5EF4-FFF2-40B4-BE49-F238E27FC236}">
                <a16:creationId xmlns:a16="http://schemas.microsoft.com/office/drawing/2014/main" id="{5C7B855D-E81C-16C8-F0EE-D5704294B511}"/>
              </a:ext>
            </a:extLst>
          </p:cNvPr>
          <p:cNvSpPr txBox="1"/>
          <p:nvPr/>
        </p:nvSpPr>
        <p:spPr>
          <a:xfrm>
            <a:off x="5476150" y="2667278"/>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And let us consider how to stir up one another to love and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Tree>
    <p:extLst>
      <p:ext uri="{BB962C8B-B14F-4D97-AF65-F5344CB8AC3E}">
        <p14:creationId xmlns:p14="http://schemas.microsoft.com/office/powerpoint/2010/main" val="14839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6F20C5-32CC-4892-0E96-73F7E884191C}"/>
              </a:ext>
            </a:extLst>
          </p:cNvPr>
          <p:cNvSpPr txBox="1"/>
          <p:nvPr/>
        </p:nvSpPr>
        <p:spPr>
          <a:xfrm>
            <a:off x="817197" y="2667278"/>
            <a:ext cx="5278803" cy="2554545"/>
          </a:xfrm>
          <a:prstGeom prst="rect">
            <a:avLst/>
          </a:prstGeom>
          <a:noFill/>
        </p:spPr>
        <p:txBody>
          <a:bodyPr wrap="square">
            <a:spAutoFit/>
          </a:bodyPr>
          <a:lstStyle/>
          <a:p>
            <a:pPr algn="just"/>
            <a:r>
              <a:rPr lang="en-US" sz="3200" dirty="0">
                <a:effectLst/>
                <a:latin typeface="Helvetica Neue" panose="02000503000000020004" pitchFamily="2" charset="0"/>
              </a:rPr>
              <a:t>So then, as we have opportunity, let us </a:t>
            </a:r>
            <a:r>
              <a:rPr lang="en-US" sz="3200" dirty="0">
                <a:solidFill>
                  <a:srgbClr val="FFFF00"/>
                </a:solidFill>
                <a:effectLst/>
                <a:latin typeface="Helvetica Neue" panose="02000503000000020004" pitchFamily="2" charset="0"/>
              </a:rPr>
              <a:t>do good </a:t>
            </a:r>
            <a:r>
              <a:rPr lang="en-US" sz="3200" dirty="0">
                <a:effectLst/>
                <a:latin typeface="Helvetica Neue" panose="02000503000000020004" pitchFamily="2" charset="0"/>
              </a:rPr>
              <a:t>to everyone, and especially to those who are of the household of faith.</a:t>
            </a:r>
            <a:endParaRPr lang="en-US" sz="3200" dirty="0">
              <a:effectLst/>
            </a:endParaRPr>
          </a:p>
        </p:txBody>
      </p:sp>
      <p:sp>
        <p:nvSpPr>
          <p:cNvPr id="6" name="TextBox 5">
            <a:extLst>
              <a:ext uri="{FF2B5EF4-FFF2-40B4-BE49-F238E27FC236}">
                <a16:creationId xmlns:a16="http://schemas.microsoft.com/office/drawing/2014/main" id="{5C7B855D-E81C-16C8-F0EE-D5704294B511}"/>
              </a:ext>
            </a:extLst>
          </p:cNvPr>
          <p:cNvSpPr txBox="1"/>
          <p:nvPr/>
        </p:nvSpPr>
        <p:spPr>
          <a:xfrm>
            <a:off x="4973060" y="1706578"/>
            <a:ext cx="4089915" cy="2062103"/>
          </a:xfrm>
          <a:prstGeom prst="rect">
            <a:avLst/>
          </a:prstGeom>
          <a:noFill/>
        </p:spPr>
        <p:txBody>
          <a:bodyPr wrap="square">
            <a:spAutoFit/>
          </a:bodyPr>
          <a:lstStyle/>
          <a:p>
            <a:pPr algn="just"/>
            <a:r>
              <a:rPr lang="en-US" sz="3200" dirty="0">
                <a:effectLst/>
                <a:latin typeface="Helvetica Neue" panose="02000503000000020004" pitchFamily="2" charset="0"/>
              </a:rPr>
              <a:t>And let us consider how to stir up one another to love and </a:t>
            </a:r>
            <a:r>
              <a:rPr lang="en-US" sz="3200" dirty="0">
                <a:solidFill>
                  <a:srgbClr val="FFFF00"/>
                </a:solidFill>
                <a:effectLst/>
                <a:latin typeface="Helvetica Neue" panose="02000503000000020004" pitchFamily="2" charset="0"/>
              </a:rPr>
              <a:t>good works</a:t>
            </a:r>
            <a:endParaRPr lang="en-US" sz="3200" dirty="0">
              <a:solidFill>
                <a:srgbClr val="FFFF00"/>
              </a:solidFill>
              <a:effectLst/>
            </a:endParaRPr>
          </a:p>
        </p:txBody>
      </p:sp>
    </p:spTree>
    <p:extLst>
      <p:ext uri="{BB962C8B-B14F-4D97-AF65-F5344CB8AC3E}">
        <p14:creationId xmlns:p14="http://schemas.microsoft.com/office/powerpoint/2010/main" val="136287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B7EE-F6E1-2937-79D8-23038946DC0A}"/>
              </a:ext>
            </a:extLst>
          </p:cNvPr>
          <p:cNvSpPr>
            <a:spLocks noGrp="1"/>
          </p:cNvSpPr>
          <p:nvPr>
            <p:ph type="title"/>
          </p:nvPr>
        </p:nvSpPr>
        <p:spPr/>
        <p:txBody>
          <a:bodyPr/>
          <a:lstStyle/>
          <a:p>
            <a:r>
              <a:rPr lang="en-US" dirty="0"/>
              <a:t>Why Good Works?</a:t>
            </a:r>
          </a:p>
        </p:txBody>
      </p:sp>
      <p:sp>
        <p:nvSpPr>
          <p:cNvPr id="3" name="Content Placeholder 2">
            <a:extLst>
              <a:ext uri="{FF2B5EF4-FFF2-40B4-BE49-F238E27FC236}">
                <a16:creationId xmlns:a16="http://schemas.microsoft.com/office/drawing/2014/main" id="{DB2629F5-6565-5194-CA4C-0B4E87D0F013}"/>
              </a:ext>
            </a:extLst>
          </p:cNvPr>
          <p:cNvSpPr>
            <a:spLocks noGrp="1"/>
          </p:cNvSpPr>
          <p:nvPr>
            <p:ph idx="1"/>
          </p:nvPr>
        </p:nvSpPr>
        <p:spPr/>
        <p:txBody>
          <a:bodyPr/>
          <a:lstStyle/>
          <a:p>
            <a:r>
              <a:rPr lang="en-US" dirty="0"/>
              <a:t>Created for this (Eph 2:10)</a:t>
            </a:r>
          </a:p>
          <a:p>
            <a:r>
              <a:rPr lang="en-US" dirty="0"/>
              <a:t>It’s our identity (Titus 2:11-14)</a:t>
            </a:r>
          </a:p>
          <a:p>
            <a:r>
              <a:rPr lang="en-US" dirty="0"/>
              <a:t>To glorify God (Matt 5:16, I Peter 2:11-12)</a:t>
            </a:r>
          </a:p>
          <a:p>
            <a:r>
              <a:rPr lang="en-US" dirty="0"/>
              <a:t>It’s a responsibility (Proverbs 3:27)</a:t>
            </a:r>
          </a:p>
        </p:txBody>
      </p:sp>
    </p:spTree>
    <p:extLst>
      <p:ext uri="{BB962C8B-B14F-4D97-AF65-F5344CB8AC3E}">
        <p14:creationId xmlns:p14="http://schemas.microsoft.com/office/powerpoint/2010/main" val="1768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5D37D3D-D3C8-A9FD-A9D2-59262AFF3345}"/>
              </a:ext>
            </a:extLst>
          </p:cNvPr>
          <p:cNvPicPr>
            <a:picLocks noChangeAspect="1"/>
          </p:cNvPicPr>
          <p:nvPr/>
        </p:nvPicPr>
        <p:blipFill>
          <a:blip r:embed="rId3"/>
          <a:stretch>
            <a:fillRect/>
          </a:stretch>
        </p:blipFill>
        <p:spPr>
          <a:xfrm>
            <a:off x="1508501" y="0"/>
            <a:ext cx="9174997" cy="6881248"/>
          </a:xfrm>
          <a:prstGeom prst="rect">
            <a:avLst/>
          </a:prstGeom>
        </p:spPr>
      </p:pic>
    </p:spTree>
    <p:extLst>
      <p:ext uri="{BB962C8B-B14F-4D97-AF65-F5344CB8AC3E}">
        <p14:creationId xmlns:p14="http://schemas.microsoft.com/office/powerpoint/2010/main" val="3629756750"/>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3289</TotalTime>
  <Words>3089</Words>
  <Application>Microsoft Macintosh PowerPoint</Application>
  <PresentationFormat>Widescreen</PresentationFormat>
  <Paragraphs>295</Paragraphs>
  <Slides>55</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Helvetica Neue</vt:lpstr>
      <vt:lpstr>Segoe UI</vt:lpstr>
      <vt:lpstr>Times New Roman</vt:lpstr>
      <vt:lpstr>Good Works Theme</vt:lpstr>
      <vt:lpstr>PowerPoint Presentation</vt:lpstr>
      <vt:lpstr>Rapid-Fire Review &amp; Wrap</vt:lpstr>
      <vt:lpstr>PowerPoint Presentation</vt:lpstr>
      <vt:lpstr>PowerPoint Presentation</vt:lpstr>
      <vt:lpstr>PowerPoint Presentation</vt:lpstr>
      <vt:lpstr>PowerPoint Presentation</vt:lpstr>
      <vt:lpstr>PowerPoint Presentation</vt:lpstr>
      <vt:lpstr>Why Good Works?</vt:lpstr>
      <vt:lpstr>PowerPoint Presentation</vt:lpstr>
      <vt:lpstr>The Compassion of Christ</vt:lpstr>
      <vt:lpstr>How to Practice Compassion</vt:lpstr>
      <vt:lpstr>PowerPoint Presentation</vt:lpstr>
      <vt:lpstr>PowerPoint Presentation</vt:lpstr>
      <vt:lpstr>PowerPoint Presentation</vt:lpstr>
      <vt:lpstr>How much time would it take…?</vt:lpstr>
      <vt:lpstr>How much time would it take…?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Personal Ministry</vt:lpstr>
      <vt:lpstr>How to find your Groove</vt:lpstr>
      <vt:lpstr>Some more “Little Things”</vt:lpstr>
      <vt:lpstr>Some more “Little Things”</vt:lpstr>
      <vt:lpstr>PowerPoint Presentation</vt:lpstr>
      <vt:lpstr>Little things lead to Great Things</vt:lpstr>
      <vt:lpstr>Little things lead to Great Things</vt:lpstr>
      <vt:lpstr>PowerPoint Presentation</vt:lpstr>
      <vt:lpstr>PowerPoint Presentation</vt:lpstr>
      <vt:lpstr>PowerPoint Presentation</vt:lpstr>
      <vt:lpstr>PowerPoint Presentation</vt:lpstr>
      <vt:lpstr>Relationship Process</vt:lpstr>
      <vt:lpstr>PowerPoint Presentation</vt:lpstr>
      <vt:lpstr>Keeping the Peace (Eph 4)</vt:lpstr>
      <vt:lpstr>Restoring the Peace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23</cp:revision>
  <dcterms:created xsi:type="dcterms:W3CDTF">2023-04-29T23:36:48Z</dcterms:created>
  <dcterms:modified xsi:type="dcterms:W3CDTF">2023-08-27T03:34:38Z</dcterms:modified>
</cp:coreProperties>
</file>