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7" r:id="rId3"/>
    <p:sldId id="276" r:id="rId4"/>
    <p:sldId id="277" r:id="rId5"/>
    <p:sldId id="275" r:id="rId6"/>
    <p:sldId id="278" r:id="rId7"/>
    <p:sldId id="279" r:id="rId8"/>
    <p:sldId id="280" r:id="rId9"/>
    <p:sldId id="281" r:id="rId10"/>
    <p:sldId id="282" r:id="rId11"/>
    <p:sldId id="283" r:id="rId12"/>
    <p:sldId id="284" r:id="rId13"/>
    <p:sldId id="285" r:id="rId1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87" autoAdjust="0"/>
    <p:restoredTop sz="75281" autoAdjust="0"/>
  </p:normalViewPr>
  <p:slideViewPr>
    <p:cSldViewPr snapToGrid="0">
      <p:cViewPr varScale="1">
        <p:scale>
          <a:sx n="70" d="100"/>
          <a:sy n="70" d="100"/>
        </p:scale>
        <p:origin x="744"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25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31553FE-2F00-49BC-BDD6-1258BC3025C0}" type="datetimeFigureOut">
              <a:rPr lang="en-US" smtClean="0"/>
              <a:t>2/18/2024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EDE2C962-CC7B-4989-9993-4CF1D683C45D}" type="slidenum">
              <a:rPr lang="en-US" smtClean="0"/>
              <a:t>‹#›</a:t>
            </a:fld>
            <a:endParaRPr lang="en-US" dirty="0"/>
          </a:p>
        </p:txBody>
      </p:sp>
    </p:spTree>
    <p:extLst>
      <p:ext uri="{BB962C8B-B14F-4D97-AF65-F5344CB8AC3E}">
        <p14:creationId xmlns:p14="http://schemas.microsoft.com/office/powerpoint/2010/main" val="1931792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1</a:t>
            </a:fld>
            <a:endParaRPr lang="en-US" dirty="0"/>
          </a:p>
        </p:txBody>
      </p:sp>
    </p:spTree>
    <p:extLst>
      <p:ext uri="{BB962C8B-B14F-4D97-AF65-F5344CB8AC3E}">
        <p14:creationId xmlns:p14="http://schemas.microsoft.com/office/powerpoint/2010/main" val="3323441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Do they believe they are in a right relationship with God?</a:t>
            </a:r>
          </a:p>
        </p:txBody>
      </p:sp>
      <p:sp>
        <p:nvSpPr>
          <p:cNvPr id="4" name="Slide Number Placeholder 3"/>
          <p:cNvSpPr>
            <a:spLocks noGrp="1"/>
          </p:cNvSpPr>
          <p:nvPr>
            <p:ph type="sldNum" sz="quarter" idx="5"/>
          </p:nvPr>
        </p:nvSpPr>
        <p:spPr/>
        <p:txBody>
          <a:bodyPr/>
          <a:lstStyle/>
          <a:p>
            <a:fld id="{EDE2C962-CC7B-4989-9993-4CF1D683C45D}" type="slidenum">
              <a:rPr lang="en-US" smtClean="0"/>
              <a:t>11</a:t>
            </a:fld>
            <a:endParaRPr lang="en-US" dirty="0"/>
          </a:p>
        </p:txBody>
      </p:sp>
    </p:spTree>
    <p:extLst>
      <p:ext uri="{BB962C8B-B14F-4D97-AF65-F5344CB8AC3E}">
        <p14:creationId xmlns:p14="http://schemas.microsoft.com/office/powerpoint/2010/main" val="110472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can we apply this to us?</a:t>
            </a:r>
          </a:p>
          <a:p>
            <a:pPr marL="171450" indent="-171450">
              <a:buFont typeface="Arial" panose="020B0604020202020204" pitchFamily="34" charset="0"/>
              <a:buChar char="•"/>
            </a:pPr>
            <a:r>
              <a:rPr lang="en-US" dirty="0"/>
              <a:t>Matthew 5:23-24</a:t>
            </a:r>
          </a:p>
        </p:txBody>
      </p:sp>
      <p:sp>
        <p:nvSpPr>
          <p:cNvPr id="4" name="Slide Number Placeholder 3"/>
          <p:cNvSpPr>
            <a:spLocks noGrp="1"/>
          </p:cNvSpPr>
          <p:nvPr>
            <p:ph type="sldNum" sz="quarter" idx="5"/>
          </p:nvPr>
        </p:nvSpPr>
        <p:spPr/>
        <p:txBody>
          <a:bodyPr/>
          <a:lstStyle/>
          <a:p>
            <a:fld id="{EDE2C962-CC7B-4989-9993-4CF1D683C45D}" type="slidenum">
              <a:rPr lang="en-US" smtClean="0"/>
              <a:t>12</a:t>
            </a:fld>
            <a:endParaRPr lang="en-US" dirty="0"/>
          </a:p>
        </p:txBody>
      </p:sp>
    </p:spTree>
    <p:extLst>
      <p:ext uri="{BB962C8B-B14F-4D97-AF65-F5344CB8AC3E}">
        <p14:creationId xmlns:p14="http://schemas.microsoft.com/office/powerpoint/2010/main" val="63564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What are our idols?</a:t>
            </a:r>
          </a:p>
        </p:txBody>
      </p:sp>
      <p:sp>
        <p:nvSpPr>
          <p:cNvPr id="4" name="Slide Number Placeholder 3"/>
          <p:cNvSpPr>
            <a:spLocks noGrp="1"/>
          </p:cNvSpPr>
          <p:nvPr>
            <p:ph type="sldNum" sz="quarter" idx="5"/>
          </p:nvPr>
        </p:nvSpPr>
        <p:spPr/>
        <p:txBody>
          <a:bodyPr/>
          <a:lstStyle/>
          <a:p>
            <a:fld id="{EDE2C962-CC7B-4989-9993-4CF1D683C45D}" type="slidenum">
              <a:rPr lang="en-US" smtClean="0"/>
              <a:t>13</a:t>
            </a:fld>
            <a:endParaRPr lang="en-US" dirty="0"/>
          </a:p>
        </p:txBody>
      </p:sp>
    </p:spTree>
    <p:extLst>
      <p:ext uri="{BB962C8B-B14F-4D97-AF65-F5344CB8AC3E}">
        <p14:creationId xmlns:p14="http://schemas.microsoft.com/office/powerpoint/2010/main" val="800308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3</a:t>
            </a:fld>
            <a:endParaRPr lang="en-US" dirty="0"/>
          </a:p>
        </p:txBody>
      </p:sp>
    </p:spTree>
    <p:extLst>
      <p:ext uri="{BB962C8B-B14F-4D97-AF65-F5344CB8AC3E}">
        <p14:creationId xmlns:p14="http://schemas.microsoft.com/office/powerpoint/2010/main" val="2080026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4</a:t>
            </a:fld>
            <a:endParaRPr lang="en-US" dirty="0"/>
          </a:p>
        </p:txBody>
      </p:sp>
    </p:spTree>
    <p:extLst>
      <p:ext uri="{BB962C8B-B14F-4D97-AF65-F5344CB8AC3E}">
        <p14:creationId xmlns:p14="http://schemas.microsoft.com/office/powerpoint/2010/main" val="1434119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Some believe that Israel as a nation still has a chance to repent.  With God repentance always leads to salvation.</a:t>
            </a:r>
          </a:p>
          <a:p>
            <a:pPr marL="171450" indent="-171450">
              <a:buFont typeface="Arial" panose="020B0604020202020204" pitchFamily="34" charset="0"/>
              <a:buChar char="•"/>
            </a:pPr>
            <a:r>
              <a:rPr lang="en-US" dirty="0"/>
              <a:t>However, it appears to me the nation has been judged and the call is to the individual.  Jump down to verse 15.</a:t>
            </a:r>
          </a:p>
          <a:p>
            <a:pPr marL="171450" indent="-171450">
              <a:buFont typeface="Arial" panose="020B0604020202020204" pitchFamily="34" charset="0"/>
              <a:buChar char="•"/>
            </a:pPr>
            <a:r>
              <a:rPr lang="en-US" dirty="0"/>
              <a:t>What must they turn from?  Idolatry</a:t>
            </a:r>
          </a:p>
          <a:p>
            <a:pPr marL="171450" indent="-171450">
              <a:buFont typeface="Arial" panose="020B0604020202020204" pitchFamily="34" charset="0"/>
              <a:buChar char="•"/>
            </a:pPr>
            <a:r>
              <a:rPr lang="en-US" dirty="0"/>
              <a:t>Repentance is key to salvation.  “Repent for the Kingdom of Heaven is near…”</a:t>
            </a:r>
          </a:p>
          <a:p>
            <a:pPr marL="171450" indent="-171450">
              <a:buFont typeface="Arial" panose="020B0604020202020204" pitchFamily="34" charset="0"/>
              <a:buChar char="•"/>
            </a:pPr>
            <a:r>
              <a:rPr lang="en-US" dirty="0"/>
              <a:t>What is the first step in repentance?</a:t>
            </a:r>
          </a:p>
          <a:p>
            <a:pPr marL="171450" indent="-171450">
              <a:buFont typeface="Arial" panose="020B0604020202020204" pitchFamily="34" charset="0"/>
              <a:buChar char="•"/>
            </a:pPr>
            <a:r>
              <a:rPr lang="en-US" dirty="0"/>
              <a:t>Justice to wormwood, wormwood usually is tied to bitterness</a:t>
            </a:r>
          </a:p>
          <a:p>
            <a:pPr marL="171450" indent="-171450">
              <a:buFont typeface="Arial" panose="020B0604020202020204" pitchFamily="34" charset="0"/>
              <a:buChar char="•"/>
            </a:pPr>
            <a:r>
              <a:rPr lang="en-US" dirty="0"/>
              <a:t>Their poor treatment of the righteous and their hatred for righteousness is pointed out once again</a:t>
            </a:r>
          </a:p>
        </p:txBody>
      </p:sp>
      <p:sp>
        <p:nvSpPr>
          <p:cNvPr id="4" name="Slide Number Placeholder 3"/>
          <p:cNvSpPr>
            <a:spLocks noGrp="1"/>
          </p:cNvSpPr>
          <p:nvPr>
            <p:ph type="sldNum" sz="quarter" idx="5"/>
          </p:nvPr>
        </p:nvSpPr>
        <p:spPr/>
        <p:txBody>
          <a:bodyPr/>
          <a:lstStyle/>
          <a:p>
            <a:fld id="{EDE2C962-CC7B-4989-9993-4CF1D683C45D}" type="slidenum">
              <a:rPr lang="en-US" smtClean="0"/>
              <a:t>5</a:t>
            </a:fld>
            <a:endParaRPr lang="en-US" dirty="0"/>
          </a:p>
        </p:txBody>
      </p:sp>
    </p:spTree>
    <p:extLst>
      <p:ext uri="{BB962C8B-B14F-4D97-AF65-F5344CB8AC3E}">
        <p14:creationId xmlns:p14="http://schemas.microsoft.com/office/powerpoint/2010/main" val="1207403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Why does he continually remind them that God is the Creator?</a:t>
            </a:r>
          </a:p>
          <a:p>
            <a:pPr marL="171450" indent="-171450">
              <a:buFont typeface="Arial" panose="020B0604020202020204" pitchFamily="34" charset="0"/>
              <a:buChar char="•"/>
            </a:pPr>
            <a:r>
              <a:rPr lang="en-US" dirty="0"/>
              <a:t>This is challenged every day in this country.</a:t>
            </a:r>
          </a:p>
        </p:txBody>
      </p:sp>
      <p:sp>
        <p:nvSpPr>
          <p:cNvPr id="4" name="Slide Number Placeholder 3"/>
          <p:cNvSpPr>
            <a:spLocks noGrp="1"/>
          </p:cNvSpPr>
          <p:nvPr>
            <p:ph type="sldNum" sz="quarter" idx="5"/>
          </p:nvPr>
        </p:nvSpPr>
        <p:spPr/>
        <p:txBody>
          <a:bodyPr/>
          <a:lstStyle/>
          <a:p>
            <a:fld id="{EDE2C962-CC7B-4989-9993-4CF1D683C45D}" type="slidenum">
              <a:rPr lang="en-US" smtClean="0"/>
              <a:t>6</a:t>
            </a:fld>
            <a:endParaRPr lang="en-US" dirty="0"/>
          </a:p>
        </p:txBody>
      </p:sp>
    </p:spTree>
    <p:extLst>
      <p:ext uri="{BB962C8B-B14F-4D97-AF65-F5344CB8AC3E}">
        <p14:creationId xmlns:p14="http://schemas.microsoft.com/office/powerpoint/2010/main" val="33175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7</a:t>
            </a:fld>
            <a:endParaRPr lang="en-US" dirty="0"/>
          </a:p>
        </p:txBody>
      </p:sp>
    </p:spTree>
    <p:extLst>
      <p:ext uri="{BB962C8B-B14F-4D97-AF65-F5344CB8AC3E}">
        <p14:creationId xmlns:p14="http://schemas.microsoft.com/office/powerpoint/2010/main" val="2292474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What happened at the gate?</a:t>
            </a:r>
          </a:p>
          <a:p>
            <a:pPr marL="628650" lvl="1" indent="-171450">
              <a:buFont typeface="Arial" panose="020B0604020202020204" pitchFamily="34" charset="0"/>
              <a:buChar char="•"/>
            </a:pPr>
            <a:r>
              <a:rPr lang="en-US" dirty="0"/>
              <a:t>Court</a:t>
            </a:r>
          </a:p>
          <a:p>
            <a:pPr marL="628650" lvl="1" indent="-171450">
              <a:buFont typeface="Arial" panose="020B0604020202020204" pitchFamily="34" charset="0"/>
              <a:buChar char="•"/>
            </a:pPr>
            <a:r>
              <a:rPr lang="en-US" dirty="0"/>
              <a:t>How are those courts to function?</a:t>
            </a:r>
          </a:p>
          <a:p>
            <a:pPr marL="1085850" lvl="2" indent="-171450">
              <a:buFont typeface="Arial" panose="020B0604020202020204" pitchFamily="34" charset="0"/>
              <a:buChar char="•"/>
            </a:pPr>
            <a:r>
              <a:rPr lang="en-US" dirty="0"/>
              <a:t>Deut. 16:18-20</a:t>
            </a:r>
          </a:p>
          <a:p>
            <a:pPr marL="1085850" lvl="2" indent="-171450">
              <a:buFont typeface="Arial" panose="020B0604020202020204" pitchFamily="34" charset="0"/>
              <a:buChar char="•"/>
            </a:pPr>
            <a:r>
              <a:rPr lang="en-US" dirty="0"/>
              <a:t>Exodus 23:6-9</a:t>
            </a:r>
          </a:p>
          <a:p>
            <a:pPr marL="171450" lvl="0" indent="-171450">
              <a:buFont typeface="Arial" panose="020B0604020202020204" pitchFamily="34" charset="0"/>
              <a:buChar char="•"/>
            </a:pPr>
            <a:r>
              <a:rPr lang="en-US" dirty="0"/>
              <a:t>Another therefore (maybe the judges had ruled in favor of the poor who brought their case to the city gates????)</a:t>
            </a:r>
          </a:p>
          <a:p>
            <a:pPr marL="171450" lvl="0" indent="-171450">
              <a:buFont typeface="Arial" panose="020B0604020202020204" pitchFamily="34" charset="0"/>
              <a:buChar char="•"/>
            </a:pPr>
            <a:r>
              <a:rPr lang="en-US" dirty="0"/>
              <a:t>Once again, God knows what they are doing!</a:t>
            </a:r>
          </a:p>
          <a:p>
            <a:pPr marL="171450" lvl="0" indent="-171450">
              <a:buFont typeface="Arial" panose="020B0604020202020204" pitchFamily="34" charset="0"/>
              <a:buChar char="•"/>
            </a:pPr>
            <a:r>
              <a:rPr lang="en-US" dirty="0"/>
              <a:t>Why do the prudent keep silent? It is so bad the prudent know they can’t change anything.</a:t>
            </a:r>
          </a:p>
        </p:txBody>
      </p:sp>
      <p:sp>
        <p:nvSpPr>
          <p:cNvPr id="4" name="Slide Number Placeholder 3"/>
          <p:cNvSpPr>
            <a:spLocks noGrp="1"/>
          </p:cNvSpPr>
          <p:nvPr>
            <p:ph type="sldNum" sz="quarter" idx="5"/>
          </p:nvPr>
        </p:nvSpPr>
        <p:spPr/>
        <p:txBody>
          <a:bodyPr/>
          <a:lstStyle/>
          <a:p>
            <a:fld id="{EDE2C962-CC7B-4989-9993-4CF1D683C45D}" type="slidenum">
              <a:rPr lang="en-US" smtClean="0"/>
              <a:t>8</a:t>
            </a:fld>
            <a:endParaRPr lang="en-US" dirty="0"/>
          </a:p>
        </p:txBody>
      </p:sp>
    </p:spTree>
    <p:extLst>
      <p:ext uri="{BB962C8B-B14F-4D97-AF65-F5344CB8AC3E}">
        <p14:creationId xmlns:p14="http://schemas.microsoft.com/office/powerpoint/2010/main" val="2722745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Maybe this is a call to the prudent to not keep silent?</a:t>
            </a:r>
          </a:p>
        </p:txBody>
      </p:sp>
      <p:sp>
        <p:nvSpPr>
          <p:cNvPr id="4" name="Slide Number Placeholder 3"/>
          <p:cNvSpPr>
            <a:spLocks noGrp="1"/>
          </p:cNvSpPr>
          <p:nvPr>
            <p:ph type="sldNum" sz="quarter" idx="5"/>
          </p:nvPr>
        </p:nvSpPr>
        <p:spPr/>
        <p:txBody>
          <a:bodyPr/>
          <a:lstStyle/>
          <a:p>
            <a:fld id="{EDE2C962-CC7B-4989-9993-4CF1D683C45D}" type="slidenum">
              <a:rPr lang="en-US" smtClean="0"/>
              <a:t>9</a:t>
            </a:fld>
            <a:endParaRPr lang="en-US" dirty="0"/>
          </a:p>
        </p:txBody>
      </p:sp>
    </p:spTree>
    <p:extLst>
      <p:ext uri="{BB962C8B-B14F-4D97-AF65-F5344CB8AC3E}">
        <p14:creationId xmlns:p14="http://schemas.microsoft.com/office/powerpoint/2010/main" val="1448613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10</a:t>
            </a:fld>
            <a:endParaRPr lang="en-US" dirty="0"/>
          </a:p>
        </p:txBody>
      </p:sp>
    </p:spTree>
    <p:extLst>
      <p:ext uri="{BB962C8B-B14F-4D97-AF65-F5344CB8AC3E}">
        <p14:creationId xmlns:p14="http://schemas.microsoft.com/office/powerpoint/2010/main" val="2977458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2/18/2024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2/18/2024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2/18/2024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94F91-E208-75A3-1600-E3514958D10F}"/>
              </a:ext>
            </a:extLst>
          </p:cNvPr>
          <p:cNvSpPr>
            <a:spLocks noGrp="1"/>
          </p:cNvSpPr>
          <p:nvPr>
            <p:ph type="ctrTitle"/>
          </p:nvPr>
        </p:nvSpPr>
        <p:spPr/>
        <p:txBody>
          <a:bodyPr/>
          <a:lstStyle/>
          <a:p>
            <a:r>
              <a:rPr lang="en-US" dirty="0"/>
              <a:t>Minor Prophets</a:t>
            </a:r>
          </a:p>
        </p:txBody>
      </p:sp>
      <p:sp>
        <p:nvSpPr>
          <p:cNvPr id="3" name="Subtitle 2">
            <a:extLst>
              <a:ext uri="{FF2B5EF4-FFF2-40B4-BE49-F238E27FC236}">
                <a16:creationId xmlns:a16="http://schemas.microsoft.com/office/drawing/2014/main" id="{22599DD7-9E1B-AABF-9D92-058161C98860}"/>
              </a:ext>
            </a:extLst>
          </p:cNvPr>
          <p:cNvSpPr>
            <a:spLocks noGrp="1"/>
          </p:cNvSpPr>
          <p:nvPr>
            <p:ph type="subTitle" idx="1"/>
          </p:nvPr>
        </p:nvSpPr>
        <p:spPr/>
        <p:txBody>
          <a:bodyPr/>
          <a:lstStyle/>
          <a:p>
            <a:r>
              <a:rPr lang="en-US" dirty="0"/>
              <a:t>Amos, hosea, Obadiah and joel</a:t>
            </a:r>
          </a:p>
        </p:txBody>
      </p:sp>
    </p:spTree>
    <p:extLst>
      <p:ext uri="{BB962C8B-B14F-4D97-AF65-F5344CB8AC3E}">
        <p14:creationId xmlns:p14="http://schemas.microsoft.com/office/powerpoint/2010/main" val="1076520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Therefore…</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3954929"/>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5:16-20</a:t>
            </a:r>
            <a:endParaRPr lang="en-US" sz="2400" dirty="0"/>
          </a:p>
          <a:p>
            <a:pPr algn="l"/>
            <a:r>
              <a:rPr lang="en-US" sz="2400" b="1" i="0" baseline="30000" dirty="0">
                <a:solidFill>
                  <a:srgbClr val="000000"/>
                </a:solidFill>
                <a:effectLst/>
                <a:latin typeface="system-ui"/>
              </a:rPr>
              <a:t>16 </a:t>
            </a:r>
            <a:r>
              <a:rPr lang="en-US" sz="2400" b="0" i="0" dirty="0">
                <a:solidFill>
                  <a:srgbClr val="000000"/>
                </a:solidFill>
                <a:effectLst/>
                <a:latin typeface="system-ui"/>
              </a:rPr>
              <a:t>Therefore thus says the </a:t>
            </a:r>
            <a:r>
              <a:rPr lang="en-US" sz="2400" b="0" i="0" cap="small" dirty="0">
                <a:solidFill>
                  <a:srgbClr val="000000"/>
                </a:solidFill>
                <a:effectLst/>
                <a:latin typeface="system-ui"/>
              </a:rPr>
              <a:t>Lord</a:t>
            </a:r>
            <a:r>
              <a:rPr lang="en-US" sz="2400" b="0" i="0" dirty="0">
                <a:solidFill>
                  <a:srgbClr val="000000"/>
                </a:solidFill>
                <a:effectLst/>
                <a:latin typeface="system-ui"/>
              </a:rPr>
              <a:t> God of hosts, the Lord, “There is wailing in all the plazas, and in all the streets they say, ‘Alas! Alas!’  They also call the farmer to mourning and professional mourners to lamentation.  </a:t>
            </a:r>
            <a:r>
              <a:rPr lang="en-US" sz="2400" b="1" i="0" baseline="30000" dirty="0">
                <a:solidFill>
                  <a:srgbClr val="000000"/>
                </a:solidFill>
                <a:effectLst/>
                <a:latin typeface="system-ui"/>
              </a:rPr>
              <a:t>17 </a:t>
            </a:r>
            <a:r>
              <a:rPr lang="en-US" sz="2400" b="0" i="0" dirty="0">
                <a:solidFill>
                  <a:srgbClr val="000000"/>
                </a:solidFill>
                <a:effectLst/>
                <a:latin typeface="system-ui"/>
              </a:rPr>
              <a:t>“And in all the vineyards </a:t>
            </a:r>
            <a:r>
              <a:rPr lang="en-US" sz="2400" b="0" i="1" dirty="0">
                <a:solidFill>
                  <a:srgbClr val="000000"/>
                </a:solidFill>
                <a:effectLst/>
                <a:latin typeface="system-ui"/>
              </a:rPr>
              <a:t>there is</a:t>
            </a:r>
            <a:r>
              <a:rPr lang="en-US" sz="2400" b="0" i="0" dirty="0">
                <a:solidFill>
                  <a:srgbClr val="000000"/>
                </a:solidFill>
                <a:effectLst/>
                <a:latin typeface="system-ui"/>
              </a:rPr>
              <a:t> wailing, because I will pass through the midst of you,” says the </a:t>
            </a:r>
            <a:r>
              <a:rPr lang="en-US" sz="2400" b="0" i="0" cap="small" dirty="0">
                <a:solidFill>
                  <a:srgbClr val="000000"/>
                </a:solidFill>
                <a:effectLst/>
                <a:latin typeface="system-ui"/>
              </a:rPr>
              <a:t>Lord</a:t>
            </a:r>
            <a:r>
              <a:rPr lang="en-US" sz="2400" b="0" i="0" dirty="0">
                <a:solidFill>
                  <a:srgbClr val="000000"/>
                </a:solidFill>
                <a:effectLst/>
                <a:latin typeface="system-ui"/>
              </a:rPr>
              <a:t>.  </a:t>
            </a:r>
            <a:r>
              <a:rPr lang="en-US" sz="2400" b="1" i="0" baseline="30000" dirty="0">
                <a:solidFill>
                  <a:srgbClr val="000000"/>
                </a:solidFill>
                <a:effectLst/>
                <a:latin typeface="system-ui"/>
              </a:rPr>
              <a:t>18 </a:t>
            </a:r>
            <a:r>
              <a:rPr lang="en-US" sz="2400" b="0" i="0" dirty="0">
                <a:solidFill>
                  <a:srgbClr val="000000"/>
                </a:solidFill>
                <a:effectLst/>
                <a:latin typeface="system-ui"/>
              </a:rPr>
              <a:t>Alas, you who are longing for the day of the </a:t>
            </a:r>
            <a:r>
              <a:rPr lang="en-US" sz="2400" b="0" i="0" cap="small" dirty="0">
                <a:solidFill>
                  <a:srgbClr val="000000"/>
                </a:solidFill>
                <a:effectLst/>
                <a:latin typeface="system-ui"/>
              </a:rPr>
              <a:t>Lord</a:t>
            </a:r>
            <a:r>
              <a:rPr lang="en-US" sz="2400" b="0" i="0" dirty="0">
                <a:solidFill>
                  <a:srgbClr val="000000"/>
                </a:solidFill>
                <a:effectLst/>
                <a:latin typeface="system-ui"/>
              </a:rPr>
              <a:t>, for what purpose </a:t>
            </a:r>
            <a:r>
              <a:rPr lang="en-US" sz="2400" b="0" i="1" dirty="0">
                <a:solidFill>
                  <a:srgbClr val="000000"/>
                </a:solidFill>
                <a:effectLst/>
                <a:latin typeface="system-ui"/>
              </a:rPr>
              <a:t>will</a:t>
            </a:r>
            <a:r>
              <a:rPr lang="en-US" sz="2400" b="0" i="0" dirty="0">
                <a:solidFill>
                  <a:srgbClr val="000000"/>
                </a:solidFill>
                <a:effectLst/>
                <a:latin typeface="system-ui"/>
              </a:rPr>
              <a:t> the day of the </a:t>
            </a:r>
            <a:r>
              <a:rPr lang="en-US" sz="2400" b="0" i="0" cap="small" dirty="0">
                <a:solidFill>
                  <a:srgbClr val="000000"/>
                </a:solidFill>
                <a:effectLst/>
                <a:latin typeface="system-ui"/>
              </a:rPr>
              <a:t>Lord</a:t>
            </a:r>
            <a:r>
              <a:rPr lang="en-US" sz="2400" b="0" i="0" dirty="0">
                <a:solidFill>
                  <a:srgbClr val="000000"/>
                </a:solidFill>
                <a:effectLst/>
                <a:latin typeface="system-ui"/>
              </a:rPr>
              <a:t> </a:t>
            </a:r>
            <a:r>
              <a:rPr lang="en-US" sz="2400" b="0" i="1" dirty="0">
                <a:solidFill>
                  <a:srgbClr val="000000"/>
                </a:solidFill>
                <a:effectLst/>
                <a:latin typeface="system-ui"/>
              </a:rPr>
              <a:t>be</a:t>
            </a:r>
            <a:r>
              <a:rPr lang="en-US" sz="2400" b="0" i="0" dirty="0">
                <a:solidFill>
                  <a:srgbClr val="000000"/>
                </a:solidFill>
                <a:effectLst/>
                <a:latin typeface="system-ui"/>
              </a:rPr>
              <a:t> to you?  It </a:t>
            </a:r>
            <a:r>
              <a:rPr lang="en-US" sz="2400" b="0" i="1" dirty="0">
                <a:solidFill>
                  <a:srgbClr val="000000"/>
                </a:solidFill>
                <a:effectLst/>
                <a:latin typeface="system-ui"/>
              </a:rPr>
              <a:t>will be</a:t>
            </a:r>
            <a:r>
              <a:rPr lang="en-US" sz="2400" b="0" i="0" dirty="0">
                <a:solidFill>
                  <a:srgbClr val="000000"/>
                </a:solidFill>
                <a:effectLst/>
                <a:latin typeface="system-ui"/>
              </a:rPr>
              <a:t> darkness and not light; </a:t>
            </a:r>
            <a:r>
              <a:rPr lang="en-US" sz="2400" b="1" i="0" baseline="30000" dirty="0">
                <a:solidFill>
                  <a:srgbClr val="000000"/>
                </a:solidFill>
                <a:effectLst/>
                <a:latin typeface="system-ui"/>
              </a:rPr>
              <a:t>19 </a:t>
            </a:r>
            <a:r>
              <a:rPr lang="en-US" sz="2400" b="0" i="0" dirty="0">
                <a:solidFill>
                  <a:srgbClr val="000000"/>
                </a:solidFill>
                <a:effectLst/>
                <a:latin typeface="system-ui"/>
              </a:rPr>
              <a:t>As when a man flees from a lion and a bear meets him, or goes home, leans his hand against the wall and a snake bites him.  </a:t>
            </a:r>
            <a:r>
              <a:rPr lang="en-US" sz="2400" b="1" i="0" baseline="30000" dirty="0">
                <a:solidFill>
                  <a:srgbClr val="000000"/>
                </a:solidFill>
                <a:effectLst/>
                <a:latin typeface="system-ui"/>
              </a:rPr>
              <a:t>20 </a:t>
            </a:r>
            <a:r>
              <a:rPr lang="en-US" sz="2400" b="0" i="1" dirty="0">
                <a:solidFill>
                  <a:srgbClr val="000000"/>
                </a:solidFill>
                <a:effectLst/>
                <a:latin typeface="system-ui"/>
              </a:rPr>
              <a:t>Will</a:t>
            </a:r>
            <a:r>
              <a:rPr lang="en-US" sz="2400" b="0" i="0" dirty="0">
                <a:solidFill>
                  <a:srgbClr val="000000"/>
                </a:solidFill>
                <a:effectLst/>
                <a:latin typeface="system-ui"/>
              </a:rPr>
              <a:t> not the day of the </a:t>
            </a:r>
            <a:r>
              <a:rPr lang="en-US" sz="2400" b="0" i="0" cap="small" dirty="0">
                <a:solidFill>
                  <a:srgbClr val="000000"/>
                </a:solidFill>
                <a:effectLst/>
                <a:latin typeface="system-ui"/>
              </a:rPr>
              <a:t>Lord</a:t>
            </a:r>
            <a:r>
              <a:rPr lang="en-US" sz="2400" b="0" i="0" dirty="0">
                <a:solidFill>
                  <a:srgbClr val="000000"/>
                </a:solidFill>
                <a:effectLst/>
                <a:latin typeface="system-ui"/>
              </a:rPr>
              <a:t> </a:t>
            </a:r>
            <a:r>
              <a:rPr lang="en-US" sz="2400" b="0" i="1" dirty="0">
                <a:solidFill>
                  <a:srgbClr val="000000"/>
                </a:solidFill>
                <a:effectLst/>
                <a:latin typeface="system-ui"/>
              </a:rPr>
              <a:t>be</a:t>
            </a:r>
            <a:r>
              <a:rPr lang="en-US" sz="2400" b="0" i="0" dirty="0">
                <a:solidFill>
                  <a:srgbClr val="000000"/>
                </a:solidFill>
                <a:effectLst/>
                <a:latin typeface="system-ui"/>
              </a:rPr>
              <a:t> darkness instead of light, even gloom with no brightness in it?</a:t>
            </a:r>
          </a:p>
        </p:txBody>
      </p:sp>
    </p:spTree>
    <p:extLst>
      <p:ext uri="{BB962C8B-B14F-4D97-AF65-F5344CB8AC3E}">
        <p14:creationId xmlns:p14="http://schemas.microsoft.com/office/powerpoint/2010/main" val="3807271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The Day of the Lord</a:t>
            </a:r>
          </a:p>
        </p:txBody>
      </p:sp>
      <p:sp>
        <p:nvSpPr>
          <p:cNvPr id="5" name="Content Placeholder 2">
            <a:extLst>
              <a:ext uri="{FF2B5EF4-FFF2-40B4-BE49-F238E27FC236}">
                <a16:creationId xmlns:a16="http://schemas.microsoft.com/office/drawing/2014/main" id="{B7BAE93F-E8AE-566E-C361-798A28456BB9}"/>
              </a:ext>
            </a:extLst>
          </p:cNvPr>
          <p:cNvSpPr txBox="1">
            <a:spLocks/>
          </p:cNvSpPr>
          <p:nvPr/>
        </p:nvSpPr>
        <p:spPr>
          <a:xfrm>
            <a:off x="1097280" y="1828800"/>
            <a:ext cx="10253412" cy="446567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What does verse 18 tells us about their mindset?</a:t>
            </a:r>
          </a:p>
          <a:p>
            <a:pPr lvl="1">
              <a:buFont typeface="Arial" panose="020B0604020202020204" pitchFamily="34" charset="0"/>
              <a:buChar char="•"/>
            </a:pPr>
            <a:r>
              <a:rPr lang="en-US" sz="2200" dirty="0"/>
              <a:t>They think they are waling in the light.</a:t>
            </a:r>
          </a:p>
          <a:p>
            <a:pPr lvl="1">
              <a:buFont typeface="Arial" panose="020B0604020202020204" pitchFamily="34" charset="0"/>
              <a:buChar char="•"/>
            </a:pPr>
            <a:r>
              <a:rPr lang="en-US" sz="2200" dirty="0"/>
              <a:t>But darkness is coming.</a:t>
            </a:r>
          </a:p>
          <a:p>
            <a:pPr>
              <a:buFont typeface="Arial" panose="020B0604020202020204" pitchFamily="34" charset="0"/>
              <a:buChar char="•"/>
            </a:pPr>
            <a:r>
              <a:rPr lang="en-US" sz="2400" dirty="0"/>
              <a:t>The Day of the Lord will be a bad day.</a:t>
            </a:r>
          </a:p>
          <a:p>
            <a:pPr lvl="1">
              <a:buFont typeface="Arial" panose="020B0604020202020204" pitchFamily="34" charset="0"/>
              <a:buChar char="•"/>
            </a:pPr>
            <a:r>
              <a:rPr lang="en-US" sz="2200" dirty="0"/>
              <a:t>Nothing will go right for them</a:t>
            </a:r>
          </a:p>
          <a:p>
            <a:pPr lvl="1">
              <a:buFont typeface="Arial" panose="020B0604020202020204" pitchFamily="34" charset="0"/>
              <a:buChar char="•"/>
            </a:pPr>
            <a:r>
              <a:rPr lang="en-US" sz="2200" dirty="0"/>
              <a:t>It will be one bad thing after another</a:t>
            </a:r>
          </a:p>
          <a:p>
            <a:pPr lvl="1">
              <a:buFont typeface="Arial" panose="020B0604020202020204" pitchFamily="34" charset="0"/>
              <a:buChar char="•"/>
            </a:pPr>
            <a:r>
              <a:rPr lang="en-US" sz="2200" dirty="0"/>
              <a:t>What is the message?</a:t>
            </a:r>
          </a:p>
          <a:p>
            <a:pPr lvl="2">
              <a:buFont typeface="Arial" panose="020B0604020202020204" pitchFamily="34" charset="0"/>
              <a:buChar char="•"/>
            </a:pPr>
            <a:r>
              <a:rPr lang="en-US" sz="1800" dirty="0"/>
              <a:t>You will not escape.</a:t>
            </a:r>
          </a:p>
          <a:p>
            <a:pPr>
              <a:buFont typeface="Arial" panose="020B0604020202020204" pitchFamily="34" charset="0"/>
              <a:buChar char="•"/>
            </a:pPr>
            <a:r>
              <a:rPr lang="en-US" sz="2400" dirty="0"/>
              <a:t>Will the day of judgement be like this?</a:t>
            </a:r>
          </a:p>
          <a:p>
            <a:pPr lvl="1">
              <a:buFont typeface="Arial" panose="020B0604020202020204" pitchFamily="34" charset="0"/>
              <a:buChar char="•"/>
            </a:pPr>
            <a:r>
              <a:rPr lang="en-US" sz="2200" dirty="0"/>
              <a:t>You can’t avoid it. (Hebrews 9:27)</a:t>
            </a:r>
          </a:p>
          <a:p>
            <a:pPr lvl="1">
              <a:buFont typeface="Arial" panose="020B0604020202020204" pitchFamily="34" charset="0"/>
              <a:buChar char="•"/>
            </a:pPr>
            <a:r>
              <a:rPr lang="en-US" sz="2200" dirty="0"/>
              <a:t>Many will think they are OK. (Matthew 7:22-23)</a:t>
            </a:r>
          </a:p>
          <a:p>
            <a:pPr lvl="1"/>
            <a:endParaRPr lang="en-US" dirty="0"/>
          </a:p>
        </p:txBody>
      </p:sp>
    </p:spTree>
    <p:extLst>
      <p:ext uri="{BB962C8B-B14F-4D97-AF65-F5344CB8AC3E}">
        <p14:creationId xmlns:p14="http://schemas.microsoft.com/office/powerpoint/2010/main" val="52101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Their Religion</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2846933"/>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5:21-24</a:t>
            </a:r>
            <a:endParaRPr lang="en-US" sz="2400" dirty="0"/>
          </a:p>
          <a:p>
            <a:pPr algn="l"/>
            <a:r>
              <a:rPr lang="en-US" sz="2400" b="1" i="0" baseline="30000" dirty="0">
                <a:solidFill>
                  <a:srgbClr val="000000"/>
                </a:solidFill>
                <a:effectLst/>
                <a:latin typeface="system-ui"/>
              </a:rPr>
              <a:t>21 </a:t>
            </a:r>
            <a:r>
              <a:rPr lang="en-US" sz="2400" b="0" i="0" dirty="0">
                <a:solidFill>
                  <a:srgbClr val="000000"/>
                </a:solidFill>
                <a:effectLst/>
                <a:latin typeface="system-ui"/>
              </a:rPr>
              <a:t>“I hate, I reject your festivals, nor do I delight in your solemn assemblies.  </a:t>
            </a:r>
            <a:r>
              <a:rPr lang="en-US" sz="2400" b="1" i="0" baseline="30000" dirty="0">
                <a:solidFill>
                  <a:srgbClr val="000000"/>
                </a:solidFill>
                <a:effectLst/>
                <a:latin typeface="system-ui"/>
              </a:rPr>
              <a:t>22 </a:t>
            </a:r>
            <a:r>
              <a:rPr lang="en-US" sz="2400" b="0" i="0" dirty="0">
                <a:solidFill>
                  <a:srgbClr val="000000"/>
                </a:solidFill>
                <a:effectLst/>
                <a:latin typeface="system-ui"/>
              </a:rPr>
              <a:t>Even though you offer up to Me burnt offerings and your grain offerings, I will not accept </a:t>
            </a:r>
            <a:r>
              <a:rPr lang="en-US" sz="2400" b="0" i="1" dirty="0">
                <a:solidFill>
                  <a:srgbClr val="000000"/>
                </a:solidFill>
                <a:effectLst/>
                <a:latin typeface="system-ui"/>
              </a:rPr>
              <a:t>them</a:t>
            </a:r>
            <a:r>
              <a:rPr lang="en-US" sz="2400" b="0" i="0" dirty="0">
                <a:solidFill>
                  <a:srgbClr val="000000"/>
                </a:solidFill>
                <a:effectLst/>
                <a:latin typeface="system-ui"/>
              </a:rPr>
              <a:t>; And I will not </a:t>
            </a:r>
            <a:r>
              <a:rPr lang="en-US" sz="2400" b="0" i="1" dirty="0">
                <a:solidFill>
                  <a:srgbClr val="000000"/>
                </a:solidFill>
                <a:effectLst/>
                <a:latin typeface="system-ui"/>
              </a:rPr>
              <a:t>even</a:t>
            </a:r>
            <a:r>
              <a:rPr lang="en-US" sz="2400" b="0" i="0" dirty="0">
                <a:solidFill>
                  <a:srgbClr val="000000"/>
                </a:solidFill>
                <a:effectLst/>
                <a:latin typeface="system-ui"/>
              </a:rPr>
              <a:t> look at the peace offerings of your fatlings.  </a:t>
            </a:r>
            <a:r>
              <a:rPr lang="en-US" sz="2400" b="1" i="0" baseline="30000" dirty="0">
                <a:solidFill>
                  <a:srgbClr val="000000"/>
                </a:solidFill>
                <a:effectLst/>
                <a:latin typeface="system-ui"/>
              </a:rPr>
              <a:t>23 </a:t>
            </a:r>
            <a:r>
              <a:rPr lang="en-US" sz="2400" b="0" i="0" dirty="0">
                <a:solidFill>
                  <a:srgbClr val="000000"/>
                </a:solidFill>
                <a:effectLst/>
                <a:latin typeface="system-ui"/>
              </a:rPr>
              <a:t>Take away from Me the noise of your songs; I will not even listen to the sound of your harps.  </a:t>
            </a:r>
            <a:r>
              <a:rPr lang="en-US" sz="2400" b="1" i="0" baseline="30000" dirty="0">
                <a:solidFill>
                  <a:srgbClr val="000000"/>
                </a:solidFill>
                <a:effectLst/>
                <a:latin typeface="system-ui"/>
              </a:rPr>
              <a:t>24 </a:t>
            </a:r>
            <a:r>
              <a:rPr lang="en-US" sz="2400" b="0" i="0" dirty="0">
                <a:solidFill>
                  <a:srgbClr val="000000"/>
                </a:solidFill>
                <a:effectLst/>
                <a:latin typeface="system-ui"/>
              </a:rPr>
              <a:t>But let justice roll down like waters and righteousness like an ever-flowing stream.</a:t>
            </a:r>
          </a:p>
        </p:txBody>
      </p:sp>
      <p:sp>
        <p:nvSpPr>
          <p:cNvPr id="4" name="Content Placeholder 2">
            <a:extLst>
              <a:ext uri="{FF2B5EF4-FFF2-40B4-BE49-F238E27FC236}">
                <a16:creationId xmlns:a16="http://schemas.microsoft.com/office/drawing/2014/main" id="{28D64EF7-FECC-5702-AD37-DE726CD7D056}"/>
              </a:ext>
            </a:extLst>
          </p:cNvPr>
          <p:cNvSpPr txBox="1">
            <a:spLocks/>
          </p:cNvSpPr>
          <p:nvPr/>
        </p:nvSpPr>
        <p:spPr>
          <a:xfrm>
            <a:off x="595422" y="4796944"/>
            <a:ext cx="10770781" cy="132740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What is most important to God?</a:t>
            </a:r>
          </a:p>
          <a:p>
            <a:pPr lvl="1">
              <a:buFont typeface="Arial" panose="020B0604020202020204" pitchFamily="34" charset="0"/>
              <a:buChar char="•"/>
            </a:pPr>
            <a:r>
              <a:rPr lang="en-US" sz="2200" dirty="0"/>
              <a:t>Justice</a:t>
            </a:r>
          </a:p>
          <a:p>
            <a:pPr lvl="1">
              <a:buFont typeface="Arial" panose="020B0604020202020204" pitchFamily="34" charset="0"/>
              <a:buChar char="•"/>
            </a:pPr>
            <a:r>
              <a:rPr lang="en-US" sz="2200" dirty="0"/>
              <a:t>Righteousness.</a:t>
            </a:r>
          </a:p>
          <a:p>
            <a:pPr lvl="1"/>
            <a:endParaRPr lang="en-US" dirty="0"/>
          </a:p>
        </p:txBody>
      </p:sp>
    </p:spTree>
    <p:extLst>
      <p:ext uri="{BB962C8B-B14F-4D97-AF65-F5344CB8AC3E}">
        <p14:creationId xmlns:p14="http://schemas.microsoft.com/office/powerpoint/2010/main" val="223188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Their Past</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2108269"/>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5:25-27</a:t>
            </a:r>
            <a:endParaRPr lang="en-US" sz="2400" dirty="0"/>
          </a:p>
          <a:p>
            <a:pPr algn="l"/>
            <a:r>
              <a:rPr lang="en-US" sz="2400" b="1" i="0" baseline="30000" dirty="0">
                <a:solidFill>
                  <a:srgbClr val="000000"/>
                </a:solidFill>
                <a:effectLst/>
                <a:latin typeface="system-ui"/>
              </a:rPr>
              <a:t>25 </a:t>
            </a:r>
            <a:r>
              <a:rPr lang="en-US" sz="2400" b="0" i="0" dirty="0">
                <a:solidFill>
                  <a:srgbClr val="000000"/>
                </a:solidFill>
                <a:effectLst/>
                <a:latin typeface="system-ui"/>
              </a:rPr>
              <a:t>“Did you present Me with sacrifices and grain offerings in the wilderness for forty years, O house of Israel? </a:t>
            </a:r>
            <a:r>
              <a:rPr lang="en-US" sz="2400" b="1" i="0" baseline="30000" dirty="0">
                <a:solidFill>
                  <a:srgbClr val="000000"/>
                </a:solidFill>
                <a:effectLst/>
                <a:latin typeface="system-ui"/>
              </a:rPr>
              <a:t>26 </a:t>
            </a:r>
            <a:r>
              <a:rPr lang="en-US" sz="2400" b="0" i="0" dirty="0">
                <a:solidFill>
                  <a:srgbClr val="000000"/>
                </a:solidFill>
                <a:effectLst/>
                <a:latin typeface="system-ui"/>
              </a:rPr>
              <a:t>You also carried along </a:t>
            </a:r>
            <a:r>
              <a:rPr lang="en-US" sz="2400" b="0" i="0" dirty="0" err="1">
                <a:solidFill>
                  <a:srgbClr val="000000"/>
                </a:solidFill>
                <a:effectLst/>
                <a:latin typeface="system-ui"/>
              </a:rPr>
              <a:t>Sikkuth</a:t>
            </a:r>
            <a:r>
              <a:rPr lang="en-US" sz="2400" b="0" i="0" dirty="0">
                <a:solidFill>
                  <a:srgbClr val="000000"/>
                </a:solidFill>
                <a:effectLst/>
                <a:latin typeface="system-ui"/>
              </a:rPr>
              <a:t> your king and </a:t>
            </a:r>
            <a:r>
              <a:rPr lang="en-US" sz="2400" b="0" i="0" dirty="0" err="1">
                <a:solidFill>
                  <a:srgbClr val="000000"/>
                </a:solidFill>
                <a:effectLst/>
                <a:latin typeface="system-ui"/>
              </a:rPr>
              <a:t>Kiyyun</a:t>
            </a:r>
            <a:r>
              <a:rPr lang="en-US" sz="2400" b="0" i="0" dirty="0">
                <a:solidFill>
                  <a:srgbClr val="000000"/>
                </a:solidFill>
                <a:effectLst/>
                <a:latin typeface="system-ui"/>
              </a:rPr>
              <a:t>, your images, the star of your gods which you made for yourselves. </a:t>
            </a:r>
            <a:r>
              <a:rPr lang="en-US" sz="2400" b="1" i="0" baseline="30000" dirty="0">
                <a:solidFill>
                  <a:srgbClr val="000000"/>
                </a:solidFill>
                <a:effectLst/>
                <a:latin typeface="system-ui"/>
              </a:rPr>
              <a:t>27 </a:t>
            </a:r>
            <a:r>
              <a:rPr lang="en-US" sz="2400" b="0" i="0" dirty="0">
                <a:solidFill>
                  <a:srgbClr val="000000"/>
                </a:solidFill>
                <a:effectLst/>
                <a:latin typeface="system-ui"/>
              </a:rPr>
              <a:t>Therefore, I will make you go into exile beyond Damascus,” says the </a:t>
            </a:r>
            <a:r>
              <a:rPr lang="en-US" sz="2400" b="0" i="0" cap="small" dirty="0">
                <a:solidFill>
                  <a:srgbClr val="000000"/>
                </a:solidFill>
                <a:effectLst/>
                <a:latin typeface="system-ui"/>
              </a:rPr>
              <a:t>Lord</a:t>
            </a:r>
            <a:r>
              <a:rPr lang="en-US" sz="2400" b="0" i="0" dirty="0">
                <a:solidFill>
                  <a:srgbClr val="000000"/>
                </a:solidFill>
                <a:effectLst/>
                <a:latin typeface="system-ui"/>
              </a:rPr>
              <a:t>, whose name is the God of hosts.</a:t>
            </a:r>
          </a:p>
        </p:txBody>
      </p:sp>
      <p:sp>
        <p:nvSpPr>
          <p:cNvPr id="4" name="Content Placeholder 2">
            <a:extLst>
              <a:ext uri="{FF2B5EF4-FFF2-40B4-BE49-F238E27FC236}">
                <a16:creationId xmlns:a16="http://schemas.microsoft.com/office/drawing/2014/main" id="{28D64EF7-FECC-5702-AD37-DE726CD7D056}"/>
              </a:ext>
            </a:extLst>
          </p:cNvPr>
          <p:cNvSpPr txBox="1">
            <a:spLocks/>
          </p:cNvSpPr>
          <p:nvPr/>
        </p:nvSpPr>
        <p:spPr>
          <a:xfrm>
            <a:off x="595422" y="4253024"/>
            <a:ext cx="10770781" cy="187133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What is the root of all of their problems?</a:t>
            </a:r>
          </a:p>
          <a:p>
            <a:pPr>
              <a:buFont typeface="Arial" panose="020B0604020202020204" pitchFamily="34" charset="0"/>
              <a:buChar char="•"/>
            </a:pPr>
            <a:r>
              <a:rPr lang="en-US" sz="2400" dirty="0"/>
              <a:t>Idolatry</a:t>
            </a:r>
          </a:p>
        </p:txBody>
      </p:sp>
    </p:spTree>
    <p:extLst>
      <p:ext uri="{BB962C8B-B14F-4D97-AF65-F5344CB8AC3E}">
        <p14:creationId xmlns:p14="http://schemas.microsoft.com/office/powerpoint/2010/main" val="117923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Chapter 5</a:t>
            </a:r>
          </a:p>
        </p:txBody>
      </p:sp>
      <p:sp>
        <p:nvSpPr>
          <p:cNvPr id="15" name="Content Placeholder 2">
            <a:extLst>
              <a:ext uri="{FF2B5EF4-FFF2-40B4-BE49-F238E27FC236}">
                <a16:creationId xmlns:a16="http://schemas.microsoft.com/office/drawing/2014/main" id="{8505EAB5-85D4-0C5D-0447-ACDEA33CAD38}"/>
              </a:ext>
            </a:extLst>
          </p:cNvPr>
          <p:cNvSpPr txBox="1">
            <a:spLocks/>
          </p:cNvSpPr>
          <p:nvPr/>
        </p:nvSpPr>
        <p:spPr>
          <a:xfrm>
            <a:off x="606055" y="1856096"/>
            <a:ext cx="10770781" cy="435331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There is hope for the individuals that turn.</a:t>
            </a:r>
          </a:p>
          <a:p>
            <a:pPr>
              <a:buFont typeface="Arial" panose="020B0604020202020204" pitchFamily="34" charset="0"/>
              <a:buChar char="•"/>
            </a:pPr>
            <a:r>
              <a:rPr lang="en-US" sz="2400" dirty="0"/>
              <a:t>There is a hatred for correction, integrity and righteousness.</a:t>
            </a:r>
          </a:p>
          <a:p>
            <a:pPr>
              <a:buFont typeface="Arial" panose="020B0604020202020204" pitchFamily="34" charset="0"/>
              <a:buChar char="•"/>
            </a:pPr>
            <a:r>
              <a:rPr lang="en-US" sz="2400" dirty="0"/>
              <a:t>Therefore, there will be no place to turn.</a:t>
            </a:r>
          </a:p>
          <a:p>
            <a:pPr>
              <a:buFont typeface="Arial" panose="020B0604020202020204" pitchFamily="34" charset="0"/>
              <a:buChar char="•"/>
            </a:pPr>
            <a:r>
              <a:rPr lang="en-US" sz="2400" dirty="0"/>
              <a:t>God hates their worship!</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688017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Is there still hope for Israel?</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4324261"/>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5:1-7</a:t>
            </a:r>
            <a:endParaRPr lang="en-US" sz="2400" dirty="0"/>
          </a:p>
          <a:p>
            <a:pPr algn="l"/>
            <a:r>
              <a:rPr lang="en-US" sz="2400" b="0" i="0" dirty="0">
                <a:solidFill>
                  <a:srgbClr val="000000"/>
                </a:solidFill>
                <a:effectLst/>
                <a:latin typeface="system-ui"/>
              </a:rPr>
              <a:t>Hear this word which I take up for you as a dirge, O house of Israel:</a:t>
            </a:r>
            <a:br>
              <a:rPr lang="en-US" sz="2400" b="0" i="0" dirty="0">
                <a:solidFill>
                  <a:srgbClr val="000000"/>
                </a:solidFill>
                <a:effectLst/>
                <a:latin typeface="system-ui"/>
              </a:rPr>
            </a:br>
            <a:r>
              <a:rPr lang="en-US" sz="2400" b="1" i="0" baseline="30000" dirty="0">
                <a:solidFill>
                  <a:srgbClr val="000000"/>
                </a:solidFill>
                <a:effectLst/>
                <a:latin typeface="system-ui"/>
              </a:rPr>
              <a:t>2 </a:t>
            </a:r>
            <a:r>
              <a:rPr lang="en-US" sz="2400" b="0" i="0" dirty="0">
                <a:solidFill>
                  <a:srgbClr val="000000"/>
                </a:solidFill>
                <a:effectLst/>
                <a:latin typeface="system-ui"/>
              </a:rPr>
              <a:t>She has fallen; she will not rise again—</a:t>
            </a:r>
            <a:br>
              <a:rPr lang="en-US" sz="2400" b="0" i="0" dirty="0">
                <a:solidFill>
                  <a:srgbClr val="000000"/>
                </a:solidFill>
                <a:effectLst/>
                <a:latin typeface="system-ui"/>
              </a:rPr>
            </a:br>
            <a:r>
              <a:rPr lang="en-US" sz="2400" b="0" i="0" dirty="0">
                <a:solidFill>
                  <a:srgbClr val="000000"/>
                </a:solidFill>
                <a:effectLst/>
                <a:latin typeface="system-ui"/>
              </a:rPr>
              <a:t>The virgin Israel.</a:t>
            </a:r>
            <a:br>
              <a:rPr lang="en-US" sz="2400" b="0" i="0" dirty="0">
                <a:solidFill>
                  <a:srgbClr val="000000"/>
                </a:solidFill>
                <a:effectLst/>
                <a:latin typeface="system-ui"/>
              </a:rPr>
            </a:br>
            <a:r>
              <a:rPr lang="en-US" sz="2400" b="0" i="0" dirty="0">
                <a:solidFill>
                  <a:srgbClr val="000000"/>
                </a:solidFill>
                <a:effectLst/>
                <a:latin typeface="system-ui"/>
              </a:rPr>
              <a:t>She </a:t>
            </a:r>
            <a:r>
              <a:rPr lang="en-US" sz="2400" b="0" i="1" dirty="0">
                <a:solidFill>
                  <a:srgbClr val="000000"/>
                </a:solidFill>
                <a:effectLst/>
                <a:latin typeface="system-ui"/>
              </a:rPr>
              <a:t>lies</a:t>
            </a:r>
            <a:r>
              <a:rPr lang="en-US" sz="2400" b="0" i="0" dirty="0">
                <a:solidFill>
                  <a:srgbClr val="000000"/>
                </a:solidFill>
                <a:effectLst/>
                <a:latin typeface="system-ui"/>
              </a:rPr>
              <a:t> neglected on her land;</a:t>
            </a:r>
            <a:br>
              <a:rPr lang="en-US" sz="2400" b="0" i="0" dirty="0">
                <a:solidFill>
                  <a:srgbClr val="000000"/>
                </a:solidFill>
                <a:effectLst/>
                <a:latin typeface="system-ui"/>
              </a:rPr>
            </a:br>
            <a:r>
              <a:rPr lang="en-US" sz="2400" b="0" i="0" dirty="0">
                <a:solidFill>
                  <a:srgbClr val="000000"/>
                </a:solidFill>
                <a:effectLst/>
                <a:latin typeface="system-ui"/>
              </a:rPr>
              <a:t>There is none to raise her up.</a:t>
            </a:r>
          </a:p>
          <a:p>
            <a:pPr algn="l"/>
            <a:r>
              <a:rPr lang="en-US" sz="2400" b="1" i="0" baseline="30000" dirty="0">
                <a:solidFill>
                  <a:srgbClr val="000000"/>
                </a:solidFill>
                <a:effectLst/>
                <a:latin typeface="system-ui"/>
              </a:rPr>
              <a:t>3 </a:t>
            </a:r>
            <a:r>
              <a:rPr lang="en-US" sz="2400" b="0" i="0" dirty="0">
                <a:solidFill>
                  <a:srgbClr val="000000"/>
                </a:solidFill>
                <a:effectLst/>
                <a:latin typeface="system-ui"/>
              </a:rPr>
              <a:t>For thus says the Lord </a:t>
            </a:r>
            <a:r>
              <a:rPr lang="en-US" sz="2400" b="0" i="0" cap="small" dirty="0">
                <a:solidFill>
                  <a:srgbClr val="000000"/>
                </a:solidFill>
                <a:effectLst/>
                <a:latin typeface="system-ui"/>
              </a:rPr>
              <a:t>God</a:t>
            </a:r>
            <a:r>
              <a:rPr lang="en-US" sz="2400" b="0" i="0" dirty="0">
                <a:solidFill>
                  <a:srgbClr val="000000"/>
                </a:solidFill>
                <a:effectLst/>
                <a:latin typeface="system-ui"/>
              </a:rPr>
              <a:t>,</a:t>
            </a:r>
          </a:p>
          <a:p>
            <a:pPr algn="l"/>
            <a:r>
              <a:rPr lang="en-US" sz="2400" b="0" i="0" dirty="0">
                <a:solidFill>
                  <a:srgbClr val="000000"/>
                </a:solidFill>
                <a:effectLst/>
                <a:latin typeface="system-ui"/>
              </a:rPr>
              <a:t>“The city which goes forth a thousand </a:t>
            </a:r>
            <a:r>
              <a:rPr lang="en-US" sz="2400" b="0" i="1" dirty="0">
                <a:solidFill>
                  <a:srgbClr val="000000"/>
                </a:solidFill>
                <a:effectLst/>
                <a:latin typeface="system-ui"/>
              </a:rPr>
              <a:t>strong</a:t>
            </a:r>
            <a:br>
              <a:rPr lang="en-US" sz="2400" b="0" i="0" dirty="0">
                <a:solidFill>
                  <a:srgbClr val="000000"/>
                </a:solidFill>
                <a:effectLst/>
                <a:latin typeface="system-ui"/>
              </a:rPr>
            </a:br>
            <a:r>
              <a:rPr lang="en-US" sz="2400" b="0" i="0" dirty="0">
                <a:solidFill>
                  <a:srgbClr val="000000"/>
                </a:solidFill>
                <a:effectLst/>
                <a:latin typeface="system-ui"/>
              </a:rPr>
              <a:t>Will have a hundred left,</a:t>
            </a:r>
            <a:br>
              <a:rPr lang="en-US" sz="2400" b="0" i="0" dirty="0">
                <a:solidFill>
                  <a:srgbClr val="000000"/>
                </a:solidFill>
                <a:effectLst/>
                <a:latin typeface="system-ui"/>
              </a:rPr>
            </a:br>
            <a:r>
              <a:rPr lang="en-US" sz="2400" b="0" i="0" dirty="0">
                <a:solidFill>
                  <a:srgbClr val="000000"/>
                </a:solidFill>
                <a:effectLst/>
                <a:latin typeface="system-ui"/>
              </a:rPr>
              <a:t>And the one which goes forth a hundred </a:t>
            </a:r>
            <a:r>
              <a:rPr lang="en-US" sz="2400" b="0" i="1" dirty="0">
                <a:solidFill>
                  <a:srgbClr val="000000"/>
                </a:solidFill>
                <a:effectLst/>
                <a:latin typeface="system-ui"/>
              </a:rPr>
              <a:t>strong</a:t>
            </a:r>
            <a:br>
              <a:rPr lang="en-US" sz="2400" b="0" i="0" dirty="0">
                <a:solidFill>
                  <a:srgbClr val="000000"/>
                </a:solidFill>
                <a:effectLst/>
                <a:latin typeface="system-ui"/>
              </a:rPr>
            </a:br>
            <a:r>
              <a:rPr lang="en-US" sz="2400" b="0" i="0" dirty="0">
                <a:solidFill>
                  <a:srgbClr val="000000"/>
                </a:solidFill>
                <a:effectLst/>
                <a:latin typeface="system-ui"/>
              </a:rPr>
              <a:t>Will have ten left to the house of Israel.”</a:t>
            </a:r>
          </a:p>
        </p:txBody>
      </p:sp>
    </p:spTree>
    <p:extLst>
      <p:ext uri="{BB962C8B-B14F-4D97-AF65-F5344CB8AC3E}">
        <p14:creationId xmlns:p14="http://schemas.microsoft.com/office/powerpoint/2010/main" val="3778802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Is there still hope for Israel?</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4324261"/>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5:1-7</a:t>
            </a:r>
            <a:endParaRPr lang="en-US" sz="2400" dirty="0"/>
          </a:p>
          <a:p>
            <a:pPr algn="l"/>
            <a:r>
              <a:rPr lang="en-US" sz="2400" b="1" i="0" baseline="30000" dirty="0">
                <a:solidFill>
                  <a:srgbClr val="000000"/>
                </a:solidFill>
                <a:effectLst/>
                <a:latin typeface="system-ui"/>
              </a:rPr>
              <a:t>4 </a:t>
            </a:r>
            <a:r>
              <a:rPr lang="en-US" sz="2400" b="0" i="0" dirty="0">
                <a:solidFill>
                  <a:srgbClr val="000000"/>
                </a:solidFill>
                <a:effectLst/>
                <a:latin typeface="system-ui"/>
              </a:rPr>
              <a:t>For thus says the </a:t>
            </a:r>
            <a:r>
              <a:rPr lang="en-US" sz="2400" b="0" i="0" cap="small" dirty="0">
                <a:solidFill>
                  <a:srgbClr val="000000"/>
                </a:solidFill>
                <a:effectLst/>
                <a:latin typeface="system-ui"/>
              </a:rPr>
              <a:t>Lord</a:t>
            </a:r>
            <a:r>
              <a:rPr lang="en-US" sz="2400" b="0" i="0" dirty="0">
                <a:solidFill>
                  <a:srgbClr val="000000"/>
                </a:solidFill>
                <a:effectLst/>
                <a:latin typeface="system-ui"/>
              </a:rPr>
              <a:t> to the house of Israel,</a:t>
            </a:r>
          </a:p>
          <a:p>
            <a:pPr algn="l"/>
            <a:r>
              <a:rPr lang="en-US" sz="2400" b="0" i="0" dirty="0">
                <a:solidFill>
                  <a:srgbClr val="000000"/>
                </a:solidFill>
                <a:effectLst/>
                <a:latin typeface="system-ui"/>
              </a:rPr>
              <a:t>“Seek Me that you may live.</a:t>
            </a:r>
            <a:br>
              <a:rPr lang="en-US" sz="2400" b="0" i="0" dirty="0">
                <a:solidFill>
                  <a:srgbClr val="000000"/>
                </a:solidFill>
                <a:effectLst/>
                <a:latin typeface="system-ui"/>
              </a:rPr>
            </a:br>
            <a:r>
              <a:rPr lang="en-US" sz="2400" b="1" i="0" baseline="30000" dirty="0">
                <a:solidFill>
                  <a:srgbClr val="000000"/>
                </a:solidFill>
                <a:effectLst/>
                <a:latin typeface="system-ui"/>
              </a:rPr>
              <a:t>5 </a:t>
            </a:r>
            <a:r>
              <a:rPr lang="en-US" sz="2400" b="0" i="0" dirty="0">
                <a:solidFill>
                  <a:srgbClr val="000000"/>
                </a:solidFill>
                <a:effectLst/>
                <a:latin typeface="system-ui"/>
              </a:rPr>
              <a:t>“But do not resort to Bethel</a:t>
            </a:r>
            <a:br>
              <a:rPr lang="en-US" sz="2400" b="0" i="0" dirty="0">
                <a:solidFill>
                  <a:srgbClr val="000000"/>
                </a:solidFill>
                <a:effectLst/>
                <a:latin typeface="system-ui"/>
              </a:rPr>
            </a:br>
            <a:r>
              <a:rPr lang="en-US" sz="2400" b="0" i="0" dirty="0">
                <a:solidFill>
                  <a:srgbClr val="000000"/>
                </a:solidFill>
                <a:effectLst/>
                <a:latin typeface="system-ui"/>
              </a:rPr>
              <a:t>And do not come to Gilgal,</a:t>
            </a:r>
            <a:br>
              <a:rPr lang="en-US" sz="2400" b="0" i="0" dirty="0">
                <a:solidFill>
                  <a:srgbClr val="000000"/>
                </a:solidFill>
                <a:effectLst/>
                <a:latin typeface="system-ui"/>
              </a:rPr>
            </a:br>
            <a:r>
              <a:rPr lang="en-US" sz="2400" b="0" i="0" dirty="0">
                <a:solidFill>
                  <a:srgbClr val="000000"/>
                </a:solidFill>
                <a:effectLst/>
                <a:latin typeface="system-ui"/>
              </a:rPr>
              <a:t>Nor cross over to Beersheba;</a:t>
            </a:r>
            <a:br>
              <a:rPr lang="en-US" sz="2400" b="0" i="0" dirty="0">
                <a:solidFill>
                  <a:srgbClr val="000000"/>
                </a:solidFill>
                <a:effectLst/>
                <a:latin typeface="system-ui"/>
              </a:rPr>
            </a:br>
            <a:r>
              <a:rPr lang="en-US" sz="2400" b="0" i="0" dirty="0">
                <a:solidFill>
                  <a:srgbClr val="000000"/>
                </a:solidFill>
                <a:effectLst/>
                <a:latin typeface="system-ui"/>
              </a:rPr>
              <a:t>For Gilgal will certainly go into captivity</a:t>
            </a:r>
            <a:br>
              <a:rPr lang="en-US" sz="2400" b="0" i="0" dirty="0">
                <a:solidFill>
                  <a:srgbClr val="000000"/>
                </a:solidFill>
                <a:effectLst/>
                <a:latin typeface="system-ui"/>
              </a:rPr>
            </a:br>
            <a:r>
              <a:rPr lang="en-US" sz="2400" b="0" i="0" dirty="0">
                <a:solidFill>
                  <a:srgbClr val="000000"/>
                </a:solidFill>
                <a:effectLst/>
                <a:latin typeface="system-ui"/>
              </a:rPr>
              <a:t>And Bethel will come to trouble.</a:t>
            </a:r>
            <a:br>
              <a:rPr lang="en-US" sz="2400" b="0" i="0" dirty="0">
                <a:solidFill>
                  <a:srgbClr val="000000"/>
                </a:solidFill>
                <a:effectLst/>
                <a:latin typeface="system-ui"/>
              </a:rPr>
            </a:br>
            <a:r>
              <a:rPr lang="en-US" sz="2400" b="1" i="0" baseline="30000" dirty="0">
                <a:solidFill>
                  <a:srgbClr val="000000"/>
                </a:solidFill>
                <a:effectLst/>
                <a:latin typeface="system-ui"/>
              </a:rPr>
              <a:t>6 </a:t>
            </a:r>
            <a:r>
              <a:rPr lang="en-US" sz="2400" b="0" i="0" dirty="0">
                <a:solidFill>
                  <a:srgbClr val="000000"/>
                </a:solidFill>
                <a:effectLst/>
                <a:latin typeface="system-ui"/>
              </a:rPr>
              <a:t>“Seek the </a:t>
            </a:r>
            <a:r>
              <a:rPr lang="en-US" sz="2400" b="0" i="0" cap="small" dirty="0">
                <a:solidFill>
                  <a:srgbClr val="000000"/>
                </a:solidFill>
                <a:effectLst/>
                <a:latin typeface="system-ui"/>
              </a:rPr>
              <a:t>Lord</a:t>
            </a:r>
            <a:r>
              <a:rPr lang="en-US" sz="2400" b="0" i="0" dirty="0">
                <a:solidFill>
                  <a:srgbClr val="000000"/>
                </a:solidFill>
                <a:effectLst/>
                <a:latin typeface="system-ui"/>
              </a:rPr>
              <a:t> that you may live,</a:t>
            </a:r>
            <a:br>
              <a:rPr lang="en-US" sz="2400" b="0" i="0" dirty="0">
                <a:solidFill>
                  <a:srgbClr val="000000"/>
                </a:solidFill>
                <a:effectLst/>
                <a:latin typeface="system-ui"/>
              </a:rPr>
            </a:br>
            <a:r>
              <a:rPr lang="en-US" sz="2400" b="0" i="0" dirty="0">
                <a:solidFill>
                  <a:srgbClr val="000000"/>
                </a:solidFill>
                <a:effectLst/>
                <a:latin typeface="system-ui"/>
              </a:rPr>
              <a:t>Or He will break forth like a fire, O house of Joseph,</a:t>
            </a:r>
            <a:br>
              <a:rPr lang="en-US" sz="2400" b="0" i="0" dirty="0">
                <a:solidFill>
                  <a:srgbClr val="000000"/>
                </a:solidFill>
                <a:effectLst/>
                <a:latin typeface="system-ui"/>
              </a:rPr>
            </a:br>
            <a:r>
              <a:rPr lang="en-US" sz="2400" b="0" i="0" dirty="0">
                <a:solidFill>
                  <a:srgbClr val="000000"/>
                </a:solidFill>
                <a:effectLst/>
                <a:latin typeface="system-ui"/>
              </a:rPr>
              <a:t>And it will consume with none to quench </a:t>
            </a:r>
            <a:r>
              <a:rPr lang="en-US" sz="2400" b="0" i="1" dirty="0">
                <a:solidFill>
                  <a:srgbClr val="000000"/>
                </a:solidFill>
                <a:effectLst/>
                <a:latin typeface="system-ui"/>
              </a:rPr>
              <a:t>it</a:t>
            </a:r>
            <a:r>
              <a:rPr lang="en-US" sz="2400" b="0" i="0" dirty="0">
                <a:solidFill>
                  <a:srgbClr val="000000"/>
                </a:solidFill>
                <a:effectLst/>
                <a:latin typeface="system-ui"/>
              </a:rPr>
              <a:t> for Bethel,</a:t>
            </a:r>
          </a:p>
        </p:txBody>
      </p:sp>
    </p:spTree>
    <p:extLst>
      <p:ext uri="{BB962C8B-B14F-4D97-AF65-F5344CB8AC3E}">
        <p14:creationId xmlns:p14="http://schemas.microsoft.com/office/powerpoint/2010/main" val="329484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Is there still hope for Israel?</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1369606"/>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5:1-7</a:t>
            </a:r>
            <a:endParaRPr lang="en-US" sz="2400" dirty="0"/>
          </a:p>
          <a:p>
            <a:r>
              <a:rPr lang="en-US" sz="2400" b="1" i="0" baseline="30000" dirty="0">
                <a:solidFill>
                  <a:srgbClr val="000000"/>
                </a:solidFill>
                <a:effectLst/>
                <a:latin typeface="system-ui"/>
              </a:rPr>
              <a:t>7 </a:t>
            </a:r>
            <a:r>
              <a:rPr lang="en-US" sz="2400" b="0" i="1" dirty="0">
                <a:solidFill>
                  <a:srgbClr val="000000"/>
                </a:solidFill>
                <a:effectLst/>
                <a:latin typeface="system-ui"/>
              </a:rPr>
              <a:t>For</a:t>
            </a:r>
            <a:r>
              <a:rPr lang="en-US" sz="2400" b="0" i="0" dirty="0">
                <a:solidFill>
                  <a:srgbClr val="000000"/>
                </a:solidFill>
                <a:effectLst/>
                <a:latin typeface="system-ui"/>
              </a:rPr>
              <a:t> those who turn justice into wormwood</a:t>
            </a:r>
            <a:br>
              <a:rPr lang="en-US" sz="2400" b="0" i="0" dirty="0">
                <a:solidFill>
                  <a:srgbClr val="000000"/>
                </a:solidFill>
                <a:effectLst/>
                <a:latin typeface="system-ui"/>
              </a:rPr>
            </a:br>
            <a:r>
              <a:rPr lang="en-US" sz="2400" b="0" i="0" dirty="0">
                <a:solidFill>
                  <a:srgbClr val="000000"/>
                </a:solidFill>
                <a:effectLst/>
                <a:latin typeface="system-ui"/>
              </a:rPr>
              <a:t>And cast righteousness down to the earth.”</a:t>
            </a:r>
            <a:endParaRPr lang="en-US" sz="2400" dirty="0"/>
          </a:p>
        </p:txBody>
      </p:sp>
      <p:sp>
        <p:nvSpPr>
          <p:cNvPr id="5" name="Content Placeholder 2">
            <a:extLst>
              <a:ext uri="{FF2B5EF4-FFF2-40B4-BE49-F238E27FC236}">
                <a16:creationId xmlns:a16="http://schemas.microsoft.com/office/drawing/2014/main" id="{B7BAE93F-E8AE-566E-C361-798A28456BB9}"/>
              </a:ext>
            </a:extLst>
          </p:cNvPr>
          <p:cNvSpPr txBox="1">
            <a:spLocks/>
          </p:cNvSpPr>
          <p:nvPr/>
        </p:nvSpPr>
        <p:spPr>
          <a:xfrm>
            <a:off x="579911" y="3213292"/>
            <a:ext cx="10770781" cy="308118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Is there still hope for Israel as a nation?</a:t>
            </a:r>
          </a:p>
          <a:p>
            <a:pPr lvl="1">
              <a:buFont typeface="Arial" panose="020B0604020202020204" pitchFamily="34" charset="0"/>
              <a:buChar char="•"/>
            </a:pPr>
            <a:r>
              <a:rPr lang="en-US" sz="2200" dirty="0"/>
              <a:t>She has fallen…</a:t>
            </a:r>
          </a:p>
          <a:p>
            <a:pPr lvl="1">
              <a:buFont typeface="Arial" panose="020B0604020202020204" pitchFamily="34" charset="0"/>
              <a:buChar char="•"/>
            </a:pPr>
            <a:r>
              <a:rPr lang="en-US" sz="2200" dirty="0"/>
              <a:t>There is none to raise her…</a:t>
            </a:r>
          </a:p>
          <a:p>
            <a:pPr>
              <a:buFont typeface="Arial" panose="020B0604020202020204" pitchFamily="34" charset="0"/>
              <a:buChar char="•"/>
            </a:pPr>
            <a:r>
              <a:rPr lang="en-US" sz="2400" dirty="0"/>
              <a:t>What about the individual?</a:t>
            </a:r>
          </a:p>
          <a:p>
            <a:pPr lvl="1">
              <a:buFont typeface="Arial" panose="020B0604020202020204" pitchFamily="34" charset="0"/>
              <a:buChar char="•"/>
            </a:pPr>
            <a:r>
              <a:rPr lang="en-US" sz="2200" dirty="0"/>
              <a:t>1,000 to 100, 100 to 10</a:t>
            </a:r>
          </a:p>
          <a:p>
            <a:pPr lvl="1">
              <a:buFont typeface="Arial" panose="020B0604020202020204" pitchFamily="34" charset="0"/>
              <a:buChar char="•"/>
            </a:pPr>
            <a:r>
              <a:rPr lang="en-US" sz="2200" dirty="0"/>
              <a:t>Seek Me (vs.4), Seek the Lord (vs. 6), “…that you may live”</a:t>
            </a:r>
          </a:p>
          <a:p>
            <a:pPr>
              <a:buFont typeface="Arial" panose="020B0604020202020204" pitchFamily="34" charset="0"/>
              <a:buChar char="•"/>
            </a:pPr>
            <a:r>
              <a:rPr lang="en-US" sz="2400" dirty="0"/>
              <a:t>What does verse 7 mean?</a:t>
            </a:r>
          </a:p>
          <a:p>
            <a:pPr lvl="1"/>
            <a:endParaRPr lang="en-US" dirty="0"/>
          </a:p>
        </p:txBody>
      </p:sp>
    </p:spTree>
    <p:extLst>
      <p:ext uri="{BB962C8B-B14F-4D97-AF65-F5344CB8AC3E}">
        <p14:creationId xmlns:p14="http://schemas.microsoft.com/office/powerpoint/2010/main" val="10171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Destruction is coming</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2108269"/>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5:8-9</a:t>
            </a:r>
            <a:endParaRPr lang="en-US" sz="2400" dirty="0"/>
          </a:p>
          <a:p>
            <a:r>
              <a:rPr lang="en-US" sz="2400" b="1" i="0" baseline="30000" dirty="0">
                <a:solidFill>
                  <a:srgbClr val="000000"/>
                </a:solidFill>
                <a:effectLst/>
                <a:latin typeface="system-ui"/>
              </a:rPr>
              <a:t>8 </a:t>
            </a:r>
            <a:r>
              <a:rPr lang="en-US" sz="2400" b="0" i="0" dirty="0">
                <a:solidFill>
                  <a:srgbClr val="000000"/>
                </a:solidFill>
                <a:effectLst/>
                <a:latin typeface="system-ui"/>
              </a:rPr>
              <a:t>He who made the Pleiades and Orion And changes deep darkness into morning,</a:t>
            </a:r>
            <a:br>
              <a:rPr lang="en-US" sz="2400" dirty="0"/>
            </a:br>
            <a:r>
              <a:rPr lang="en-US" sz="2400" b="0" i="0" dirty="0">
                <a:solidFill>
                  <a:srgbClr val="000000"/>
                </a:solidFill>
                <a:effectLst/>
                <a:latin typeface="system-ui"/>
              </a:rPr>
              <a:t>Who also darkens day </a:t>
            </a:r>
            <a:r>
              <a:rPr lang="en-US" sz="2400" b="0" i="1" dirty="0">
                <a:solidFill>
                  <a:srgbClr val="000000"/>
                </a:solidFill>
                <a:effectLst/>
                <a:latin typeface="system-ui"/>
              </a:rPr>
              <a:t>into</a:t>
            </a:r>
            <a:r>
              <a:rPr lang="en-US" sz="2400" b="0" i="0" dirty="0">
                <a:solidFill>
                  <a:srgbClr val="000000"/>
                </a:solidFill>
                <a:effectLst/>
                <a:latin typeface="system-ui"/>
              </a:rPr>
              <a:t> night, Who calls for the waters of the sea And pours them out on the surface of the earth, The </a:t>
            </a:r>
            <a:r>
              <a:rPr lang="en-US" sz="2400" b="0" i="0" cap="small" dirty="0">
                <a:solidFill>
                  <a:srgbClr val="000000"/>
                </a:solidFill>
                <a:effectLst/>
                <a:latin typeface="system-ui"/>
              </a:rPr>
              <a:t>Lord</a:t>
            </a:r>
            <a:r>
              <a:rPr lang="en-US" sz="2400" b="0" i="0" dirty="0">
                <a:solidFill>
                  <a:srgbClr val="000000"/>
                </a:solidFill>
                <a:effectLst/>
                <a:latin typeface="system-ui"/>
              </a:rPr>
              <a:t> is His name.  </a:t>
            </a:r>
            <a:r>
              <a:rPr lang="en-US" sz="2400" b="1" i="0" baseline="30000" dirty="0">
                <a:solidFill>
                  <a:srgbClr val="000000"/>
                </a:solidFill>
                <a:effectLst/>
                <a:latin typeface="system-ui"/>
              </a:rPr>
              <a:t>9 </a:t>
            </a:r>
            <a:r>
              <a:rPr lang="en-US" sz="2400" b="0" i="0" dirty="0">
                <a:solidFill>
                  <a:srgbClr val="000000"/>
                </a:solidFill>
                <a:effectLst/>
                <a:latin typeface="system-ui"/>
              </a:rPr>
              <a:t>It is He who flashes forth </a:t>
            </a:r>
            <a:r>
              <a:rPr lang="en-US" sz="2400" b="0" i="1" dirty="0">
                <a:solidFill>
                  <a:srgbClr val="000000"/>
                </a:solidFill>
                <a:effectLst/>
                <a:latin typeface="system-ui"/>
              </a:rPr>
              <a:t>with</a:t>
            </a:r>
            <a:r>
              <a:rPr lang="en-US" sz="2400" b="0" i="0" dirty="0">
                <a:solidFill>
                  <a:srgbClr val="000000"/>
                </a:solidFill>
                <a:effectLst/>
                <a:latin typeface="system-ui"/>
              </a:rPr>
              <a:t> destruction upon the strong, So that destruction comes upon the fortress.</a:t>
            </a:r>
            <a:endParaRPr lang="en-US" sz="2400" dirty="0"/>
          </a:p>
        </p:txBody>
      </p:sp>
      <p:sp>
        <p:nvSpPr>
          <p:cNvPr id="5" name="Content Placeholder 2">
            <a:extLst>
              <a:ext uri="{FF2B5EF4-FFF2-40B4-BE49-F238E27FC236}">
                <a16:creationId xmlns:a16="http://schemas.microsoft.com/office/drawing/2014/main" id="{B7BAE93F-E8AE-566E-C361-798A28456BB9}"/>
              </a:ext>
            </a:extLst>
          </p:cNvPr>
          <p:cNvSpPr txBox="1">
            <a:spLocks/>
          </p:cNvSpPr>
          <p:nvPr/>
        </p:nvSpPr>
        <p:spPr>
          <a:xfrm>
            <a:off x="579911" y="4186205"/>
            <a:ext cx="10770781" cy="194878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Sounds like the end of Chapter 4</a:t>
            </a:r>
          </a:p>
          <a:p>
            <a:pPr lvl="1">
              <a:buFont typeface="Arial" panose="020B0604020202020204" pitchFamily="34" charset="0"/>
              <a:buChar char="•"/>
            </a:pPr>
            <a:r>
              <a:rPr lang="en-US" sz="2200" dirty="0"/>
              <a:t>This is a reminder that God is the Creator and He is in charge.</a:t>
            </a:r>
          </a:p>
          <a:p>
            <a:pPr lvl="1">
              <a:buFont typeface="Arial" panose="020B0604020202020204" pitchFamily="34" charset="0"/>
              <a:buChar char="•"/>
            </a:pPr>
            <a:r>
              <a:rPr lang="en-US" sz="2200" dirty="0"/>
              <a:t>He will overpower any strength or fortress of man.</a:t>
            </a:r>
          </a:p>
          <a:p>
            <a:pPr lvl="1"/>
            <a:endParaRPr lang="en-US" dirty="0"/>
          </a:p>
        </p:txBody>
      </p:sp>
    </p:spTree>
    <p:extLst>
      <p:ext uri="{BB962C8B-B14F-4D97-AF65-F5344CB8AC3E}">
        <p14:creationId xmlns:p14="http://schemas.microsoft.com/office/powerpoint/2010/main" val="12822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Israel’s Disdain for Righteousness</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3585597"/>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5:10-13</a:t>
            </a:r>
            <a:endParaRPr lang="en-US" sz="2400" dirty="0"/>
          </a:p>
          <a:p>
            <a:pPr algn="l"/>
            <a:r>
              <a:rPr lang="en-US" sz="2400" b="1" baseline="30000" dirty="0">
                <a:solidFill>
                  <a:srgbClr val="000000"/>
                </a:solidFill>
                <a:effectLst/>
                <a:latin typeface="system-ui"/>
              </a:rPr>
              <a:t>10 </a:t>
            </a:r>
            <a:r>
              <a:rPr lang="en-US" sz="2400" b="0" dirty="0">
                <a:solidFill>
                  <a:srgbClr val="000000"/>
                </a:solidFill>
                <a:effectLst/>
                <a:latin typeface="system-ui"/>
              </a:rPr>
              <a:t>They hate him who reproves in the gate, And they abhor him who speaks with integrity.  </a:t>
            </a:r>
            <a:r>
              <a:rPr lang="en-US" sz="2400" b="1" baseline="30000" dirty="0">
                <a:solidFill>
                  <a:srgbClr val="000000"/>
                </a:solidFill>
                <a:effectLst/>
                <a:latin typeface="system-ui"/>
              </a:rPr>
              <a:t>11 </a:t>
            </a:r>
            <a:r>
              <a:rPr lang="en-US" sz="2400" b="0" dirty="0">
                <a:solidFill>
                  <a:srgbClr val="000000"/>
                </a:solidFill>
                <a:effectLst/>
                <a:latin typeface="system-ui"/>
              </a:rPr>
              <a:t>Therefore because you impose heavy rent on the poor</a:t>
            </a:r>
            <a:br>
              <a:rPr lang="en-US" sz="2400" dirty="0"/>
            </a:br>
            <a:r>
              <a:rPr lang="en-US" sz="2400" b="0" dirty="0">
                <a:solidFill>
                  <a:srgbClr val="000000"/>
                </a:solidFill>
                <a:effectLst/>
                <a:latin typeface="system-ui"/>
              </a:rPr>
              <a:t>And exact a tribute of grain from them, Though you have built houses of well-hewn stone, Yet you will not live in them; You have planted pleasant vineyards, yet you will not drink their wine.  </a:t>
            </a:r>
            <a:r>
              <a:rPr lang="en-US" sz="2400" b="1" baseline="30000" dirty="0">
                <a:solidFill>
                  <a:srgbClr val="000000"/>
                </a:solidFill>
                <a:effectLst/>
                <a:latin typeface="system-ui"/>
              </a:rPr>
              <a:t>12 </a:t>
            </a:r>
            <a:r>
              <a:rPr lang="en-US" sz="2400" b="0" dirty="0">
                <a:solidFill>
                  <a:srgbClr val="000000"/>
                </a:solidFill>
                <a:effectLst/>
                <a:latin typeface="system-ui"/>
              </a:rPr>
              <a:t>For I know your transgressions are many and your sins are great,  You who distress the righteous and accept bribes And turn aside the poor in the gate.  </a:t>
            </a:r>
            <a:r>
              <a:rPr lang="en-US" sz="2400" b="1" baseline="30000" dirty="0">
                <a:solidFill>
                  <a:srgbClr val="000000"/>
                </a:solidFill>
                <a:effectLst/>
                <a:latin typeface="system-ui"/>
              </a:rPr>
              <a:t>13 </a:t>
            </a:r>
            <a:r>
              <a:rPr lang="en-US" sz="2400" b="0" dirty="0">
                <a:solidFill>
                  <a:srgbClr val="000000"/>
                </a:solidFill>
                <a:effectLst/>
                <a:latin typeface="system-ui"/>
              </a:rPr>
              <a:t>Therefore at such a time the prudent person keeps silent, for it is an evil time.</a:t>
            </a:r>
          </a:p>
        </p:txBody>
      </p:sp>
    </p:spTree>
    <p:extLst>
      <p:ext uri="{BB962C8B-B14F-4D97-AF65-F5344CB8AC3E}">
        <p14:creationId xmlns:p14="http://schemas.microsoft.com/office/powerpoint/2010/main" val="109970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Israel’s Disdain for Righteousness</a:t>
            </a:r>
          </a:p>
        </p:txBody>
      </p:sp>
      <p:sp>
        <p:nvSpPr>
          <p:cNvPr id="5" name="Content Placeholder 2">
            <a:extLst>
              <a:ext uri="{FF2B5EF4-FFF2-40B4-BE49-F238E27FC236}">
                <a16:creationId xmlns:a16="http://schemas.microsoft.com/office/drawing/2014/main" id="{B7BAE93F-E8AE-566E-C361-798A28456BB9}"/>
              </a:ext>
            </a:extLst>
          </p:cNvPr>
          <p:cNvSpPr txBox="1">
            <a:spLocks/>
          </p:cNvSpPr>
          <p:nvPr/>
        </p:nvSpPr>
        <p:spPr>
          <a:xfrm>
            <a:off x="579911" y="1828800"/>
            <a:ext cx="10770781" cy="446567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What took place at the gate?</a:t>
            </a:r>
          </a:p>
          <a:p>
            <a:pPr lvl="1">
              <a:buFont typeface="Arial" panose="020B0604020202020204" pitchFamily="34" charset="0"/>
              <a:buChar char="•"/>
            </a:pPr>
            <a:r>
              <a:rPr lang="en-US" sz="2200" dirty="0"/>
              <a:t>Court</a:t>
            </a:r>
          </a:p>
          <a:p>
            <a:pPr lvl="1">
              <a:buFont typeface="Arial" panose="020B0604020202020204" pitchFamily="34" charset="0"/>
              <a:buChar char="•"/>
            </a:pPr>
            <a:r>
              <a:rPr lang="en-US" sz="2200" dirty="0"/>
              <a:t>Deut. 16:18-20, Exodus 23:6-9</a:t>
            </a:r>
          </a:p>
          <a:p>
            <a:pPr>
              <a:buFont typeface="Arial" panose="020B0604020202020204" pitchFamily="34" charset="0"/>
              <a:buChar char="•"/>
            </a:pPr>
            <a:r>
              <a:rPr lang="en-US" sz="2400" dirty="0"/>
              <a:t>What does it sound like was happening at the gate?</a:t>
            </a:r>
          </a:p>
          <a:p>
            <a:pPr lvl="1">
              <a:buFont typeface="Arial" panose="020B0604020202020204" pitchFamily="34" charset="0"/>
              <a:buChar char="•"/>
            </a:pPr>
            <a:r>
              <a:rPr lang="en-US" sz="2200" dirty="0"/>
              <a:t>The upright judges were hated</a:t>
            </a:r>
          </a:p>
          <a:p>
            <a:pPr lvl="1">
              <a:buFont typeface="Arial" panose="020B0604020202020204" pitchFamily="34" charset="0"/>
              <a:buChar char="•"/>
            </a:pPr>
            <a:r>
              <a:rPr lang="en-US" sz="2200" dirty="0"/>
              <a:t>The corrupt judges were bribed</a:t>
            </a:r>
          </a:p>
          <a:p>
            <a:pPr>
              <a:buFont typeface="Arial" panose="020B0604020202020204" pitchFamily="34" charset="0"/>
              <a:buChar char="•"/>
            </a:pPr>
            <a:r>
              <a:rPr lang="en-US" sz="2400" dirty="0"/>
              <a:t>Why do the prudent keep silent?</a:t>
            </a:r>
          </a:p>
          <a:p>
            <a:pPr lvl="1"/>
            <a:endParaRPr lang="en-US" dirty="0"/>
          </a:p>
        </p:txBody>
      </p:sp>
    </p:spTree>
    <p:extLst>
      <p:ext uri="{BB962C8B-B14F-4D97-AF65-F5344CB8AC3E}">
        <p14:creationId xmlns:p14="http://schemas.microsoft.com/office/powerpoint/2010/main" val="255273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Another Call to Repentance</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1738938"/>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5-14-15</a:t>
            </a:r>
            <a:endParaRPr lang="en-US" sz="2400" dirty="0"/>
          </a:p>
          <a:p>
            <a:r>
              <a:rPr lang="en-US" sz="2400" b="1" baseline="30000" dirty="0"/>
              <a:t>14 </a:t>
            </a:r>
            <a:r>
              <a:rPr lang="en-US" sz="2400" dirty="0"/>
              <a:t>Seek good and not evil, that you may live; and thus may the </a:t>
            </a:r>
            <a:r>
              <a:rPr lang="en-US" sz="2400" cap="small" dirty="0"/>
              <a:t>Lord</a:t>
            </a:r>
            <a:r>
              <a:rPr lang="en-US" sz="2400" dirty="0"/>
              <a:t> God of hosts be with you, Just as you have said!  </a:t>
            </a:r>
            <a:r>
              <a:rPr lang="en-US" sz="2400" b="1" baseline="30000" dirty="0"/>
              <a:t>15 </a:t>
            </a:r>
            <a:r>
              <a:rPr lang="en-US" sz="2400" dirty="0"/>
              <a:t>Hate evil, love good, and establish justice in the gate!  Perhaps the </a:t>
            </a:r>
            <a:r>
              <a:rPr lang="en-US" sz="2400" cap="small" dirty="0"/>
              <a:t>Lord</a:t>
            </a:r>
            <a:r>
              <a:rPr lang="en-US" sz="2400" dirty="0"/>
              <a:t> God of hosts may be gracious to the remnant of Joseph.</a:t>
            </a:r>
          </a:p>
        </p:txBody>
      </p:sp>
      <p:sp>
        <p:nvSpPr>
          <p:cNvPr id="5" name="Content Placeholder 2">
            <a:extLst>
              <a:ext uri="{FF2B5EF4-FFF2-40B4-BE49-F238E27FC236}">
                <a16:creationId xmlns:a16="http://schemas.microsoft.com/office/drawing/2014/main" id="{B7BAE93F-E8AE-566E-C361-798A28456BB9}"/>
              </a:ext>
            </a:extLst>
          </p:cNvPr>
          <p:cNvSpPr txBox="1">
            <a:spLocks/>
          </p:cNvSpPr>
          <p:nvPr/>
        </p:nvSpPr>
        <p:spPr>
          <a:xfrm>
            <a:off x="579911" y="3688950"/>
            <a:ext cx="10770781" cy="244603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Sounds like Micah 6:8</a:t>
            </a:r>
          </a:p>
          <a:p>
            <a:pPr lvl="1">
              <a:buFont typeface="Arial" panose="020B0604020202020204" pitchFamily="34" charset="0"/>
              <a:buChar char="•"/>
            </a:pPr>
            <a:r>
              <a:rPr lang="en-US" sz="2200" dirty="0"/>
              <a:t>God expects justice from leaders.</a:t>
            </a:r>
          </a:p>
          <a:p>
            <a:pPr lvl="1">
              <a:buFont typeface="Arial" panose="020B0604020202020204" pitchFamily="34" charset="0"/>
              <a:buChar char="•"/>
            </a:pPr>
            <a:r>
              <a:rPr lang="en-US" sz="2200" dirty="0"/>
              <a:t>It must be established with kindness and humility.</a:t>
            </a:r>
          </a:p>
          <a:p>
            <a:pPr>
              <a:buFont typeface="Arial" panose="020B0604020202020204" pitchFamily="34" charset="0"/>
              <a:buChar char="•"/>
            </a:pPr>
            <a:r>
              <a:rPr lang="en-US" sz="2400" dirty="0"/>
              <a:t>What will happen to those who pursue this?</a:t>
            </a:r>
          </a:p>
          <a:p>
            <a:pPr lvl="1"/>
            <a:endParaRPr lang="en-US" dirty="0"/>
          </a:p>
        </p:txBody>
      </p:sp>
    </p:spTree>
    <p:extLst>
      <p:ext uri="{BB962C8B-B14F-4D97-AF65-F5344CB8AC3E}">
        <p14:creationId xmlns:p14="http://schemas.microsoft.com/office/powerpoint/2010/main" val="379810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7201</TotalTime>
  <Words>1416</Words>
  <Application>Microsoft Office PowerPoint</Application>
  <PresentationFormat>Widescreen</PresentationFormat>
  <Paragraphs>110</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system-ui</vt:lpstr>
      <vt:lpstr>Retrospect</vt:lpstr>
      <vt:lpstr>Minor Prophets</vt:lpstr>
      <vt:lpstr>Chapter 5</vt:lpstr>
      <vt:lpstr>Is there still hope for Israel?</vt:lpstr>
      <vt:lpstr>Is there still hope for Israel?</vt:lpstr>
      <vt:lpstr>Is there still hope for Israel?</vt:lpstr>
      <vt:lpstr>Destruction is coming</vt:lpstr>
      <vt:lpstr>Israel’s Disdain for Righteousness</vt:lpstr>
      <vt:lpstr>Israel’s Disdain for Righteousness</vt:lpstr>
      <vt:lpstr>Another Call to Repentance</vt:lpstr>
      <vt:lpstr>Therefore…</vt:lpstr>
      <vt:lpstr>The Day of the Lord</vt:lpstr>
      <vt:lpstr>Their Religion</vt:lpstr>
      <vt:lpstr>Their Past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 Prophets</dc:title>
  <dc:creator>Hahn, Andrew C</dc:creator>
  <cp:lastModifiedBy>AU Church</cp:lastModifiedBy>
  <cp:revision>62</cp:revision>
  <cp:lastPrinted>2024-01-07T04:45:50Z</cp:lastPrinted>
  <dcterms:created xsi:type="dcterms:W3CDTF">2024-01-06T11:47:52Z</dcterms:created>
  <dcterms:modified xsi:type="dcterms:W3CDTF">2024-02-18T15:21:05Z</dcterms:modified>
</cp:coreProperties>
</file>