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6" r:id="rId38"/>
    <p:sldId id="294" r:id="rId39"/>
    <p:sldId id="295" r:id="rId4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884" autoAdjust="0"/>
  </p:normalViewPr>
  <p:slideViewPr>
    <p:cSldViewPr>
      <p:cViewPr varScale="1">
        <p:scale>
          <a:sx n="63" d="100"/>
          <a:sy n="63" d="100"/>
        </p:scale>
        <p:origin x="2994" y="6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2B8D09E5-C2B3-491A-8A4B-D7663B24ACDF}" type="datetimeFigureOut">
              <a:rPr lang="en-US" smtClean="0"/>
              <a:t>8/1/2018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0065ED9-4FD8-468D-9533-D14881924115}" type="slidenum">
              <a:rPr lang="en-US" smtClean="0"/>
              <a:t>‹#›</a:t>
            </a:fld>
            <a:endParaRPr lang="en-US"/>
          </a:p>
        </p:txBody>
      </p:sp>
    </p:spTree>
    <p:extLst>
      <p:ext uri="{BB962C8B-B14F-4D97-AF65-F5344CB8AC3E}">
        <p14:creationId xmlns:p14="http://schemas.microsoft.com/office/powerpoint/2010/main" val="12356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 Tim 4:4-5</a:t>
            </a:r>
            <a:r>
              <a:rPr lang="en-US" baseline="0" dirty="0" smtClean="0"/>
              <a:t> – “</a:t>
            </a:r>
            <a:r>
              <a:rPr lang="en-US" dirty="0" smtClean="0"/>
              <a:t>For the time will come when they…will turn away their ears from the truth and will turn aside to myths.</a:t>
            </a:r>
            <a:r>
              <a:rPr lang="en-US" baseline="0" dirty="0" smtClean="0"/>
              <a:t>”</a:t>
            </a:r>
            <a:endParaRPr lang="en-US" dirty="0" smtClean="0"/>
          </a:p>
          <a:p>
            <a:endParaRPr lang="en-US" dirty="0" smtClean="0"/>
          </a:p>
          <a:p>
            <a:r>
              <a:rPr lang="en-US" dirty="0" smtClean="0"/>
              <a:t>Four things we’re going to look at relative to</a:t>
            </a:r>
            <a:r>
              <a:rPr lang="en-US" baseline="0" dirty="0" smtClean="0"/>
              <a:t> the fossil record in this section of our study.</a:t>
            </a:r>
          </a:p>
          <a:p>
            <a:endParaRPr lang="en-US" baseline="0" dirty="0" smtClean="0"/>
          </a:p>
          <a:p>
            <a:pPr marL="228600" indent="-228600">
              <a:buAutoNum type="arabicParenR"/>
            </a:pPr>
            <a:r>
              <a:rPr lang="en-US" baseline="0" dirty="0" smtClean="0"/>
              <a:t>If you cannot prove Darwinian Evolution from the fossil record, the entire hypothesis fails and must be abandoned</a:t>
            </a:r>
          </a:p>
          <a:p>
            <a:pPr marL="228600" indent="-228600">
              <a:buAutoNum type="arabicParenR"/>
            </a:pPr>
            <a:r>
              <a:rPr lang="en-US" baseline="0" dirty="0" smtClean="0"/>
              <a:t>When you examine the fossil record, you will find that the animals within it do not change. Stasis prevails</a:t>
            </a:r>
          </a:p>
          <a:p>
            <a:pPr marL="228600" indent="-228600">
              <a:buAutoNum type="arabicParenR"/>
            </a:pPr>
            <a:r>
              <a:rPr lang="en-US" baseline="0" dirty="0" smtClean="0"/>
              <a:t>When you examine the earliest layers of the geologic column, what scientists call the Cambrian Explosion, animals appear fully developed</a:t>
            </a:r>
          </a:p>
          <a:p>
            <a:pPr marL="228600" indent="-228600">
              <a:buAutoNum type="arabicParenR"/>
            </a:pPr>
            <a:r>
              <a:rPr lang="en-US" baseline="0" dirty="0" smtClean="0"/>
              <a:t>There is far greater evidence for worldwide flood sedimentation based on the great deluge of Noah’s flood</a:t>
            </a:r>
          </a:p>
          <a:p>
            <a:pPr marL="228600" indent="-228600">
              <a:buAutoNum type="arabicParenR"/>
            </a:pPr>
            <a:endParaRPr lang="en-US" baseline="0" dirty="0" smtClean="0"/>
          </a:p>
          <a:p>
            <a:pPr marL="0" indent="0">
              <a:buNone/>
            </a:pPr>
            <a:r>
              <a:rPr lang="en-US" baseline="0" dirty="0" smtClean="0"/>
              <a:t>The lectures for this quarter are going to be more “science” than prior lessons because our aim is to show that the evidence from Earth supports the bible account.</a:t>
            </a:r>
          </a:p>
          <a:p>
            <a:endParaRPr lang="en-US" dirty="0"/>
          </a:p>
        </p:txBody>
      </p:sp>
      <p:sp>
        <p:nvSpPr>
          <p:cNvPr id="4" name="Slide Number Placeholder 3"/>
          <p:cNvSpPr>
            <a:spLocks noGrp="1"/>
          </p:cNvSpPr>
          <p:nvPr>
            <p:ph type="sldNum" sz="quarter" idx="10"/>
          </p:nvPr>
        </p:nvSpPr>
        <p:spPr/>
        <p:txBody>
          <a:bodyPr/>
          <a:lstStyle/>
          <a:p>
            <a:fld id="{80065ED9-4FD8-468D-9533-D14881924115}" type="slidenum">
              <a:rPr lang="en-US" smtClean="0"/>
              <a:t>1</a:t>
            </a:fld>
            <a:endParaRPr lang="en-US"/>
          </a:p>
        </p:txBody>
      </p:sp>
    </p:spTree>
    <p:extLst>
      <p:ext uri="{BB962C8B-B14F-4D97-AF65-F5344CB8AC3E}">
        <p14:creationId xmlns:p14="http://schemas.microsoft.com/office/powerpoint/2010/main" val="1911864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ffectLst/>
              </a:rPr>
              <a:t>So let’s compare the two models: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ffectLst/>
              </a:rPr>
              <a:t>Evolutionists and Creationists have the same evidence available. It’s all published in papers and in museums. It’s really just a matter of not letting our emotions and our biases trump the evidence. We need to compare the two models against the evidence and determine which worldview holds more weight and predicts the best model.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The Darwinian</a:t>
            </a:r>
            <a:r>
              <a:rPr lang="en-US" baseline="0" dirty="0" smtClean="0"/>
              <a:t> model says “micro to man”. The Creation model says that all life suddenly appeared on Earth during the 6 days of Creation. </a:t>
            </a:r>
            <a:r>
              <a:rPr lang="en-US" u="sng" baseline="0" dirty="0" smtClean="0"/>
              <a:t>So what should we expect to see in the fossil record if one of these models is going to be proven?</a:t>
            </a:r>
          </a:p>
        </p:txBody>
      </p:sp>
      <p:sp>
        <p:nvSpPr>
          <p:cNvPr id="4" name="Slide Number Placeholder 3"/>
          <p:cNvSpPr>
            <a:spLocks noGrp="1"/>
          </p:cNvSpPr>
          <p:nvPr>
            <p:ph type="sldNum" sz="quarter" idx="10"/>
          </p:nvPr>
        </p:nvSpPr>
        <p:spPr/>
        <p:txBody>
          <a:bodyPr/>
          <a:lstStyle/>
          <a:p>
            <a:fld id="{80065ED9-4FD8-468D-9533-D14881924115}" type="slidenum">
              <a:rPr lang="en-US" smtClean="0"/>
              <a:t>10</a:t>
            </a:fld>
            <a:endParaRPr lang="en-US"/>
          </a:p>
        </p:txBody>
      </p:sp>
    </p:spTree>
    <p:extLst>
      <p:ext uri="{BB962C8B-B14F-4D97-AF65-F5344CB8AC3E}">
        <p14:creationId xmlns:p14="http://schemas.microsoft.com/office/powerpoint/2010/main" val="3308551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Darwinian model predicts that the simplest lifeforms should be at the very bottom of the geologic column. From there, they would have gradually evolved and become more complex and diverse. So there would be fewer lifeforms at the bottom but at the top we would find a great amount of diversity over millions of years. </a:t>
            </a:r>
          </a:p>
          <a:p>
            <a:endParaRPr lang="en-US" baseline="0" dirty="0" smtClean="0"/>
          </a:p>
          <a:p>
            <a:r>
              <a:rPr lang="en-US" baseline="0" dirty="0" smtClean="0"/>
              <a:t>The Darwinian model also predicts that millions and millions of intermediate links should exist between these animal kinds, what we call transitional fossils (missing links). But how ironic is it that they have been searching for these missing links for 150 years and they are still called “</a:t>
            </a:r>
            <a:r>
              <a:rPr lang="en-US" u="sng" baseline="0" dirty="0" smtClean="0"/>
              <a:t>missing</a:t>
            </a:r>
            <a:r>
              <a:rPr lang="en-US" baseline="0" dirty="0" smtClean="0"/>
              <a:t> links”? More on that later.</a:t>
            </a:r>
          </a:p>
          <a:p>
            <a:endParaRPr lang="en-US" baseline="0" dirty="0" smtClean="0"/>
          </a:p>
          <a:p>
            <a:r>
              <a:rPr lang="en-US" baseline="0" dirty="0" smtClean="0"/>
              <a:t>On the other end, what would we expect to find in the geologic column if the Creation model is true? First, we’d expect to dig down into the earth and find highly diverse fully formed lifeforms appearing suddenly on the Earth in a vast explosion right at the bottom of the geologic column. Because in the bible, when God created the heavens and the earth and everything in it in 6 days, they were around for around 2000 years before the flood occurred and so we should find evidence of that.</a:t>
            </a:r>
          </a:p>
          <a:p>
            <a:endParaRPr lang="en-US" baseline="0" dirty="0" smtClean="0"/>
          </a:p>
          <a:p>
            <a:r>
              <a:rPr lang="en-US" baseline="0" dirty="0" smtClean="0"/>
              <a:t>Also, if the biblical Creation model is true, there would be no transitional fossils. Instead, we’d expect to find animal fossils appearing fully formed as distinct kinds in fixed categories. </a:t>
            </a:r>
          </a:p>
          <a:p>
            <a:endParaRPr lang="en-US" baseline="0" dirty="0" smtClean="0"/>
          </a:p>
          <a:p>
            <a:r>
              <a:rPr lang="en-US" baseline="0" dirty="0" smtClean="0"/>
              <a:t>Also, if the Creation is true, we’d find a succession of fossils as we went up the geologic column. Why? Because of Noah’s flood. As the flood waters first began ascending, they would have first covered the oceans, then the rivers and streams, than the banks and marshy areas, the low land forests, the up land forests, and finally at the very top it would engulf the animals who had the ability/intelligence to escape the ascending flood waters.</a:t>
            </a:r>
          </a:p>
          <a:p>
            <a:endParaRPr lang="en-US" baseline="0" dirty="0" smtClean="0"/>
          </a:p>
          <a:p>
            <a:r>
              <a:rPr lang="en-US" baseline="0" dirty="0" smtClean="0"/>
              <a:t>Later I will show you some amazing pictures. In the Grand Canyon, you always find the dinosaur tracks lower than their bones and they’re always going uphill. Why? The Creation Model explains it – they were escaping the flood waters as they washed back and forth across the earth as the tidal waves and tsunamis would cover an area and then recede.</a:t>
            </a:r>
            <a:endParaRPr lang="en-US" dirty="0" smtClean="0"/>
          </a:p>
          <a:p>
            <a:endParaRPr lang="en-US" dirty="0"/>
          </a:p>
        </p:txBody>
      </p:sp>
      <p:sp>
        <p:nvSpPr>
          <p:cNvPr id="4" name="Slide Number Placeholder 3"/>
          <p:cNvSpPr>
            <a:spLocks noGrp="1"/>
          </p:cNvSpPr>
          <p:nvPr>
            <p:ph type="sldNum" sz="quarter" idx="10"/>
          </p:nvPr>
        </p:nvSpPr>
        <p:spPr/>
        <p:txBody>
          <a:bodyPr/>
          <a:lstStyle/>
          <a:p>
            <a:fld id="{80065ED9-4FD8-468D-9533-D14881924115}" type="slidenum">
              <a:rPr lang="en-US" smtClean="0"/>
              <a:t>11</a:t>
            </a:fld>
            <a:endParaRPr lang="en-US"/>
          </a:p>
        </p:txBody>
      </p:sp>
    </p:spTree>
    <p:extLst>
      <p:ext uri="{BB962C8B-B14F-4D97-AF65-F5344CB8AC3E}">
        <p14:creationId xmlns:p14="http://schemas.microsoft.com/office/powerpoint/2010/main" val="2353245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 Pet 3:3-6</a:t>
            </a:r>
            <a:r>
              <a:rPr lang="en-US" dirty="0" smtClean="0"/>
              <a:t> – “</a:t>
            </a:r>
            <a:r>
              <a:rPr lang="en-US" baseline="30000" dirty="0" smtClean="0"/>
              <a:t>3</a:t>
            </a:r>
            <a:r>
              <a:rPr lang="en-US" dirty="0" smtClean="0"/>
              <a:t>Know this first of all, that in the last days mockers will </a:t>
            </a:r>
            <a:r>
              <a:rPr lang="en-US" i="0" dirty="0" smtClean="0"/>
              <a:t>come with their mocking, following after their own lusts, </a:t>
            </a:r>
            <a:r>
              <a:rPr lang="en-US" i="0" baseline="30000" dirty="0" smtClean="0"/>
              <a:t>4</a:t>
            </a:r>
            <a:r>
              <a:rPr lang="en-US" i="0" dirty="0" smtClean="0"/>
              <a:t>and saying, ‘Where is the promise of His coming? For ever since the fathers fell asleep, all continues just as it was from the beginning of creation.’ </a:t>
            </a:r>
            <a:r>
              <a:rPr lang="en-US" i="0" baseline="30000" dirty="0" smtClean="0"/>
              <a:t>5</a:t>
            </a:r>
            <a:r>
              <a:rPr lang="en-US" i="0" dirty="0" smtClean="0"/>
              <a:t>For</a:t>
            </a:r>
            <a:r>
              <a:rPr lang="en-US" i="0" baseline="0" dirty="0" smtClean="0"/>
              <a:t> </a:t>
            </a:r>
            <a:r>
              <a:rPr lang="en-US" i="0" dirty="0" smtClean="0"/>
              <a:t>when they maintain this, it escapes their notice that by the word of God the heavens existed long ago and the earth was formed out of water and by water, </a:t>
            </a:r>
            <a:r>
              <a:rPr lang="en-US" i="0" baseline="30000" dirty="0" smtClean="0"/>
              <a:t>6</a:t>
            </a:r>
            <a:r>
              <a:rPr lang="en-US" i="0" dirty="0" smtClean="0"/>
              <a:t>through which the world at that time was destroyed, being flooded with water.”</a:t>
            </a:r>
          </a:p>
          <a:p>
            <a:endParaRPr lang="en-US" i="0" dirty="0" smtClean="0"/>
          </a:p>
          <a:p>
            <a:r>
              <a:rPr lang="en-US" i="0" dirty="0" smtClean="0"/>
              <a:t>Some things to notice from this</a:t>
            </a:r>
            <a:r>
              <a:rPr lang="en-US" i="0" baseline="0" dirty="0" smtClean="0"/>
              <a:t> verse:</a:t>
            </a:r>
          </a:p>
          <a:p>
            <a:endParaRPr lang="en-US" i="0" baseline="0" dirty="0" smtClean="0"/>
          </a:p>
          <a:p>
            <a:r>
              <a:rPr lang="en-US" i="0" baseline="0" dirty="0" smtClean="0"/>
              <a:t>First, who are the modern day scoffers who question Jesus’ coming? Today it would be the atheists and evolutionists? They mock, come up with clever memes, and flood their arguments with ad hominum attacks.</a:t>
            </a:r>
          </a:p>
          <a:p>
            <a:endParaRPr lang="en-US" i="0" baseline="0" dirty="0" smtClean="0"/>
          </a:p>
          <a:p>
            <a:r>
              <a:rPr lang="en-US" i="0" baseline="0" dirty="0" smtClean="0"/>
              <a:t>Second, that phrase “formed out of water and by water” is significant to the Creation account. Gen 1:9-10 – “</a:t>
            </a:r>
            <a:r>
              <a:rPr lang="en-US" i="0" baseline="30000" dirty="0" smtClean="0"/>
              <a:t>9</a:t>
            </a:r>
            <a:r>
              <a:rPr lang="en-US" dirty="0" smtClean="0"/>
              <a:t>Then God said, ‘Let the waters below the heavens be gathered into one place, and let the dry land appear”; and it was so. </a:t>
            </a:r>
            <a:r>
              <a:rPr lang="en-US" baseline="30000" dirty="0" smtClean="0"/>
              <a:t>10</a:t>
            </a:r>
            <a:r>
              <a:rPr lang="en-US" dirty="0" smtClean="0"/>
              <a:t>God called the dry land earth, and the gathering of the waters He called seas; and God saw that it was good.</a:t>
            </a:r>
            <a:r>
              <a:rPr lang="en-US" i="0" baseline="0" dirty="0" smtClean="0"/>
              <a:t>’” So the biblical model tells us that first the Earth was covered with water and then God gathered them together into one place and shoved the Earth up through the water.</a:t>
            </a:r>
          </a:p>
          <a:p>
            <a:endParaRPr lang="en-US" i="0" baseline="0" dirty="0" smtClean="0"/>
          </a:p>
          <a:p>
            <a:r>
              <a:rPr lang="en-US" i="0" baseline="0" dirty="0" smtClean="0"/>
              <a:t>And third, verse 6 introduces some general affects of the flood, that the world was flooded with water and destroyed.</a:t>
            </a:r>
          </a:p>
          <a:p>
            <a:endParaRPr lang="en-US" i="0" baseline="0" dirty="0" smtClean="0"/>
          </a:p>
          <a:p>
            <a:r>
              <a:rPr lang="en-US" i="0" baseline="0" dirty="0" smtClean="0"/>
              <a:t>But Darwinists have been mocking this model since the late 19</a:t>
            </a:r>
            <a:r>
              <a:rPr lang="en-US" i="0" baseline="30000" dirty="0" smtClean="0"/>
              <a:t>th</a:t>
            </a:r>
            <a:r>
              <a:rPr lang="en-US" i="0" baseline="0" dirty="0" smtClean="0"/>
              <a:t> century. But you know what they’re admitting today? They’re admitting catastrophic events may have occurred, but they’re now claiming that it was a series of anywhere from 7 to 15 floods around the world while denying a single, worldwide flood. </a:t>
            </a:r>
          </a:p>
          <a:p>
            <a:endParaRPr lang="en-US" i="0" baseline="0" dirty="0" smtClean="0"/>
          </a:p>
          <a:p>
            <a:endParaRPr lang="en-US" i="0" baseline="0" dirty="0" smtClean="0"/>
          </a:p>
          <a:p>
            <a:endParaRPr lang="en-US" i="0" baseline="0" dirty="0" smtClean="0"/>
          </a:p>
          <a:p>
            <a:endParaRPr lang="en-US" i="0" dirty="0"/>
          </a:p>
        </p:txBody>
      </p:sp>
      <p:sp>
        <p:nvSpPr>
          <p:cNvPr id="4" name="Slide Number Placeholder 3"/>
          <p:cNvSpPr>
            <a:spLocks noGrp="1"/>
          </p:cNvSpPr>
          <p:nvPr>
            <p:ph type="sldNum" sz="quarter" idx="10"/>
          </p:nvPr>
        </p:nvSpPr>
        <p:spPr/>
        <p:txBody>
          <a:bodyPr/>
          <a:lstStyle/>
          <a:p>
            <a:fld id="{80065ED9-4FD8-468D-9533-D14881924115}" type="slidenum">
              <a:rPr lang="en-US" smtClean="0"/>
              <a:t>12</a:t>
            </a:fld>
            <a:endParaRPr lang="en-US"/>
          </a:p>
        </p:txBody>
      </p:sp>
    </p:spTree>
    <p:extLst>
      <p:ext uri="{BB962C8B-B14F-4D97-AF65-F5344CB8AC3E}">
        <p14:creationId xmlns:p14="http://schemas.microsoft.com/office/powerpoint/2010/main" val="234961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a:t>
            </a:r>
            <a:r>
              <a:rPr lang="en-US" baseline="0" dirty="0" smtClean="0"/>
              <a:t> let’s </a:t>
            </a:r>
            <a:r>
              <a:rPr lang="en-US" dirty="0" smtClean="0"/>
              <a:t>notice how Darwinian</a:t>
            </a:r>
            <a:r>
              <a:rPr lang="en-US" baseline="0" dirty="0" smtClean="0"/>
              <a:t> Evolutionists interpret the geologic column. In their view, there are 13 different periods in the geologic column, beginning at the bottom with the Precambrian period all the way to the top in the period we’re in now, the Quaternary period. They think this represents up to 600 million years of geologic formations, or 550 million years from when the Cambrian period started. However, there are major, major, problems with this model. </a:t>
            </a:r>
          </a:p>
          <a:p>
            <a:endParaRPr lang="en-US" baseline="0" dirty="0" smtClean="0"/>
          </a:p>
          <a:p>
            <a:r>
              <a:rPr lang="en-US" baseline="0" dirty="0" smtClean="0"/>
              <a:t>First, these 13 periods, according to them, are supposed to cover up to 130 miles deep. Yet t</a:t>
            </a:r>
            <a:r>
              <a:rPr lang="en-US" u="sng" baseline="0" dirty="0" smtClean="0"/>
              <a:t>here is not one single place on Earth that has sediment that is 130 miles deep. Not one</a:t>
            </a:r>
            <a:r>
              <a:rPr lang="en-US" u="none" baseline="0" dirty="0" smtClean="0"/>
              <a:t>. They say it eroded…seriously?</a:t>
            </a:r>
          </a:p>
          <a:p>
            <a:endParaRPr lang="en-US" u="none" baseline="0" dirty="0" smtClean="0"/>
          </a:p>
          <a:p>
            <a:r>
              <a:rPr lang="en-US" u="none" baseline="0" dirty="0" smtClean="0"/>
              <a:t>Second, the average depth of sediment we see anywhere is 1.5 miles. It actually ranges from 0 to 5 miles of sediment….a far cry from 130 miles.</a:t>
            </a:r>
          </a:p>
          <a:p>
            <a:endParaRPr lang="en-US" u="none" baseline="0" dirty="0" smtClean="0"/>
          </a:p>
          <a:p>
            <a:r>
              <a:rPr lang="en-US" u="none" baseline="0" dirty="0" smtClean="0"/>
              <a:t>Third, one of the only places on earth you can see several of these strata on top of each other in one location is the Grand Canyon. But it is only about 4000 feet deep, about ¾ of a mile deep and it only has about 6 of these 13 periods in it.</a:t>
            </a:r>
          </a:p>
          <a:p>
            <a:endParaRPr lang="en-US" u="none" baseline="0" dirty="0" smtClean="0"/>
          </a:p>
          <a:p>
            <a:r>
              <a:rPr lang="en-US" u="none" baseline="0" dirty="0" smtClean="0"/>
              <a:t>So then how did they come up with these 13 periods that Evolutionists like to use in textbooks? They did so by taking different strata from around the world and jimmy-rigging a picture that we don’t actually see anywhere on Earth. </a:t>
            </a:r>
            <a:endParaRPr lang="en-US" u="sng" baseline="0" dirty="0" smtClean="0"/>
          </a:p>
          <a:p>
            <a:endParaRPr lang="en-US" u="sng" baseline="0" dirty="0" smtClean="0"/>
          </a:p>
          <a:p>
            <a:endParaRPr lang="en-US" dirty="0"/>
          </a:p>
        </p:txBody>
      </p:sp>
      <p:sp>
        <p:nvSpPr>
          <p:cNvPr id="4" name="Slide Number Placeholder 3"/>
          <p:cNvSpPr>
            <a:spLocks noGrp="1"/>
          </p:cNvSpPr>
          <p:nvPr>
            <p:ph type="sldNum" sz="quarter" idx="10"/>
          </p:nvPr>
        </p:nvSpPr>
        <p:spPr/>
        <p:txBody>
          <a:bodyPr/>
          <a:lstStyle/>
          <a:p>
            <a:fld id="{80065ED9-4FD8-468D-9533-D14881924115}" type="slidenum">
              <a:rPr lang="en-US" smtClean="0"/>
              <a:t>13</a:t>
            </a:fld>
            <a:endParaRPr lang="en-US"/>
          </a:p>
        </p:txBody>
      </p:sp>
    </p:spTree>
    <p:extLst>
      <p:ext uri="{BB962C8B-B14F-4D97-AF65-F5344CB8AC3E}">
        <p14:creationId xmlns:p14="http://schemas.microsoft.com/office/powerpoint/2010/main" val="2152259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do some</a:t>
            </a:r>
            <a:r>
              <a:rPr lang="en-US" baseline="0" dirty="0" smtClean="0"/>
              <a:t> Geologists and Paleontologists think the world is 4.5 billion years old and that the geological strata all the way down to the Precambrian represents 1 billion years? </a:t>
            </a:r>
            <a:r>
              <a:rPr lang="en-US" u="sng" baseline="0" dirty="0" smtClean="0"/>
              <a:t>Not by empirical science</a:t>
            </a:r>
            <a:r>
              <a:rPr lang="en-US" baseline="0" dirty="0" smtClean="0"/>
              <a:t>. </a:t>
            </a:r>
          </a:p>
          <a:p>
            <a:endParaRPr lang="en-US" baseline="0" dirty="0" smtClean="0"/>
          </a:p>
          <a:p>
            <a:r>
              <a:rPr lang="en-US" baseline="0" dirty="0" smtClean="0"/>
              <a:t>Remember, the scientific method that Francis Bacon came up with in the 18</a:t>
            </a:r>
            <a:r>
              <a:rPr lang="en-US" baseline="30000" dirty="0" smtClean="0"/>
              <a:t>th</a:t>
            </a:r>
            <a:r>
              <a:rPr lang="en-US" baseline="0" dirty="0" smtClean="0"/>
              <a:t> century? You see an observation, develop a hypothesis, devise an experiment, repeat the experiment, falsify it, and you’ve got science. But fields of science such as Paleontology, Archeology, and Geology is not actually empirical science because no one was there. No living person was there in the past to see how the rocks were developed and to see how the fossils got there. </a:t>
            </a:r>
            <a:r>
              <a:rPr lang="en-US" u="sng" baseline="0" dirty="0" smtClean="0"/>
              <a:t>It is not empirically testable</a:t>
            </a:r>
            <a:r>
              <a:rPr lang="en-US" baseline="0" dirty="0" smtClean="0"/>
              <a: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what do Evolutionary</a:t>
            </a:r>
            <a:r>
              <a:rPr lang="en-US" baseline="0" dirty="0" smtClean="0"/>
              <a:t> Paleontologists, Archeologists, and Geologists do? They construct historical narratives to explain what they’ve seen based on their own biased worldview. That’s all they </a:t>
            </a:r>
            <a:r>
              <a:rPr lang="en-US" u="sng" baseline="0" dirty="0" smtClean="0"/>
              <a:t>can</a:t>
            </a:r>
            <a:r>
              <a:rPr lang="en-US" baseline="0" dirty="0" smtClean="0"/>
              <a:t> do. And if that’s what they’re doing, they’re in essence imposing their own beliefs on the rocks. They’re imposing their own beliefs on the fossils based on their own preconceived view of the age of the Earth rather than the other way around. </a:t>
            </a:r>
            <a:endParaRPr lang="en-US" dirty="0" smtClean="0"/>
          </a:p>
          <a:p>
            <a:endParaRPr lang="en-US" dirty="0" smtClean="0"/>
          </a:p>
          <a:p>
            <a:r>
              <a:rPr lang="en-US" dirty="0" smtClean="0"/>
              <a:t>This is not just me saying this. Evolutionists themselves admit this! So let me show you</a:t>
            </a:r>
            <a:r>
              <a:rPr lang="en-US" baseline="0" dirty="0" smtClean="0"/>
              <a:t> some more quotes to use with our friends when this is denied.</a:t>
            </a:r>
            <a:endParaRPr lang="en-US" dirty="0"/>
          </a:p>
        </p:txBody>
      </p:sp>
      <p:sp>
        <p:nvSpPr>
          <p:cNvPr id="4" name="Slide Number Placeholder 3"/>
          <p:cNvSpPr>
            <a:spLocks noGrp="1"/>
          </p:cNvSpPr>
          <p:nvPr>
            <p:ph type="sldNum" sz="quarter" idx="10"/>
          </p:nvPr>
        </p:nvSpPr>
        <p:spPr/>
        <p:txBody>
          <a:bodyPr/>
          <a:lstStyle/>
          <a:p>
            <a:fld id="{80065ED9-4FD8-468D-9533-D14881924115}" type="slidenum">
              <a:rPr lang="en-US" smtClean="0"/>
              <a:t>14</a:t>
            </a:fld>
            <a:endParaRPr lang="en-US"/>
          </a:p>
        </p:txBody>
      </p:sp>
    </p:spTree>
    <p:extLst>
      <p:ext uri="{BB962C8B-B14F-4D97-AF65-F5344CB8AC3E}">
        <p14:creationId xmlns:p14="http://schemas.microsoft.com/office/powerpoint/2010/main" val="3469096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Jack Horner, the paleontologist who was the consultant for the Jurassic Park movies, said this:</a:t>
            </a:r>
            <a:r>
              <a:rPr lang="en-US" baseline="0" dirty="0" smtClean="0"/>
              <a:t> “P</a:t>
            </a:r>
            <a:r>
              <a:rPr lang="en-US" dirty="0" smtClean="0"/>
              <a:t>aleontology is a historical science based on circumstantial evidence, after the fact. We can never reach hard and fast conclusions in our study of ancient plants and animals. These days it's easy to go through school for a good many years, sometimes even through college, without hearing that some sciences are historical or by nature inconclusive.”</a:t>
            </a:r>
          </a:p>
          <a:p>
            <a:endParaRPr lang="en-US" dirty="0" smtClean="0"/>
          </a:p>
          <a:p>
            <a:r>
              <a:rPr lang="en-US" dirty="0" smtClean="0"/>
              <a:t>What he’s saying is that </a:t>
            </a:r>
            <a:r>
              <a:rPr lang="en-US" baseline="0" dirty="0" smtClean="0"/>
              <a:t>you cannot go out and run some experiment on these fossils and determine whether these animals evolved from one another </a:t>
            </a:r>
            <a:r>
              <a:rPr lang="en-US" baseline="0" dirty="0" err="1" smtClean="0"/>
              <a:t>becausue</a:t>
            </a:r>
            <a:r>
              <a:rPr lang="en-US" baseline="0" dirty="0" smtClean="0"/>
              <a:t> there isn’t enough data in rocks and fossils to determine this.</a:t>
            </a:r>
          </a:p>
          <a:p>
            <a:endParaRPr lang="en-US" baseline="0" dirty="0" smtClean="0"/>
          </a:p>
          <a:p>
            <a:r>
              <a:rPr lang="en-US" baseline="0" dirty="0" smtClean="0"/>
              <a:t>Dr. David Kitts, who was a Geology professor at the University of Oklahoma until he died in 2010, said – “</a:t>
            </a:r>
            <a:r>
              <a:rPr lang="en-US" sz="1200" kern="1200" dirty="0" smtClean="0">
                <a:solidFill>
                  <a:schemeClr val="tx1"/>
                </a:solidFill>
                <a:effectLst/>
                <a:latin typeface="+mn-lt"/>
                <a:ea typeface="+mn-ea"/>
                <a:cs typeface="+mn-cs"/>
              </a:rPr>
              <a:t>Few paleontologists have, I think, ever supposed that fossils, by themselves, provide grounds for the conclusion that evolution has occurred…the record of evolution, like any other historical record, must be construed within a complex of particular and general preconceptions not the least of which is the hypothesis that evolution has occurred.”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preconceptions? If you want to teach at a University in the field of Paleontology,</a:t>
            </a:r>
            <a:r>
              <a:rPr lang="en-US" sz="1200" kern="1200" baseline="0" dirty="0" smtClean="0">
                <a:solidFill>
                  <a:schemeClr val="tx1"/>
                </a:solidFill>
                <a:effectLst/>
                <a:latin typeface="+mn-lt"/>
                <a:ea typeface="+mn-ea"/>
                <a:cs typeface="+mn-cs"/>
              </a:rPr>
              <a:t> what preconception must you have? Evolution. </a:t>
            </a:r>
            <a:endParaRPr lang="en-US" dirty="0"/>
          </a:p>
        </p:txBody>
      </p:sp>
      <p:sp>
        <p:nvSpPr>
          <p:cNvPr id="4" name="Slide Number Placeholder 3"/>
          <p:cNvSpPr>
            <a:spLocks noGrp="1"/>
          </p:cNvSpPr>
          <p:nvPr>
            <p:ph type="sldNum" sz="quarter" idx="10"/>
          </p:nvPr>
        </p:nvSpPr>
        <p:spPr/>
        <p:txBody>
          <a:bodyPr/>
          <a:lstStyle/>
          <a:p>
            <a:fld id="{80065ED9-4FD8-468D-9533-D14881924115}" type="slidenum">
              <a:rPr lang="en-US" smtClean="0"/>
              <a:t>15</a:t>
            </a:fld>
            <a:endParaRPr lang="en-US"/>
          </a:p>
        </p:txBody>
      </p:sp>
    </p:spTree>
    <p:extLst>
      <p:ext uri="{BB962C8B-B14F-4D97-AF65-F5344CB8AC3E}">
        <p14:creationId xmlns:p14="http://schemas.microsoft.com/office/powerpoint/2010/main" val="3958766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Famous Evolutionist Stephen J. Gould, a Paleontologist</a:t>
            </a:r>
            <a:r>
              <a:rPr lang="en-US" baseline="0" dirty="0" smtClean="0"/>
              <a:t> at Harvard University, said – “</a:t>
            </a:r>
            <a:r>
              <a:rPr lang="en-US" sz="1200" baseline="0" dirty="0" smtClean="0"/>
              <a:t>…</a:t>
            </a:r>
            <a:r>
              <a:rPr lang="en-US" sz="1200" dirty="0" smtClean="0"/>
              <a:t>our ways of learning about the world are strongly influenced by the social preconceptions and biased modes of thinking that each scientist must apply to any problem. The stereotype of a fully rational and objective scientific method, with individual scientists as logical (and interchangeable) robots, is self-serving mythology.</a:t>
            </a:r>
            <a:r>
              <a:rPr lang="en-US" baseline="0" dirty="0" smtClean="0"/>
              <a:t>”</a:t>
            </a:r>
          </a:p>
          <a:p>
            <a:endParaRPr lang="en-US" baseline="0" dirty="0" smtClean="0"/>
          </a:p>
          <a:p>
            <a:r>
              <a:rPr lang="en-US" baseline="0" dirty="0" smtClean="0"/>
              <a:t>Tom Kemp, who is a Zoologist and Curator at Oxford University – “</a:t>
            </a:r>
            <a:r>
              <a:rPr lang="en-US" sz="1200" kern="1200" baseline="0" dirty="0" smtClean="0">
                <a:solidFill>
                  <a:schemeClr val="tx1"/>
                </a:solidFill>
                <a:latin typeface="+mn-lt"/>
                <a:ea typeface="+mn-ea"/>
                <a:cs typeface="+mn-cs"/>
              </a:rPr>
              <a:t>O</a:t>
            </a:r>
            <a:r>
              <a:rPr lang="en-US" sz="1200" kern="1200" dirty="0" smtClean="0">
                <a:solidFill>
                  <a:schemeClr val="tx1"/>
                </a:solidFill>
                <a:latin typeface="+mn-lt"/>
                <a:ea typeface="+mn-ea"/>
                <a:cs typeface="+mn-cs"/>
              </a:rPr>
              <a:t>f course, there</a:t>
            </a:r>
            <a:r>
              <a:rPr lang="en-US" sz="1200" kern="1200" baseline="0" dirty="0" smtClean="0">
                <a:solidFill>
                  <a:schemeClr val="tx1"/>
                </a:solidFill>
                <a:latin typeface="+mn-lt"/>
                <a:ea typeface="+mn-ea"/>
                <a:cs typeface="+mn-cs"/>
              </a:rPr>
              <a:t> are many in the synapsid fossil record, with intermediates found between the various known groups invariably unknown. However, the known groups have enough features in common that it is possible to reconstruct </a:t>
            </a:r>
            <a:r>
              <a:rPr lang="en-US" sz="1200" u="sng" kern="1200" baseline="0" dirty="0" smtClean="0">
                <a:solidFill>
                  <a:schemeClr val="tx1"/>
                </a:solidFill>
                <a:latin typeface="+mn-lt"/>
                <a:ea typeface="+mn-ea"/>
                <a:cs typeface="+mn-cs"/>
              </a:rPr>
              <a:t>hypothetical intermediate stages</a:t>
            </a:r>
            <a:r>
              <a:rPr lang="en-US" sz="1200" kern="1200" baseline="0" dirty="0" smtClean="0">
                <a:solidFill>
                  <a:schemeClr val="tx1"/>
                </a:solidFill>
                <a:latin typeface="+mn-lt"/>
                <a:ea typeface="+mn-ea"/>
                <a:cs typeface="+mn-cs"/>
              </a:rPr>
              <a:t>.</a:t>
            </a:r>
            <a:r>
              <a:rPr lang="en-US" baseline="0" dirty="0" smtClean="0"/>
              <a:t>”</a:t>
            </a:r>
          </a:p>
        </p:txBody>
      </p:sp>
      <p:sp>
        <p:nvSpPr>
          <p:cNvPr id="4" name="Slide Number Placeholder 3"/>
          <p:cNvSpPr>
            <a:spLocks noGrp="1"/>
          </p:cNvSpPr>
          <p:nvPr>
            <p:ph type="sldNum" sz="quarter" idx="10"/>
          </p:nvPr>
        </p:nvSpPr>
        <p:spPr/>
        <p:txBody>
          <a:bodyPr/>
          <a:lstStyle/>
          <a:p>
            <a:fld id="{80065ED9-4FD8-468D-9533-D14881924115}" type="slidenum">
              <a:rPr lang="en-US" smtClean="0"/>
              <a:t>16</a:t>
            </a:fld>
            <a:endParaRPr lang="en-US"/>
          </a:p>
        </p:txBody>
      </p:sp>
    </p:spTree>
    <p:extLst>
      <p:ext uri="{BB962C8B-B14F-4D97-AF65-F5344CB8AC3E}">
        <p14:creationId xmlns:p14="http://schemas.microsoft.com/office/powerpoint/2010/main" val="3958766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Gareth Nelson, of the American Natural History museum in New York – “</a:t>
            </a:r>
            <a:r>
              <a:rPr lang="en-US" dirty="0" smtClean="0">
                <a:effectLst/>
              </a:rPr>
              <a:t>It is a mistake to believe that even one fossil species or fossil ‘groups’ can be demonstrated to have been ancestral to another….that a known fossil….is an actual ancestor of some other species or</a:t>
            </a:r>
            <a:r>
              <a:rPr lang="en-US" baseline="0" dirty="0" smtClean="0">
                <a:effectLst/>
              </a:rPr>
              <a:t> group, is an assumption scientifically unjustifiable.</a:t>
            </a:r>
            <a:r>
              <a:rPr lang="en-US" dirty="0" smtClean="0">
                <a:effectLst/>
              </a:rPr>
              <a:t>”</a:t>
            </a:r>
          </a:p>
          <a:p>
            <a:endParaRPr lang="en-US" baseline="0" dirty="0" smtClean="0">
              <a:effectLst/>
            </a:endParaRPr>
          </a:p>
          <a:p>
            <a:r>
              <a:rPr lang="en-US" baseline="0" dirty="0" smtClean="0">
                <a:effectLst/>
              </a:rPr>
              <a:t>In other words, just because you find different animals in the ground doesn’t prove that one is the ancestor of another. </a:t>
            </a:r>
          </a:p>
          <a:p>
            <a:endParaRPr lang="en-US" baseline="0" dirty="0" smtClean="0">
              <a:effectLst/>
            </a:endParaRPr>
          </a:p>
          <a:p>
            <a:r>
              <a:rPr lang="en-US" baseline="0" dirty="0" smtClean="0">
                <a:effectLst/>
              </a:rPr>
              <a:t>Tom Kemp again – “</a:t>
            </a:r>
            <a:r>
              <a:rPr lang="en-US" dirty="0" smtClean="0"/>
              <a:t>In no single adequately documented case is it possible to trace a transition, species by species, from one genus to another.</a:t>
            </a:r>
            <a:r>
              <a:rPr lang="en-US" baseline="0" dirty="0" smtClean="0">
                <a:effectLst/>
              </a:rPr>
              <a:t>”</a:t>
            </a:r>
          </a:p>
          <a:p>
            <a:endParaRPr lang="en-US" baseline="0" dirty="0" smtClean="0">
              <a:effectLst/>
            </a:endParaRPr>
          </a:p>
          <a:p>
            <a:r>
              <a:rPr lang="en-US" baseline="0" dirty="0" smtClean="0">
                <a:effectLst/>
              </a:rPr>
              <a:t>But that is not what you read in school textbooks is it? So keep these quotes in mind when your Evolutionists claims that Paleontology, Archeology, and Geology is empirical. They are far more historical than empirical.</a:t>
            </a:r>
            <a:endParaRPr lang="en-US" baseline="0" dirty="0" smtClean="0"/>
          </a:p>
        </p:txBody>
      </p:sp>
      <p:sp>
        <p:nvSpPr>
          <p:cNvPr id="4" name="Slide Number Placeholder 3"/>
          <p:cNvSpPr>
            <a:spLocks noGrp="1"/>
          </p:cNvSpPr>
          <p:nvPr>
            <p:ph type="sldNum" sz="quarter" idx="10"/>
          </p:nvPr>
        </p:nvSpPr>
        <p:spPr/>
        <p:txBody>
          <a:bodyPr/>
          <a:lstStyle/>
          <a:p>
            <a:fld id="{80065ED9-4FD8-468D-9533-D14881924115}" type="slidenum">
              <a:rPr lang="en-US" smtClean="0"/>
              <a:t>17</a:t>
            </a:fld>
            <a:endParaRPr lang="en-US"/>
          </a:p>
        </p:txBody>
      </p:sp>
    </p:spTree>
    <p:extLst>
      <p:ext uri="{BB962C8B-B14F-4D97-AF65-F5344CB8AC3E}">
        <p14:creationId xmlns:p14="http://schemas.microsoft.com/office/powerpoint/2010/main" val="3958766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let’s get into point #2.</a:t>
            </a:r>
            <a:r>
              <a:rPr lang="en-US" baseline="0" dirty="0" smtClean="0"/>
              <a:t> That is, </a:t>
            </a:r>
            <a:r>
              <a:rPr lang="en-US" dirty="0" smtClean="0"/>
              <a:t>when we dig into the geologic column</a:t>
            </a:r>
            <a:r>
              <a:rPr lang="en-US" baseline="0" dirty="0" smtClean="0"/>
              <a:t> and observe the fossils that are there, what we actually find is that </a:t>
            </a:r>
            <a:r>
              <a:rPr lang="en-US" dirty="0" smtClean="0"/>
              <a:t>animals do not change</a:t>
            </a:r>
            <a:r>
              <a:rPr lang="en-US" baseline="0" dirty="0" smtClean="0"/>
              <a:t>. Stasis prevails. What is stasis? It is simply the state of staying the same. Now, humans don’t stay in stasis throughout their lives. We change. And </a:t>
            </a:r>
            <a:r>
              <a:rPr lang="en-US" baseline="0" dirty="0" smtClean="0"/>
              <a:t>animal kinds </a:t>
            </a:r>
            <a:r>
              <a:rPr lang="en-US" baseline="0" dirty="0" smtClean="0"/>
              <a:t>also change. </a:t>
            </a:r>
          </a:p>
          <a:p>
            <a:endParaRPr lang="en-US" baseline="0" dirty="0" smtClean="0"/>
          </a:p>
          <a:p>
            <a:r>
              <a:rPr lang="en-US" baseline="0" dirty="0" smtClean="0"/>
              <a:t>But there are no transitional fossils. The missing links that are supposed to validate Evolution </a:t>
            </a:r>
            <a:r>
              <a:rPr lang="en-US" baseline="0" dirty="0" smtClean="0"/>
              <a:t>have </a:t>
            </a:r>
            <a:r>
              <a:rPr lang="en-US" baseline="0" dirty="0" smtClean="0"/>
              <a:t>never been discovered. This may be the strongest evidence for overturning the hypothesis of Evolution. </a:t>
            </a:r>
          </a:p>
          <a:p>
            <a:endParaRPr lang="en-US" baseline="0" dirty="0" smtClean="0"/>
          </a:p>
          <a:p>
            <a:r>
              <a:rPr lang="en-US" baseline="0" dirty="0" smtClean="0"/>
              <a:t>Again, your Evolutionist friends will insist intermediary links have been found so let me show you quotes from the experts who say that is not the case.</a:t>
            </a:r>
            <a:endParaRPr lang="en-US" dirty="0"/>
          </a:p>
        </p:txBody>
      </p:sp>
      <p:sp>
        <p:nvSpPr>
          <p:cNvPr id="4" name="Slide Number Placeholder 3"/>
          <p:cNvSpPr>
            <a:spLocks noGrp="1"/>
          </p:cNvSpPr>
          <p:nvPr>
            <p:ph type="sldNum" sz="quarter" idx="10"/>
          </p:nvPr>
        </p:nvSpPr>
        <p:spPr/>
        <p:txBody>
          <a:bodyPr/>
          <a:lstStyle/>
          <a:p>
            <a:fld id="{80065ED9-4FD8-468D-9533-D14881924115}" type="slidenum">
              <a:rPr lang="en-US" smtClean="0"/>
              <a:t>18</a:t>
            </a:fld>
            <a:endParaRPr lang="en-US"/>
          </a:p>
        </p:txBody>
      </p:sp>
    </p:spTree>
    <p:extLst>
      <p:ext uri="{BB962C8B-B14F-4D97-AF65-F5344CB8AC3E}">
        <p14:creationId xmlns:p14="http://schemas.microsoft.com/office/powerpoint/2010/main" val="2648600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Darwin recognized this. In 1872,</a:t>
            </a:r>
            <a:r>
              <a:rPr lang="en-US" baseline="0" dirty="0" smtClean="0"/>
              <a:t> he said, “</a:t>
            </a:r>
            <a:r>
              <a:rPr lang="en-US" dirty="0" smtClean="0"/>
              <a:t>The number of intermediate varieties, which have formerly existed on the earth, (must) be truly enormous. Why then is not every geological formation and every stratum full of such intermediate links? Geology assuredly does not reveal any such finely graduated organic chain; and this, perhaps, is the most obvious and gravest objection which can be urged against my theory”</a:t>
            </a:r>
          </a:p>
          <a:p>
            <a:endParaRPr lang="en-US" dirty="0" smtClean="0"/>
          </a:p>
          <a:p>
            <a:r>
              <a:rPr lang="en-US" dirty="0" smtClean="0"/>
              <a:t>In</a:t>
            </a:r>
            <a:r>
              <a:rPr lang="en-US" baseline="0" dirty="0" smtClean="0"/>
              <a:t> other words, he just knows in his heart that evolution is “true”, but he admits there is no transitional fossil record to prove it. So what he predicted was </a:t>
            </a:r>
            <a:r>
              <a:rPr lang="en-US" dirty="0" smtClean="0"/>
              <a:t>that the passage of time would reveal the enormous number of transitional forms that his theory demanded. However, it hasn’t happened.</a:t>
            </a:r>
          </a:p>
          <a:p>
            <a:endParaRPr lang="en-US" dirty="0" smtClean="0"/>
          </a:p>
          <a:p>
            <a:r>
              <a:rPr lang="en-US" dirty="0" smtClean="0"/>
              <a:t>David </a:t>
            </a:r>
            <a:r>
              <a:rPr lang="en-US" dirty="0" err="1" smtClean="0"/>
              <a:t>Raup</a:t>
            </a:r>
            <a:r>
              <a:rPr lang="en-US" dirty="0" smtClean="0"/>
              <a:t>, former curator of geology at Chicago's Field Museum of Natural History, put it this way: </a:t>
            </a:r>
            <a:r>
              <a:rPr lang="en-US" sz="1200" dirty="0" smtClean="0"/>
              <a:t>“In the years after Darwin, his advocates hoped to find predictable progressions…these have not been found -- yet the optimism has died hard, and some pure fantasy has crept into textbooks.”</a:t>
            </a:r>
            <a:endParaRPr lang="en-US" dirty="0" smtClean="0"/>
          </a:p>
          <a:p>
            <a:endParaRPr lang="en-US" dirty="0" smtClean="0"/>
          </a:p>
          <a:p>
            <a:r>
              <a:rPr lang="en-US" sz="1200" dirty="0" smtClean="0"/>
              <a:t>“Well, we are now about 120 years after Darwin, and knowledge of the fossil record has been greatly expanded...ironically, we have even fewer examples of evolutionary transition than we had in Darwin's time.”</a:t>
            </a:r>
            <a:r>
              <a:rPr lang="en-US" dirty="0" smtClean="0"/>
              <a:t> (</a:t>
            </a:r>
            <a:r>
              <a:rPr lang="en-US" dirty="0" err="1" smtClean="0"/>
              <a:t>Raup</a:t>
            </a:r>
            <a:r>
              <a:rPr lang="en-US" dirty="0" smtClean="0"/>
              <a:t>, 1979). </a:t>
            </a:r>
          </a:p>
          <a:p>
            <a:endParaRPr lang="en-US" dirty="0" smtClean="0"/>
          </a:p>
          <a:p>
            <a:r>
              <a:rPr lang="en-US" dirty="0" smtClean="0"/>
              <a:t>And how many did Darwin have? None.</a:t>
            </a:r>
            <a:r>
              <a:rPr lang="en-US" baseline="0" dirty="0" smtClean="0"/>
              <a:t> There’s a pattern. Do they just need some more time? Do they just need to dig a little more and find more fossils?</a:t>
            </a:r>
            <a:endParaRPr lang="en-US" dirty="0"/>
          </a:p>
        </p:txBody>
      </p:sp>
      <p:sp>
        <p:nvSpPr>
          <p:cNvPr id="4" name="Slide Number Placeholder 3"/>
          <p:cNvSpPr>
            <a:spLocks noGrp="1"/>
          </p:cNvSpPr>
          <p:nvPr>
            <p:ph type="sldNum" sz="quarter" idx="10"/>
          </p:nvPr>
        </p:nvSpPr>
        <p:spPr/>
        <p:txBody>
          <a:bodyPr/>
          <a:lstStyle/>
          <a:p>
            <a:fld id="{80065ED9-4FD8-468D-9533-D14881924115}" type="slidenum">
              <a:rPr lang="en-US" smtClean="0"/>
              <a:t>19</a:t>
            </a:fld>
            <a:endParaRPr lang="en-US"/>
          </a:p>
        </p:txBody>
      </p:sp>
    </p:spTree>
    <p:extLst>
      <p:ext uri="{BB962C8B-B14F-4D97-AF65-F5344CB8AC3E}">
        <p14:creationId xmlns:p14="http://schemas.microsoft.com/office/powerpoint/2010/main" val="2751405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I’m going to be using some terminology that might not be familiar to everyone so let’s first look at some definitions.</a:t>
            </a:r>
          </a:p>
          <a:p>
            <a:pPr marL="0" indent="0">
              <a:buNone/>
            </a:pPr>
            <a:endParaRPr lang="en-US" baseline="0" dirty="0" smtClean="0"/>
          </a:p>
          <a:p>
            <a:pPr marL="0" indent="0">
              <a:buNone/>
            </a:pPr>
            <a:r>
              <a:rPr lang="en-US" u="sng" baseline="0" dirty="0" smtClean="0"/>
              <a:t>Geology</a:t>
            </a:r>
            <a:r>
              <a:rPr lang="en-US" baseline="0" dirty="0" smtClean="0"/>
              <a:t>: the study of the Earth, more specifically to this series it would be the study of the history of the earth as we see it preserved in the rock record.</a:t>
            </a:r>
          </a:p>
          <a:p>
            <a:pPr marL="0" indent="0">
              <a:buNone/>
            </a:pPr>
            <a:endParaRPr lang="en-US" baseline="0" dirty="0" smtClean="0"/>
          </a:p>
          <a:p>
            <a:pPr marL="0" indent="0">
              <a:buNone/>
            </a:pPr>
            <a:r>
              <a:rPr lang="en-US" u="sng" baseline="0" dirty="0" smtClean="0"/>
              <a:t>Geologic Column</a:t>
            </a:r>
            <a:r>
              <a:rPr lang="en-US" baseline="0" dirty="0" smtClean="0"/>
              <a:t>: A graphical representation of all the different layers of rock that make up the earth’s crust, of which there have been many models developed by scientists who have compiled data from local areas. It is the sum total of all the sedimentary layers within the earth’s crust.</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80065ED9-4FD8-468D-9533-D14881924115}" type="slidenum">
              <a:rPr lang="en-US" smtClean="0"/>
              <a:t>2</a:t>
            </a:fld>
            <a:endParaRPr lang="en-US"/>
          </a:p>
        </p:txBody>
      </p:sp>
    </p:spTree>
    <p:extLst>
      <p:ext uri="{BB962C8B-B14F-4D97-AF65-F5344CB8AC3E}">
        <p14:creationId xmlns:p14="http://schemas.microsoft.com/office/powerpoint/2010/main" val="1482578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Gareth Nelson again – “</a:t>
            </a:r>
            <a:r>
              <a:rPr lang="en-US" sz="1200" dirty="0" smtClean="0"/>
              <a:t>The history of comparative biology teaches us that the search for ancestors is doomed to ultimate failure, this, with respect to its principle objective, this search is an exercise in futility…a more complete sample of the fossil record in itself would only complicate the problem of assessing the interrelationship of the fossil species.</a:t>
            </a:r>
            <a:r>
              <a:rPr lang="en-US" dirty="0" smtClean="0"/>
              <a:t>”</a:t>
            </a:r>
          </a:p>
          <a:p>
            <a:endParaRPr lang="en-US" dirty="0" smtClean="0"/>
          </a:p>
          <a:p>
            <a:r>
              <a:rPr lang="en-US" dirty="0" smtClean="0"/>
              <a:t>How would</a:t>
            </a:r>
            <a:r>
              <a:rPr lang="en-US" baseline="0" dirty="0" smtClean="0"/>
              <a:t> it complicate the problem if they dig up more fossils? Because the more they dig, the more evidence it lends to the Creationism model – the more we see animals in separate, distinct groups. </a:t>
            </a:r>
          </a:p>
          <a:p>
            <a:endParaRPr lang="en-US" baseline="0" dirty="0" smtClean="0"/>
          </a:p>
          <a:p>
            <a:r>
              <a:rPr lang="en-US" baseline="0" dirty="0" smtClean="0"/>
              <a:t>David Kitts again – “</a:t>
            </a:r>
            <a:r>
              <a:rPr lang="en-US" dirty="0" smtClean="0"/>
              <a:t>Despite the bright promise that paleontology provides a means of ‘seeing’ evolution, it has presented some nasty difficulties for evolutionists the most notorious of which is the presence of "gaps" in the fossil record. Evolution requires intermediate forms between species and paleontology does not provide them”</a:t>
            </a:r>
            <a:endParaRPr lang="en-US" dirty="0"/>
          </a:p>
        </p:txBody>
      </p:sp>
      <p:sp>
        <p:nvSpPr>
          <p:cNvPr id="4" name="Slide Number Placeholder 3"/>
          <p:cNvSpPr>
            <a:spLocks noGrp="1"/>
          </p:cNvSpPr>
          <p:nvPr>
            <p:ph type="sldNum" sz="quarter" idx="10"/>
          </p:nvPr>
        </p:nvSpPr>
        <p:spPr/>
        <p:txBody>
          <a:bodyPr/>
          <a:lstStyle/>
          <a:p>
            <a:fld id="{80065ED9-4FD8-468D-9533-D14881924115}" type="slidenum">
              <a:rPr lang="en-US" smtClean="0"/>
              <a:t>20</a:t>
            </a:fld>
            <a:endParaRPr lang="en-US"/>
          </a:p>
        </p:txBody>
      </p:sp>
    </p:spTree>
    <p:extLst>
      <p:ext uri="{BB962C8B-B14F-4D97-AF65-F5344CB8AC3E}">
        <p14:creationId xmlns:p14="http://schemas.microsoft.com/office/powerpoint/2010/main" val="2751405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George Gaylord Simpson of Harvard</a:t>
            </a:r>
            <a:r>
              <a:rPr lang="en-US" baseline="0" dirty="0" smtClean="0"/>
              <a:t> – “</a:t>
            </a:r>
            <a:r>
              <a:rPr lang="en-US" sz="1200" dirty="0" smtClean="0"/>
              <a:t>The regular absence of transitional forms is an almost universal phenomenon...all orders of classes of animals [and] analogous categories of plants.</a:t>
            </a:r>
            <a:r>
              <a:rPr lang="en-US" baseline="0" dirty="0" smtClean="0"/>
              <a:t>”</a:t>
            </a:r>
          </a:p>
          <a:p>
            <a:endParaRPr lang="en-US" baseline="0" dirty="0" smtClean="0"/>
          </a:p>
          <a:p>
            <a:r>
              <a:rPr lang="en-US" baseline="0" dirty="0" smtClean="0"/>
              <a:t>Stephen J. Gould again – “</a:t>
            </a:r>
            <a:r>
              <a:rPr lang="en-US" sz="1200" dirty="0" smtClean="0"/>
              <a:t>The absence of fossil evidence for intermediary stages between major transitions in organic design, indeed our inability, even in our imagination, to construct functional intermediates in many cases, has been a persistent and nagging problem for gradualist accounts of evolution.</a:t>
            </a:r>
            <a:r>
              <a:rPr lang="en-US" baseline="0" dirty="0" smtClean="0"/>
              <a:t>”</a:t>
            </a:r>
          </a:p>
          <a:p>
            <a:endParaRPr lang="en-US" baseline="0" dirty="0" smtClean="0"/>
          </a:p>
          <a:p>
            <a:r>
              <a:rPr lang="en-US" baseline="0" dirty="0" smtClean="0"/>
              <a:t>He later said it was the most puzzling fact of the fossil record. This is one of the most premier Paleontologists to have ever lived, an expert on Evolution, and even he admits that the missing links are the most puzzling fact about the fossil record. So which model does that fact better represent?</a:t>
            </a:r>
          </a:p>
        </p:txBody>
      </p:sp>
      <p:sp>
        <p:nvSpPr>
          <p:cNvPr id="4" name="Slide Number Placeholder 3"/>
          <p:cNvSpPr>
            <a:spLocks noGrp="1"/>
          </p:cNvSpPr>
          <p:nvPr>
            <p:ph type="sldNum" sz="quarter" idx="10"/>
          </p:nvPr>
        </p:nvSpPr>
        <p:spPr/>
        <p:txBody>
          <a:bodyPr/>
          <a:lstStyle/>
          <a:p>
            <a:fld id="{80065ED9-4FD8-468D-9533-D14881924115}" type="slidenum">
              <a:rPr lang="en-US" smtClean="0"/>
              <a:t>21</a:t>
            </a:fld>
            <a:endParaRPr lang="en-US"/>
          </a:p>
        </p:txBody>
      </p:sp>
    </p:spTree>
    <p:extLst>
      <p:ext uri="{BB962C8B-B14F-4D97-AF65-F5344CB8AC3E}">
        <p14:creationId xmlns:p14="http://schemas.microsoft.com/office/powerpoint/2010/main" val="2751405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if you study this issue, this particular quote is going to surface as one of the most famous because Colin Patterson was arguably one of the top 10 Paleontologists in the 70s and 80s. He was the curator at the British Museum of Natural History so he had enough clout to say what he wanted to say without risking his career, which he was close to the end of anyway so he didn’t have much to lose. But toward the end of his career, he began going around the world telling people that everything we’ve been taught about Evolution is wrong. And he was an Evolutionist. He wrote a book about Evolution but in the book he didn’t list any transitional fossils. So a man named L. D. Sunderland wrote to him and said, “Dr. Patterson, why didn’t you include any transitions in your book? Where are the intermediate species?” And this very famous quote is what Patterson wrote back:</a:t>
            </a:r>
          </a:p>
          <a:p>
            <a:endParaRPr lang="en-US" baseline="0" dirty="0" smtClean="0"/>
          </a:p>
          <a:p>
            <a:r>
              <a:rPr lang="en-US" baseline="0" dirty="0" smtClean="0"/>
              <a:t>“</a:t>
            </a:r>
            <a:r>
              <a:rPr lang="en-US" dirty="0" smtClean="0"/>
              <a:t>I fully agree with your comments on the lack of direct illustration of evolutionary transitions in my book. If I knew of any, fossil or living, I would certainly have included them…I will lay it on the </a:t>
            </a:r>
            <a:r>
              <a:rPr lang="en-US" u="sng" dirty="0" smtClean="0"/>
              <a:t>line-There is not one such fossil for which one might make a watertight argument</a:t>
            </a:r>
            <a:r>
              <a:rPr lang="en-US" dirty="0" smtClean="0"/>
              <a:t>.”</a:t>
            </a:r>
          </a:p>
          <a:p>
            <a:endParaRPr lang="en-US" dirty="0" smtClean="0"/>
          </a:p>
          <a:p>
            <a:r>
              <a:rPr lang="en-US" dirty="0" smtClean="0"/>
              <a:t>So</a:t>
            </a:r>
            <a:r>
              <a:rPr lang="en-US" baseline="0" dirty="0" smtClean="0"/>
              <a:t> if Patterson didn’t believe they were there and if Gould didn’t believe they were there, what did they do? We’ll talk about “Punctuated Equilibrium” later on, an alternate idea for Evolution. They don’t doubt Evolution, they just think its needs to be explained differently. </a:t>
            </a:r>
          </a:p>
          <a:p>
            <a:endParaRPr lang="en-US" baseline="0" dirty="0" smtClean="0"/>
          </a:p>
          <a:p>
            <a:r>
              <a:rPr lang="en-US" baseline="0" dirty="0" smtClean="0"/>
              <a:t>Gould again – “</a:t>
            </a:r>
            <a:r>
              <a:rPr lang="en-US" dirty="0" smtClean="0"/>
              <a:t>The extreme rarity of transitional forms in the fossil record persist as the trade secret of paleontology.”</a:t>
            </a:r>
          </a:p>
          <a:p>
            <a:endParaRPr lang="en-US" dirty="0" smtClean="0"/>
          </a:p>
          <a:p>
            <a:r>
              <a:rPr lang="en-US" dirty="0" smtClean="0"/>
              <a:t>What</a:t>
            </a:r>
            <a:r>
              <a:rPr lang="en-US" baseline="0" dirty="0" smtClean="0"/>
              <a:t> he’s saying is that what everyone doesn’t know about Paleontology is that they don’t know of any transitions in the fossil record. The high school teachers don’t talk about it and the undergrads aren’t taught it.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dirty="0" smtClean="0"/>
              <a:t>The evolutionary trees that adorn our textbooks have data only at the tips and nodes of their branches; the rest is inference, however reasonable, not the evidence of fossils”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does he mean</a:t>
            </a:r>
            <a:r>
              <a:rPr lang="en-US" baseline="0" dirty="0" smtClean="0"/>
              <a:t> by them only having data at the tips and nodes? He’s saying there is no branching evidence. And that is what Creationists would believe when we see the fossil record. We see animals dispersed throughout the fossil column without the connecting branches. This is what we’d expect to see as animals were escaping the ascending flood waters. They would begin being destroyed until finally they were extinct. In fact 98% of all species that have ever lived are gone. They are extinct.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sz="1200" dirty="0" smtClean="0"/>
              <a:t>Most species exhibit no directional change during their tenure on earth. They appear in the fossil record looking much the same as when they disappear…</a:t>
            </a:r>
            <a:r>
              <a:rPr lang="en-US" dirty="0" smtClean="0"/>
              <a:t>We fancy ourselves as the only true students of life's history, yet to preserve our favored account of evolution by natural selection we view our data as so bad that we never see the very process we profess to study.”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0065ED9-4FD8-468D-9533-D14881924115}" type="slidenum">
              <a:rPr lang="en-US" smtClean="0"/>
              <a:t>22</a:t>
            </a:fld>
            <a:endParaRPr lang="en-US"/>
          </a:p>
        </p:txBody>
      </p:sp>
    </p:spTree>
    <p:extLst>
      <p:ext uri="{BB962C8B-B14F-4D97-AF65-F5344CB8AC3E}">
        <p14:creationId xmlns:p14="http://schemas.microsoft.com/office/powerpoint/2010/main" val="2751405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Gould’s colleague whom he worked a lot with, Niles Eldredge, was at the American Museum</a:t>
            </a:r>
            <a:r>
              <a:rPr lang="en-US" baseline="0" dirty="0" smtClean="0"/>
              <a:t> of Natural History – “P</a:t>
            </a:r>
            <a:r>
              <a:rPr lang="en-US" dirty="0" smtClean="0"/>
              <a:t>aleontologists have been insisting that their record is consistent with slow, steady, gradual evolution</a:t>
            </a:r>
            <a:r>
              <a:rPr lang="en-US" baseline="0" dirty="0" smtClean="0"/>
              <a:t>…</a:t>
            </a:r>
            <a:r>
              <a:rPr lang="en-US" dirty="0" smtClean="0"/>
              <a:t>they’ve known for over a hundred years that such is not the case.”</a:t>
            </a:r>
          </a:p>
          <a:p>
            <a:endParaRPr lang="en-US" dirty="0" smtClean="0"/>
          </a:p>
          <a:p>
            <a:r>
              <a:rPr lang="en-US" dirty="0" smtClean="0"/>
              <a:t>Steven Stanley</a:t>
            </a:r>
            <a:r>
              <a:rPr lang="en-US" baseline="0" dirty="0" smtClean="0"/>
              <a:t> again – “</a:t>
            </a:r>
            <a:r>
              <a:rPr lang="en-US" sz="1200" dirty="0" smtClean="0"/>
              <a:t>The known fossil record fails to document a single example of phyletic evolution [i.e., a species becoming a new species] accomplishing a major morphological transition and hence offers no evidence that the gradualistic model can be valid.</a:t>
            </a:r>
            <a:r>
              <a:rPr lang="en-US" baseline="0" dirty="0" smtClean="0"/>
              <a: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David </a:t>
            </a:r>
            <a:r>
              <a:rPr lang="en-US" b="0" dirty="0" err="1" smtClean="0"/>
              <a:t>Woodroff</a:t>
            </a:r>
            <a:r>
              <a:rPr lang="en-US" b="0" dirty="0" smtClean="0"/>
              <a:t> from UC</a:t>
            </a:r>
            <a:r>
              <a:rPr lang="en-US" b="0" baseline="0" dirty="0" smtClean="0"/>
              <a:t> San Diego</a:t>
            </a:r>
            <a:r>
              <a:rPr lang="en-US" b="0" dirty="0" smtClean="0"/>
              <a:t> – “</a:t>
            </a:r>
            <a:r>
              <a:rPr lang="en-US" sz="1200" b="0" kern="1200" dirty="0" smtClean="0">
                <a:solidFill>
                  <a:schemeClr val="tx1"/>
                </a:solidFill>
                <a:latin typeface="+mn-lt"/>
                <a:ea typeface="+mn-ea"/>
                <a:cs typeface="+mn-cs"/>
              </a:rPr>
              <a:t>The fossil species remain unchanged throughout most of their history and the record fails to contain a single example of a significant transition.”</a:t>
            </a:r>
            <a:br>
              <a:rPr lang="en-US" sz="1200" b="0" kern="1200" dirty="0" smtClean="0">
                <a:solidFill>
                  <a:schemeClr val="tx1"/>
                </a:solidFill>
                <a:latin typeface="+mn-lt"/>
                <a:ea typeface="+mn-ea"/>
                <a:cs typeface="+mn-cs"/>
              </a:rPr>
            </a:br>
            <a:endParaRPr lang="en-US" b="0" dirty="0" smtClean="0"/>
          </a:p>
          <a:p>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0065ED9-4FD8-468D-9533-D14881924115}" type="slidenum">
              <a:rPr lang="en-US" smtClean="0"/>
              <a:t>23</a:t>
            </a:fld>
            <a:endParaRPr lang="en-US"/>
          </a:p>
        </p:txBody>
      </p:sp>
    </p:spTree>
    <p:extLst>
      <p:ext uri="{BB962C8B-B14F-4D97-AF65-F5344CB8AC3E}">
        <p14:creationId xmlns:p14="http://schemas.microsoft.com/office/powerpoint/2010/main" val="2751405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let’s look</a:t>
            </a:r>
            <a:r>
              <a:rPr lang="en-US" baseline="0" dirty="0" smtClean="0"/>
              <a:t> at the different lifeforms. In addition to animals, we’re told that plants evolved. But how did plants evolve from aquatic plants to terrestrial plants? </a:t>
            </a:r>
          </a:p>
          <a:p>
            <a:endParaRPr lang="en-US" baseline="0" dirty="0" smtClean="0"/>
          </a:p>
          <a:p>
            <a:r>
              <a:rPr lang="en-US" baseline="0" dirty="0" smtClean="0"/>
              <a:t>Patricia </a:t>
            </a:r>
            <a:r>
              <a:rPr lang="en-US" baseline="0" dirty="0" err="1" smtClean="0"/>
              <a:t>Gensel</a:t>
            </a:r>
            <a:r>
              <a:rPr lang="en-US" baseline="0" dirty="0" smtClean="0"/>
              <a:t>, a professor of Paleo botany, is one of several paleo botanists who try to go through the fossil record and determine how plants evolved.</a:t>
            </a:r>
          </a:p>
          <a:p>
            <a:endParaRPr lang="en-US" baseline="0" dirty="0" smtClean="0"/>
          </a:p>
          <a:p>
            <a:r>
              <a:rPr lang="en-US" baseline="0" dirty="0" smtClean="0"/>
              <a:t>“</a:t>
            </a:r>
            <a:r>
              <a:rPr lang="en-US" dirty="0" smtClean="0"/>
              <a:t>We still lack any precise information concerning the presumed aquatic ancestors from which land plants evolved, and the search for evidence of these precursors and of probable transitional stages continues.</a:t>
            </a:r>
            <a:r>
              <a:rPr lang="en-US" baseline="0" dirty="0" smtClean="0"/>
              <a:t>”</a:t>
            </a:r>
          </a:p>
          <a:p>
            <a:endParaRPr lang="en-US" baseline="0" dirty="0" smtClean="0"/>
          </a:p>
          <a:p>
            <a:r>
              <a:rPr lang="en-US" baseline="0" dirty="0" smtClean="0"/>
              <a:t>In other words, “We haven’t found any but we’re still looking for them.” Yet this is what we see in text books, that aquatic plants evolved into land plants. </a:t>
            </a:r>
            <a:endParaRPr lang="en-US" dirty="0"/>
          </a:p>
        </p:txBody>
      </p:sp>
      <p:sp>
        <p:nvSpPr>
          <p:cNvPr id="4" name="Slide Number Placeholder 3"/>
          <p:cNvSpPr>
            <a:spLocks noGrp="1"/>
          </p:cNvSpPr>
          <p:nvPr>
            <p:ph type="sldNum" sz="quarter" idx="10"/>
          </p:nvPr>
        </p:nvSpPr>
        <p:spPr/>
        <p:txBody>
          <a:bodyPr/>
          <a:lstStyle/>
          <a:p>
            <a:fld id="{80065ED9-4FD8-468D-9533-D14881924115}" type="slidenum">
              <a:rPr lang="en-US" smtClean="0"/>
              <a:t>24</a:t>
            </a:fld>
            <a:endParaRPr lang="en-US"/>
          </a:p>
        </p:txBody>
      </p:sp>
    </p:spTree>
    <p:extLst>
      <p:ext uri="{BB962C8B-B14F-4D97-AF65-F5344CB8AC3E}">
        <p14:creationId xmlns:p14="http://schemas.microsoft.com/office/powerpoint/2010/main" val="3353915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about supposed fish evolution? They talk about how all the fish evolved from one another. But where did fish come from? Evolutionists don’t know and you’ll be hard pressed to find anything on the internet suggesting an answer. But you’ll find pictures like this in textbooks saying that it happened.</a:t>
            </a:r>
          </a:p>
          <a:p>
            <a:endParaRPr lang="en-US" baseline="0" dirty="0" smtClean="0"/>
          </a:p>
          <a:p>
            <a:r>
              <a:rPr lang="en-US" baseline="0" dirty="0" smtClean="0"/>
              <a:t>Evolutionary Paleontologist Gerald Todd of UCLA said this – “</a:t>
            </a:r>
            <a:r>
              <a:rPr lang="en-US" dirty="0" smtClean="0"/>
              <a:t>All three subdivisions of the bony fishes first appear in the fossil record at approximately the same time… How did they originate? What allowed them to diverge so widely?.. And why is there no trace of earlier, intermediate forms?</a:t>
            </a:r>
            <a:r>
              <a:rPr lang="en-US" baseline="0" dirty="0" smtClean="0"/>
              <a:t>”</a:t>
            </a:r>
          </a:p>
          <a:p>
            <a:endParaRPr lang="en-US" baseline="0" dirty="0" smtClean="0"/>
          </a:p>
          <a:p>
            <a:r>
              <a:rPr lang="en-US" baseline="0" dirty="0" smtClean="0"/>
              <a:t>So why is it? There’s a perfectly good explanation. Because </a:t>
            </a:r>
            <a:r>
              <a:rPr lang="en-US" baseline="0" dirty="0" smtClean="0"/>
              <a:t>those </a:t>
            </a:r>
            <a:r>
              <a:rPr lang="en-US" baseline="0" dirty="0" smtClean="0"/>
              <a:t>fish were covered up in the sediment during the flood. </a:t>
            </a:r>
          </a:p>
          <a:p>
            <a:endParaRPr lang="en-US" baseline="0" dirty="0" smtClean="0"/>
          </a:p>
          <a:p>
            <a:r>
              <a:rPr lang="en-US" baseline="0" dirty="0" smtClean="0"/>
              <a:t>Notice what F. D. </a:t>
            </a:r>
            <a:r>
              <a:rPr lang="en-US" baseline="0" dirty="0" err="1" smtClean="0"/>
              <a:t>Ommanney</a:t>
            </a:r>
            <a:r>
              <a:rPr lang="en-US" baseline="0" dirty="0" smtClean="0"/>
              <a:t> said. He wrote the documentary “Fishes” for Nature and Wildlife series: “</a:t>
            </a:r>
            <a:r>
              <a:rPr lang="en-US" dirty="0" smtClean="0"/>
              <a:t>How this earliest chordate stock evolved, what stages of development it went through to eventually give rise to truly fishlike creatures we do not know.</a:t>
            </a:r>
            <a:r>
              <a:rPr lang="en-US" baseline="0" dirty="0" smtClean="0"/>
              <a:t>”</a:t>
            </a:r>
          </a:p>
          <a:p>
            <a:endParaRPr lang="en-US" baseline="0" dirty="0" smtClean="0"/>
          </a:p>
          <a:p>
            <a:r>
              <a:rPr lang="en-US" baseline="0" dirty="0" smtClean="0"/>
              <a:t>In other words, Evolutionists have no idea where the evidence is for how fish evolved. They just “know” its true.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0065ED9-4FD8-468D-9533-D14881924115}" type="slidenum">
              <a:rPr lang="en-US" smtClean="0"/>
              <a:t>25</a:t>
            </a:fld>
            <a:endParaRPr lang="en-US"/>
          </a:p>
        </p:txBody>
      </p:sp>
    </p:spTree>
    <p:extLst>
      <p:ext uri="{BB962C8B-B14F-4D97-AF65-F5344CB8AC3E}">
        <p14:creationId xmlns:p14="http://schemas.microsoft.com/office/powerpoint/2010/main" val="3349332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about fish evolving to amphibians?</a:t>
            </a:r>
            <a:r>
              <a:rPr lang="en-US" baseline="0" dirty="0" smtClean="0"/>
              <a:t> We’re told fish gradually evolved into amphibians. This bottom pic is from a PBS episode they did a few years back called “Your Inner Fish”, in an attempt to explain how we came from fish. Since it was PBS, that means our tax dollars are paying for it. </a:t>
            </a:r>
          </a:p>
          <a:p>
            <a:endParaRPr lang="en-US" baseline="0" dirty="0" smtClean="0"/>
          </a:p>
          <a:p>
            <a:r>
              <a:rPr lang="en-US" baseline="0" dirty="0" smtClean="0"/>
              <a:t>But what do the Evolutionary experts say about fish to amphibian evolution? </a:t>
            </a:r>
          </a:p>
          <a:p>
            <a:endParaRPr lang="en-US" baseline="0" dirty="0" smtClean="0"/>
          </a:p>
          <a:p>
            <a:r>
              <a:rPr lang="en-US" baseline="0" dirty="0" smtClean="0"/>
              <a:t>Dr. Hopson and Radinsky from the University of Chicago – “No clear intermediate form in the fish-tetrapod (meaning it has form limbs for walking) transition has ever been discovered.”</a:t>
            </a:r>
            <a:endParaRPr lang="en-US" dirty="0"/>
          </a:p>
        </p:txBody>
      </p:sp>
      <p:sp>
        <p:nvSpPr>
          <p:cNvPr id="4" name="Slide Number Placeholder 3"/>
          <p:cNvSpPr>
            <a:spLocks noGrp="1"/>
          </p:cNvSpPr>
          <p:nvPr>
            <p:ph type="sldNum" sz="quarter" idx="10"/>
          </p:nvPr>
        </p:nvSpPr>
        <p:spPr/>
        <p:txBody>
          <a:bodyPr/>
          <a:lstStyle/>
          <a:p>
            <a:fld id="{80065ED9-4FD8-468D-9533-D14881924115}" type="slidenum">
              <a:rPr lang="en-US" smtClean="0"/>
              <a:t>26</a:t>
            </a:fld>
            <a:endParaRPr lang="en-US"/>
          </a:p>
        </p:txBody>
      </p:sp>
    </p:spTree>
    <p:extLst>
      <p:ext uri="{BB962C8B-B14F-4D97-AF65-F5344CB8AC3E}">
        <p14:creationId xmlns:p14="http://schemas.microsoft.com/office/powerpoint/2010/main" val="4200761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about the appearance of amphibians on land? Where did salamanders and frogs evolve from?</a:t>
            </a:r>
          </a:p>
          <a:p>
            <a:endParaRPr lang="en-US" baseline="0" dirty="0" smtClean="0"/>
          </a:p>
          <a:p>
            <a:r>
              <a:rPr lang="en-US" baseline="0" dirty="0" smtClean="0"/>
              <a:t>Professor Robert Carroll at McGill University – “</a:t>
            </a:r>
            <a:r>
              <a:rPr lang="en-US" dirty="0" smtClean="0"/>
              <a:t>In the absence of fossil evidence that frogs, salamanders and caecilians evolved from a close common ancestor, we must consider the possibility that each of the modern orders evolved from a distinct group of Paleozoic [supposedly 200 million to 500 million years ago] amphibians.</a:t>
            </a:r>
            <a:r>
              <a:rPr lang="en-US" baseline="0" dirty="0" smtClean="0"/>
              <a:t>”</a:t>
            </a:r>
          </a:p>
          <a:p>
            <a:endParaRPr lang="en-US" baseline="0" dirty="0" smtClean="0"/>
          </a:p>
          <a:p>
            <a:r>
              <a:rPr lang="en-US" baseline="0" dirty="0" smtClean="0"/>
              <a:t>In other words, since they don’t have it in the fossil record, they have to interpolate. And that’s what these fancy pictures in textbooks, the drawings and models, really are. Interpolations, not facts. </a:t>
            </a:r>
            <a:endParaRPr lang="en-US" dirty="0"/>
          </a:p>
        </p:txBody>
      </p:sp>
      <p:sp>
        <p:nvSpPr>
          <p:cNvPr id="4" name="Slide Number Placeholder 3"/>
          <p:cNvSpPr>
            <a:spLocks noGrp="1"/>
          </p:cNvSpPr>
          <p:nvPr>
            <p:ph type="sldNum" sz="quarter" idx="10"/>
          </p:nvPr>
        </p:nvSpPr>
        <p:spPr/>
        <p:txBody>
          <a:bodyPr/>
          <a:lstStyle/>
          <a:p>
            <a:fld id="{80065ED9-4FD8-468D-9533-D14881924115}" type="slidenum">
              <a:rPr lang="en-US" smtClean="0"/>
              <a:t>27</a:t>
            </a:fld>
            <a:endParaRPr lang="en-US"/>
          </a:p>
        </p:txBody>
      </p:sp>
    </p:spTree>
    <p:extLst>
      <p:ext uri="{BB962C8B-B14F-4D97-AF65-F5344CB8AC3E}">
        <p14:creationId xmlns:p14="http://schemas.microsoft.com/office/powerpoint/2010/main" val="527254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about amphibians evolving into reptiles?</a:t>
            </a:r>
            <a:r>
              <a:rPr lang="en-US" baseline="0" dirty="0" smtClean="0"/>
              <a:t> Aren’t we all taught this? So shouldn’t there be strong evidence for it?</a:t>
            </a:r>
          </a:p>
          <a:p>
            <a:endParaRPr lang="en-US" baseline="0" dirty="0" smtClean="0"/>
          </a:p>
          <a:p>
            <a:r>
              <a:rPr lang="en-US" baseline="0" dirty="0" smtClean="0"/>
              <a:t>Louis Carrol – “</a:t>
            </a:r>
            <a:r>
              <a:rPr lang="en-US" dirty="0" smtClean="0">
                <a:effectLst/>
              </a:rPr>
              <a:t>Unfortunately, not a single specimen of an appropriate reptilian ancestor is known prior to the appearance of true reptiles. The absence of such ancestral forms leaves many problems of the amphibian-reptilian transition unanswered.</a:t>
            </a:r>
            <a:r>
              <a:rPr lang="en-US" baseline="0" dirty="0" smtClean="0"/>
              <a:t>”</a:t>
            </a:r>
          </a:p>
          <a:p>
            <a:endParaRPr lang="en-US" dirty="0" smtClean="0">
              <a:effectLst/>
            </a:endParaRPr>
          </a:p>
          <a:p>
            <a:r>
              <a:rPr lang="en-US" dirty="0" smtClean="0">
                <a:effectLst/>
              </a:rPr>
              <a:t>They don’t see it in the fossil record, yet they assume it must have occurred?</a:t>
            </a:r>
            <a:endParaRPr lang="en-US" dirty="0"/>
          </a:p>
        </p:txBody>
      </p:sp>
      <p:sp>
        <p:nvSpPr>
          <p:cNvPr id="4" name="Slide Number Placeholder 3"/>
          <p:cNvSpPr>
            <a:spLocks noGrp="1"/>
          </p:cNvSpPr>
          <p:nvPr>
            <p:ph type="sldNum" sz="quarter" idx="10"/>
          </p:nvPr>
        </p:nvSpPr>
        <p:spPr/>
        <p:txBody>
          <a:bodyPr/>
          <a:lstStyle/>
          <a:p>
            <a:fld id="{80065ED9-4FD8-468D-9533-D14881924115}" type="slidenum">
              <a:rPr lang="en-US" smtClean="0"/>
              <a:t>28</a:t>
            </a:fld>
            <a:endParaRPr lang="en-US"/>
          </a:p>
        </p:txBody>
      </p:sp>
    </p:spTree>
    <p:extLst>
      <p:ext uri="{BB962C8B-B14F-4D97-AF65-F5344CB8AC3E}">
        <p14:creationId xmlns:p14="http://schemas.microsoft.com/office/powerpoint/2010/main" val="42459708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about the snakes? Do you ever remember seeing in text</a:t>
            </a:r>
            <a:r>
              <a:rPr lang="en-US" baseline="0" dirty="0" smtClean="0"/>
              <a:t> books how all the snakes evolved? No. And there’s not really anything out there about snake evolution. You can’t find pictures of diagrams anywhere like I’ve found for some other things. Why? Because they have no idea. In the fossil record, snakes just appear out of nowhere.</a:t>
            </a:r>
          </a:p>
          <a:p>
            <a:endParaRPr lang="en-US" baseline="0" dirty="0" smtClean="0"/>
          </a:p>
          <a:p>
            <a:r>
              <a:rPr lang="en-US" baseline="0" dirty="0" smtClean="0"/>
              <a:t>The closest you can find to show the evolution from snakes to amphibians is what I found here where they took a salamander and put him next to what I think is some kind of legless lizard, which a lot of people think are snakes when you see them when they’re not. This is used on the internet as an example to show how salamanders “might” have evolved into snakes. Not “how” they evolved, but how they “might” have evolved.</a:t>
            </a:r>
          </a:p>
          <a:p>
            <a:endParaRPr lang="en-US" baseline="0" dirty="0" smtClean="0"/>
          </a:p>
          <a:p>
            <a:r>
              <a:rPr lang="en-US" baseline="0" dirty="0" smtClean="0"/>
              <a:t>But on what basis? </a:t>
            </a:r>
            <a:r>
              <a:rPr lang="en-US" u="sng" baseline="0" dirty="0" smtClean="0"/>
              <a:t>Because they look so similar</a:t>
            </a:r>
            <a:r>
              <a:rPr lang="en-US" baseline="0" dirty="0" smtClean="0"/>
              <a:t>. But we should be able to find it in the fossil record and we don’t. </a:t>
            </a:r>
          </a:p>
          <a:p>
            <a:endParaRPr lang="en-US" baseline="0" dirty="0" smtClean="0"/>
          </a:p>
          <a:p>
            <a:r>
              <a:rPr lang="en-US" baseline="0" dirty="0" smtClean="0"/>
              <a:t>The experts, Dr. </a:t>
            </a:r>
            <a:r>
              <a:rPr lang="en-US" b="0" baseline="0" dirty="0" smtClean="0"/>
              <a:t>Colbert, who was Paleontologist for Columbia University, and 2 others, Dr. </a:t>
            </a:r>
            <a:r>
              <a:rPr lang="en-US" b="0" baseline="0" dirty="0" err="1" smtClean="0"/>
              <a:t>Moralis</a:t>
            </a:r>
            <a:r>
              <a:rPr lang="en-US" b="0" baseline="0" dirty="0" smtClean="0"/>
              <a:t> and Dr. </a:t>
            </a:r>
            <a:r>
              <a:rPr lang="en-US" b="0" baseline="0" dirty="0" err="1" smtClean="0"/>
              <a:t>Minkoff</a:t>
            </a:r>
            <a:r>
              <a:rPr lang="en-US" b="0" baseline="0" dirty="0" smtClean="0"/>
              <a:t>, said – “</a:t>
            </a:r>
            <a:r>
              <a:rPr lang="en-US" b="0" dirty="0" smtClean="0"/>
              <a:t>Unfortunately, </a:t>
            </a:r>
            <a:r>
              <a:rPr lang="en-US" b="0" dirty="0" smtClean="0">
                <a:effectLst/>
              </a:rPr>
              <a:t>the fossil history of snakes is very fragmentary…”</a:t>
            </a:r>
          </a:p>
          <a:p>
            <a:endParaRPr lang="en-US" b="0" dirty="0" smtClean="0">
              <a:effectLst/>
            </a:endParaRPr>
          </a:p>
          <a:p>
            <a:r>
              <a:rPr lang="en-US" b="0" dirty="0" smtClean="0">
                <a:effectLst/>
              </a:rPr>
              <a:t>So then</a:t>
            </a:r>
            <a:r>
              <a:rPr lang="en-US" b="0" baseline="0" dirty="0" smtClean="0">
                <a:effectLst/>
              </a:rPr>
              <a:t> how do you decide that snakes indeed evolved? Here’s how</a:t>
            </a:r>
          </a:p>
          <a:p>
            <a:endParaRPr lang="en-US" b="0" baseline="0" dirty="0" smtClean="0">
              <a:effectLst/>
            </a:endParaRPr>
          </a:p>
          <a:p>
            <a:r>
              <a:rPr lang="en-US" b="0" dirty="0" smtClean="0">
                <a:effectLst/>
              </a:rPr>
              <a:t>“…so that it is necessary to infer much of their evolution. </a:t>
            </a:r>
            <a:r>
              <a:rPr lang="en-US" dirty="0" smtClean="0"/>
              <a:t>from the comparative anatomy of modern forms.</a:t>
            </a:r>
            <a:r>
              <a:rPr lang="en-US" baseline="0" dirty="0" smtClean="0"/>
              <a:t>”</a:t>
            </a:r>
          </a:p>
          <a:p>
            <a:endParaRPr lang="en-US" baseline="0" dirty="0" smtClean="0"/>
          </a:p>
          <a:p>
            <a:r>
              <a:rPr lang="en-US" baseline="0" dirty="0" smtClean="0"/>
              <a:t>Do you understand what he is saying? He’s saying, “We don’t find it in the fossil record, and so the only way we know how to do it is to line up a salamander and a legless lizard and show how similar they look.”</a:t>
            </a:r>
          </a:p>
          <a:p>
            <a:endParaRPr lang="en-US" baseline="0" dirty="0" smtClean="0"/>
          </a:p>
          <a:p>
            <a:r>
              <a:rPr lang="en-US" baseline="0" dirty="0" smtClean="0"/>
              <a:t>But remember what we discussed about Animal Homology? Do similarities prove evolutionary relationship? Not even according to Darwinists because our eye is almost identical to the eye of the octopus. Yet Darwinists say we didn’t evolve from the same line. </a:t>
            </a:r>
            <a:endParaRPr lang="en-US" dirty="0"/>
          </a:p>
        </p:txBody>
      </p:sp>
      <p:sp>
        <p:nvSpPr>
          <p:cNvPr id="4" name="Slide Number Placeholder 3"/>
          <p:cNvSpPr>
            <a:spLocks noGrp="1"/>
          </p:cNvSpPr>
          <p:nvPr>
            <p:ph type="sldNum" sz="quarter" idx="10"/>
          </p:nvPr>
        </p:nvSpPr>
        <p:spPr/>
        <p:txBody>
          <a:bodyPr/>
          <a:lstStyle/>
          <a:p>
            <a:fld id="{80065ED9-4FD8-468D-9533-D14881924115}" type="slidenum">
              <a:rPr lang="en-US" smtClean="0"/>
              <a:t>29</a:t>
            </a:fld>
            <a:endParaRPr lang="en-US"/>
          </a:p>
        </p:txBody>
      </p:sp>
    </p:spTree>
    <p:extLst>
      <p:ext uri="{BB962C8B-B14F-4D97-AF65-F5344CB8AC3E}">
        <p14:creationId xmlns:p14="http://schemas.microsoft.com/office/powerpoint/2010/main" val="4281180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u="sng" baseline="0" dirty="0" smtClean="0"/>
              <a:t>Strata</a:t>
            </a:r>
            <a:r>
              <a:rPr lang="en-US" baseline="0" dirty="0" smtClean="0"/>
              <a:t>: parallel layers of rock that have been deposited in the geological column. There are many places on the earth where the strata is visible with the naked eye. I believe the picture on the right is from the Grand Canyon.</a:t>
            </a:r>
          </a:p>
          <a:p>
            <a:pPr marL="0" indent="0">
              <a:buNone/>
            </a:pPr>
            <a:endParaRPr lang="en-US" baseline="0" dirty="0" smtClean="0"/>
          </a:p>
          <a:p>
            <a:pPr marL="0" indent="0">
              <a:buNone/>
            </a:pPr>
            <a:r>
              <a:rPr lang="en-US" u="sng" baseline="0" dirty="0" smtClean="0"/>
              <a:t>Super Position</a:t>
            </a:r>
            <a:r>
              <a:rPr lang="en-US" baseline="0" dirty="0" smtClean="0"/>
              <a:t>: This is how the layers of rock are deposited. This simply states that if one layer is underneath another layer, it is older. Whether it is a month older or a thousand years older is irrelevant to the definition. The law of super position says that, generally speaking, the lower the layer, the older it is.</a:t>
            </a:r>
          </a:p>
          <a:p>
            <a:pPr marL="0" indent="0">
              <a:buNone/>
            </a:pPr>
            <a:endParaRPr lang="en-US" baseline="0" dirty="0" smtClean="0"/>
          </a:p>
          <a:p>
            <a:pPr marL="0" indent="0">
              <a:buNone/>
            </a:pPr>
            <a:r>
              <a:rPr lang="en-US" baseline="0" dirty="0" smtClean="0"/>
              <a:t>Now there are geological processes that upturn layers, but they are generally understand as the exception and not the rule.</a:t>
            </a:r>
          </a:p>
        </p:txBody>
      </p:sp>
      <p:sp>
        <p:nvSpPr>
          <p:cNvPr id="4" name="Slide Number Placeholder 3"/>
          <p:cNvSpPr>
            <a:spLocks noGrp="1"/>
          </p:cNvSpPr>
          <p:nvPr>
            <p:ph type="sldNum" sz="quarter" idx="10"/>
          </p:nvPr>
        </p:nvSpPr>
        <p:spPr/>
        <p:txBody>
          <a:bodyPr/>
          <a:lstStyle/>
          <a:p>
            <a:fld id="{80065ED9-4FD8-468D-9533-D14881924115}" type="slidenum">
              <a:rPr lang="en-US" smtClean="0"/>
              <a:t>3</a:t>
            </a:fld>
            <a:endParaRPr lang="en-US"/>
          </a:p>
        </p:txBody>
      </p:sp>
    </p:spTree>
    <p:extLst>
      <p:ext uri="{BB962C8B-B14F-4D97-AF65-F5344CB8AC3E}">
        <p14:creationId xmlns:p14="http://schemas.microsoft.com/office/powerpoint/2010/main" val="25355812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about the Evolutionary appearance of primates? Where do primates come from?</a:t>
            </a:r>
          </a:p>
          <a:p>
            <a:endParaRPr lang="en-US" baseline="0" dirty="0" smtClean="0"/>
          </a:p>
          <a:p>
            <a:r>
              <a:rPr lang="en-US" baseline="0" dirty="0" smtClean="0"/>
              <a:t>Robert Carrol, again, from McGill University, said – “</a:t>
            </a:r>
            <a:r>
              <a:rPr lang="en-US" dirty="0" smtClean="0"/>
              <a:t>No specific derived characters have been demonstrated as being uniquely shared between early primates and the early members of any other order</a:t>
            </a:r>
            <a:r>
              <a:rPr lang="en-US" baseline="0" dirty="0" smtClean="0"/>
              <a:t>”</a:t>
            </a:r>
          </a:p>
          <a:p>
            <a:endParaRPr lang="en-US" baseline="0" dirty="0" smtClean="0"/>
          </a:p>
          <a:p>
            <a:r>
              <a:rPr lang="en-US" baseline="0" dirty="0" smtClean="0"/>
              <a:t>In other words, “We don’t see the similarity so where do they come from? We don’t know.”</a:t>
            </a:r>
          </a:p>
        </p:txBody>
      </p:sp>
      <p:sp>
        <p:nvSpPr>
          <p:cNvPr id="4" name="Slide Number Placeholder 3"/>
          <p:cNvSpPr>
            <a:spLocks noGrp="1"/>
          </p:cNvSpPr>
          <p:nvPr>
            <p:ph type="sldNum" sz="quarter" idx="10"/>
          </p:nvPr>
        </p:nvSpPr>
        <p:spPr/>
        <p:txBody>
          <a:bodyPr/>
          <a:lstStyle/>
          <a:p>
            <a:fld id="{80065ED9-4FD8-468D-9533-D14881924115}" type="slidenum">
              <a:rPr lang="en-US" smtClean="0"/>
              <a:t>30</a:t>
            </a:fld>
            <a:endParaRPr lang="en-US"/>
          </a:p>
        </p:txBody>
      </p:sp>
    </p:spTree>
    <p:extLst>
      <p:ext uri="{BB962C8B-B14F-4D97-AF65-F5344CB8AC3E}">
        <p14:creationId xmlns:p14="http://schemas.microsoft.com/office/powerpoint/2010/main" val="3846820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about the appearance of insects? If you want to</a:t>
            </a:r>
            <a:r>
              <a:rPr lang="en-US" baseline="0" dirty="0" smtClean="0"/>
              <a:t> back an Evolutionist in a corner, ask them how insects evolved. You can look all the way back to the Cambrian layer in the geologic column and the insects there look identical to the insects of today, except some of them were bigger. There have been some dragon flies discovered with 27” wing spans. </a:t>
            </a:r>
          </a:p>
          <a:p>
            <a:endParaRPr lang="en-US" baseline="0" dirty="0" smtClean="0"/>
          </a:p>
          <a:p>
            <a:r>
              <a:rPr lang="en-US" baseline="0" dirty="0" smtClean="0"/>
              <a:t>Notice what Pierre-Paul Grosse says – “</a:t>
            </a:r>
            <a:r>
              <a:rPr lang="en-US" dirty="0" smtClean="0"/>
              <a:t>We are in the dark concerning the origin of insects.</a:t>
            </a:r>
            <a:r>
              <a:rPr lang="en-US" baseline="0" dirty="0" smtClean="0"/>
              <a:t>”</a:t>
            </a:r>
          </a:p>
          <a:p>
            <a:endParaRPr lang="en-US" baseline="0" dirty="0" smtClean="0"/>
          </a:p>
          <a:p>
            <a:r>
              <a:rPr lang="en-US" baseline="0" dirty="0" smtClean="0"/>
              <a:t>Ever seen charts of insect evolution in textbooks? Nope. Why? Because Evolutionists have no idea where they came from. </a:t>
            </a:r>
          </a:p>
          <a:p>
            <a:endParaRPr lang="en-US" baseline="0" dirty="0" smtClean="0"/>
          </a:p>
          <a:p>
            <a:r>
              <a:rPr lang="en-US" baseline="0" dirty="0" smtClean="0"/>
              <a:t>Niles Eldredge – “</a:t>
            </a:r>
            <a:r>
              <a:rPr lang="en-US" dirty="0" smtClean="0"/>
              <a:t>Expectation colored perception to such an extent that the most obvious single fact about biological evolution–</a:t>
            </a:r>
            <a:r>
              <a:rPr lang="en-US" dirty="0" err="1" smtClean="0"/>
              <a:t>nonchange</a:t>
            </a:r>
            <a:r>
              <a:rPr lang="en-US" dirty="0" smtClean="0"/>
              <a:t>–has seldom, if ever, been incorporated into anyone’s scientific notions of how life actually evolves. If ever there was a myth, it is that evolution is a process of constant change.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0065ED9-4FD8-468D-9533-D14881924115}" type="slidenum">
              <a:rPr lang="en-US" smtClean="0"/>
              <a:t>31</a:t>
            </a:fld>
            <a:endParaRPr lang="en-US"/>
          </a:p>
        </p:txBody>
      </p:sp>
    </p:spTree>
    <p:extLst>
      <p:ext uri="{BB962C8B-B14F-4D97-AF65-F5344CB8AC3E}">
        <p14:creationId xmlns:p14="http://schemas.microsoft.com/office/powerpoint/2010/main" val="1809402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last thing we’re going to look at is the</a:t>
            </a:r>
            <a:r>
              <a:rPr lang="en-US" baseline="0" dirty="0" smtClean="0"/>
              <a:t> Cambrian Explosion. If the Creation Model is true, it would make sense that we’d see an explosion of all different kinds of animals all the way at the bottom of the fossil column – and that is exactly what we see. Every single major phyla appears at the bottom of the fossil column in the Cambrian layer. Meaning, in the first 2% of the </a:t>
            </a:r>
            <a:r>
              <a:rPr lang="en-US" baseline="0" dirty="0" smtClean="0"/>
              <a:t>geologic </a:t>
            </a:r>
            <a:r>
              <a:rPr lang="en-US" baseline="0" dirty="0" smtClean="0"/>
              <a:t>column, we find all 100 phyla that have ever existed. In fact, there were a 100 in the Cambrian layer but today there are only 36 of them left. The other 64 have disappeared – they’ve become extinct. </a:t>
            </a:r>
          </a:p>
        </p:txBody>
      </p:sp>
      <p:sp>
        <p:nvSpPr>
          <p:cNvPr id="4" name="Slide Number Placeholder 3"/>
          <p:cNvSpPr>
            <a:spLocks noGrp="1"/>
          </p:cNvSpPr>
          <p:nvPr>
            <p:ph type="sldNum" sz="quarter" idx="10"/>
          </p:nvPr>
        </p:nvSpPr>
        <p:spPr/>
        <p:txBody>
          <a:bodyPr/>
          <a:lstStyle/>
          <a:p>
            <a:fld id="{80065ED9-4FD8-468D-9533-D14881924115}" type="slidenum">
              <a:rPr lang="en-US" smtClean="0"/>
              <a:t>32</a:t>
            </a:fld>
            <a:endParaRPr lang="en-US"/>
          </a:p>
        </p:txBody>
      </p:sp>
    </p:spTree>
    <p:extLst>
      <p:ext uri="{BB962C8B-B14F-4D97-AF65-F5344CB8AC3E}">
        <p14:creationId xmlns:p14="http://schemas.microsoft.com/office/powerpoint/2010/main" val="23794265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the Darwinian interpretation is that we go from simple to complex, right? But that’s not what we see. We don’t see gradual evolution ascending up the fossil column. </a:t>
            </a:r>
            <a:endParaRPr lang="en-US" dirty="0" smtClean="0"/>
          </a:p>
          <a:p>
            <a:endParaRPr lang="en-US" dirty="0" smtClean="0"/>
          </a:p>
          <a:p>
            <a:r>
              <a:rPr lang="en-US" dirty="0" err="1" smtClean="0"/>
              <a:t>Evolutionistss</a:t>
            </a:r>
            <a:r>
              <a:rPr lang="en-US" baseline="0" dirty="0" smtClean="0"/>
              <a:t> </a:t>
            </a:r>
            <a:r>
              <a:rPr lang="en-US" baseline="0" dirty="0" smtClean="0"/>
              <a:t>would say that evolution gradually occurred according to branching patterns. And yet we see this broken pattern where animals just appear in the fossil column but are not connected by transitions.</a:t>
            </a:r>
          </a:p>
        </p:txBody>
      </p:sp>
      <p:sp>
        <p:nvSpPr>
          <p:cNvPr id="4" name="Slide Number Placeholder 3"/>
          <p:cNvSpPr>
            <a:spLocks noGrp="1"/>
          </p:cNvSpPr>
          <p:nvPr>
            <p:ph type="sldNum" sz="quarter" idx="10"/>
          </p:nvPr>
        </p:nvSpPr>
        <p:spPr/>
        <p:txBody>
          <a:bodyPr/>
          <a:lstStyle/>
          <a:p>
            <a:fld id="{80065ED9-4FD8-468D-9533-D14881924115}" type="slidenum">
              <a:rPr lang="en-US" smtClean="0"/>
              <a:t>33</a:t>
            </a:fld>
            <a:endParaRPr lang="en-US"/>
          </a:p>
        </p:txBody>
      </p:sp>
    </p:spTree>
    <p:extLst>
      <p:ext uri="{BB962C8B-B14F-4D97-AF65-F5344CB8AC3E}">
        <p14:creationId xmlns:p14="http://schemas.microsoft.com/office/powerpoint/2010/main" val="23760999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if all animals appear at the bottom of the column, and fewer of them are still around today, is the Darwinian theory the correct representation? No, because it shows more diversity at the top. What we see in the fossil column is more diversity at the bottom. You have to turn it upside down to represent it more accurately to show decimation and extinction.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Stephen J. Gould from Harvard recognized this in the earlier quotes we saw from him. He recognizes it doesn’t fit because we don’t see this cone of diversity. What he said we do see is decimation and diversification. Gould recognized that at the very bottom, we have this Cambrian explosion of animals, though he suggests they evolved very rapidly (punctuated equilibrium).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Which model makes more sense? If I wanted to believe in evolution, I certainly wouldn’t believe that animals just all of the sudden evolved very rapidly in a short period of time, like Gould suggests. But Gould admits the Darwinian model of Gradualism doesn’t work, which the fossil record confirms. The Creation model is what makes sense, which is very similar to Gould’s model except it doesn’t include the branches at the bottom. Gould assumes his doctrine of Punctuated Equilibrium but had zero evidence to back it up.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cut off the branches at the bottom, that’s what the Creation model predicts and that is exactly what you see in the fossil record. Great diversity at the bottom of the fossil column and further up to the top, you get decimation and extinction. And so everything we get taught in school is incorrect. Things didn’t gradually evolve. They appeared all at once in the Cambrian layer at the bottom. </a:t>
            </a:r>
          </a:p>
        </p:txBody>
      </p:sp>
      <p:sp>
        <p:nvSpPr>
          <p:cNvPr id="4" name="Slide Number Placeholder 3"/>
          <p:cNvSpPr>
            <a:spLocks noGrp="1"/>
          </p:cNvSpPr>
          <p:nvPr>
            <p:ph type="sldNum" sz="quarter" idx="10"/>
          </p:nvPr>
        </p:nvSpPr>
        <p:spPr/>
        <p:txBody>
          <a:bodyPr/>
          <a:lstStyle/>
          <a:p>
            <a:fld id="{80065ED9-4FD8-468D-9533-D14881924115}" type="slidenum">
              <a:rPr lang="en-US" smtClean="0"/>
              <a:t>34</a:t>
            </a:fld>
            <a:endParaRPr lang="en-US"/>
          </a:p>
        </p:txBody>
      </p:sp>
    </p:spTree>
    <p:extLst>
      <p:ext uri="{BB962C8B-B14F-4D97-AF65-F5344CB8AC3E}">
        <p14:creationId xmlns:p14="http://schemas.microsoft.com/office/powerpoint/2010/main" val="7683746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the question is, “Where are all the </a:t>
            </a:r>
            <a:r>
              <a:rPr lang="en-US" baseline="0" dirty="0" err="1" smtClean="0"/>
              <a:t>PreCambrian</a:t>
            </a:r>
            <a:r>
              <a:rPr lang="en-US" baseline="0" dirty="0" smtClean="0"/>
              <a:t> ancestors? If all the animals appeared suddenly in the Cambrian, where then are the ones that appeared before?”</a:t>
            </a:r>
            <a:endParaRPr lang="en-US" dirty="0" smtClean="0"/>
          </a:p>
          <a:p>
            <a:endParaRPr lang="en-US" dirty="0" smtClean="0"/>
          </a:p>
          <a:p>
            <a:r>
              <a:rPr lang="en-US" dirty="0" smtClean="0"/>
              <a:t>Roger Lewin who</a:t>
            </a:r>
            <a:r>
              <a:rPr lang="en-US" baseline="0" dirty="0" smtClean="0"/>
              <a:t> was a news editor for Science Magazine said, “T</a:t>
            </a:r>
            <a:r>
              <a:rPr lang="en-US" dirty="0" smtClean="0"/>
              <a:t>he Cambrian explosion established virtually all the major animal body forms -- </a:t>
            </a:r>
            <a:r>
              <a:rPr lang="en-US" dirty="0" err="1" smtClean="0"/>
              <a:t>Bauplane</a:t>
            </a:r>
            <a:r>
              <a:rPr lang="en-US" dirty="0" smtClean="0"/>
              <a:t> or phyla -- that would exist thereafter</a:t>
            </a:r>
            <a:r>
              <a:rPr lang="en-US" baseline="0" dirty="0" smtClean="0"/>
              <a:t>”</a:t>
            </a:r>
          </a:p>
          <a:p>
            <a:endParaRPr lang="en-US" baseline="0" dirty="0" smtClean="0"/>
          </a:p>
          <a:p>
            <a:r>
              <a:rPr lang="en-US" dirty="0" smtClean="0"/>
              <a:t>Dr. Douglas Erwin: “All of the basic architectures of animals were apparently established by the close of the Cambrian explosion.”</a:t>
            </a:r>
          </a:p>
          <a:p>
            <a:endParaRPr lang="en-US" dirty="0" smtClean="0"/>
          </a:p>
          <a:p>
            <a:r>
              <a:rPr lang="en-US" dirty="0" smtClean="0"/>
              <a:t>Does that not sound odd, that all the major animal</a:t>
            </a:r>
            <a:r>
              <a:rPr lang="en-US" baseline="0" dirty="0" smtClean="0"/>
              <a:t> types just evolved all of the sudden 600 million years ago, and in the last 600 million years no more have evolved? </a:t>
            </a:r>
          </a:p>
          <a:p>
            <a:endParaRPr lang="en-US" baseline="0" dirty="0" smtClean="0"/>
          </a:p>
          <a:p>
            <a:r>
              <a:rPr lang="en-US" dirty="0" smtClean="0">
                <a:effectLst/>
              </a:rPr>
              <a:t>Stefan </a:t>
            </a:r>
            <a:r>
              <a:rPr lang="en-US" dirty="0" err="1" smtClean="0">
                <a:effectLst/>
              </a:rPr>
              <a:t>Bengtson</a:t>
            </a:r>
            <a:r>
              <a:rPr lang="en-US" dirty="0" smtClean="0">
                <a:effectLst/>
              </a:rPr>
              <a:t> – “If any event in life’s history resembles man’s creation myths, it is this sudden diversification of marine life…”</a:t>
            </a:r>
          </a:p>
          <a:p>
            <a:endParaRPr lang="en-US" dirty="0" smtClean="0">
              <a:effectLst/>
            </a:endParaRPr>
          </a:p>
          <a:p>
            <a:r>
              <a:rPr lang="en-US" dirty="0" smtClean="0">
                <a:effectLst/>
              </a:rPr>
              <a:t>In other words, he doesn’t believe in Creation, but if anything were to look like it in nature, its this great diversification in the fossil</a:t>
            </a:r>
            <a:r>
              <a:rPr lang="en-US" baseline="0" dirty="0" smtClean="0">
                <a:effectLst/>
              </a:rPr>
              <a:t> record. </a:t>
            </a:r>
          </a:p>
          <a:p>
            <a:endParaRPr lang="en-US" baseline="0" dirty="0" smtClean="0">
              <a:effectLst/>
            </a:endParaRPr>
          </a:p>
          <a:p>
            <a:r>
              <a:rPr lang="en-US" baseline="0" dirty="0" smtClean="0">
                <a:effectLst/>
              </a:rPr>
              <a:t>Gould went on to say</a:t>
            </a:r>
            <a:r>
              <a:rPr lang="en-US" b="0" baseline="0" dirty="0" smtClean="0">
                <a:effectLst/>
              </a:rPr>
              <a:t>, “T</a:t>
            </a:r>
            <a:r>
              <a:rPr lang="en-US" b="0" dirty="0" smtClean="0"/>
              <a:t>he problem of the Cambrian explosion has not receded, since our more extensive labor has still failed to identify any creature that might serve as a plausible immediate ancestor for the Cambrian faunas."</a:t>
            </a:r>
          </a:p>
        </p:txBody>
      </p:sp>
      <p:sp>
        <p:nvSpPr>
          <p:cNvPr id="4" name="Slide Number Placeholder 3"/>
          <p:cNvSpPr>
            <a:spLocks noGrp="1"/>
          </p:cNvSpPr>
          <p:nvPr>
            <p:ph type="sldNum" sz="quarter" idx="10"/>
          </p:nvPr>
        </p:nvSpPr>
        <p:spPr/>
        <p:txBody>
          <a:bodyPr/>
          <a:lstStyle/>
          <a:p>
            <a:fld id="{80065ED9-4FD8-468D-9533-D14881924115}" type="slidenum">
              <a:rPr lang="en-US" smtClean="0"/>
              <a:t>35</a:t>
            </a:fld>
            <a:endParaRPr lang="en-US"/>
          </a:p>
        </p:txBody>
      </p:sp>
    </p:spTree>
    <p:extLst>
      <p:ext uri="{BB962C8B-B14F-4D97-AF65-F5344CB8AC3E}">
        <p14:creationId xmlns:p14="http://schemas.microsoft.com/office/powerpoint/2010/main" val="52108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did things get off to such a big start? I think we could explain that – the Creation model in Gen 1. Where are all the Precambrian ancestors? The answer to this mystery is they do not exist. The only thing found in the Precambrian layer are some microorganisms, some bacteria, and some</a:t>
            </a:r>
            <a:r>
              <a:rPr lang="en-US" baseline="0" dirty="0" smtClean="0"/>
              <a:t> algae. This would represent the </a:t>
            </a:r>
            <a:r>
              <a:rPr lang="en-US" baseline="0" dirty="0" err="1" smtClean="0"/>
              <a:t>preflood</a:t>
            </a:r>
            <a:r>
              <a:rPr lang="en-US" baseline="0" dirty="0" smtClean="0"/>
              <a:t> world. The Precambrian layer is composed of Crystalline basement granite rock, the rock God created at the beginning of Creation and so there would be some bacteria and algae in it before the flood. But then after the flood it would be covered over by the Cambrian layer which would have all the animals in it. </a:t>
            </a:r>
          </a:p>
          <a:p>
            <a:endParaRPr lang="en-US" baseline="0" dirty="0" smtClean="0"/>
          </a:p>
          <a:p>
            <a:r>
              <a:rPr lang="en-US" baseline="0" dirty="0" smtClean="0"/>
              <a:t>H. S. Ladd From UCLA said – “</a:t>
            </a:r>
            <a:r>
              <a:rPr lang="en-US" dirty="0" smtClean="0"/>
              <a:t>Most paleontologists today give little thought to fossiliferous rocks older than the Cambrian, thus ignoring the most important missing link of all. Indeed the missing </a:t>
            </a:r>
            <a:r>
              <a:rPr lang="en-US" dirty="0" err="1" smtClean="0"/>
              <a:t>PreCambrian</a:t>
            </a:r>
            <a:r>
              <a:rPr lang="en-US" dirty="0" smtClean="0"/>
              <a:t> record cannot properly be described as a link for it is in reality, about nine-tenths of the chain of life: the first nine-tenths.”</a:t>
            </a:r>
          </a:p>
          <a:p>
            <a:endParaRPr lang="en-US" dirty="0" smtClean="0"/>
          </a:p>
          <a:p>
            <a:r>
              <a:rPr lang="en-US" dirty="0" smtClean="0"/>
              <a:t>Why? Because Evolutionists</a:t>
            </a:r>
            <a:r>
              <a:rPr lang="en-US" baseline="0" dirty="0" smtClean="0"/>
              <a:t> say in the Precambrian, life began evolving 3.8 billion years ago. It then continued to evolve for 3.2 billion years until the Cambrian, and then all these animals appear all of the sudden. </a:t>
            </a:r>
          </a:p>
          <a:p>
            <a:endParaRPr lang="en-US" baseline="0" dirty="0" smtClean="0"/>
          </a:p>
          <a:p>
            <a:r>
              <a:rPr lang="en-US" dirty="0" smtClean="0"/>
              <a:t>All</a:t>
            </a:r>
            <a:r>
              <a:rPr lang="en-US" baseline="0" dirty="0" smtClean="0"/>
              <a:t> of this is to remind us of an earlier quote we looked at by Steven Stanley – “</a:t>
            </a:r>
            <a:r>
              <a:rPr lang="en-US" sz="1200" dirty="0" smtClean="0"/>
              <a:t>In the absence of the fossil record, the credibility of evolutionists would be severely weakened. We might wonder whether the doctrine of evolution would qualify as anything more than outrageous hypothesis.</a:t>
            </a:r>
            <a:r>
              <a:rPr lang="en-US" baseline="0" dirty="0" smtClean="0"/>
              <a:t>”</a:t>
            </a:r>
          </a:p>
          <a:p>
            <a:endParaRPr lang="en-US" baseline="0" dirty="0" smtClean="0"/>
          </a:p>
          <a:p>
            <a:r>
              <a:rPr lang="en-US" baseline="0" dirty="0" smtClean="0"/>
              <a:t>What we have shown from the Evolutionists themselves is that it is indeed an outrageous hypothesis. We don’t find Evolution in the fossil record. </a:t>
            </a:r>
          </a:p>
          <a:p>
            <a:endParaRPr lang="en-US" dirty="0"/>
          </a:p>
        </p:txBody>
      </p:sp>
      <p:sp>
        <p:nvSpPr>
          <p:cNvPr id="4" name="Slide Number Placeholder 3"/>
          <p:cNvSpPr>
            <a:spLocks noGrp="1"/>
          </p:cNvSpPr>
          <p:nvPr>
            <p:ph type="sldNum" sz="quarter" idx="10"/>
          </p:nvPr>
        </p:nvSpPr>
        <p:spPr/>
        <p:txBody>
          <a:bodyPr/>
          <a:lstStyle/>
          <a:p>
            <a:fld id="{80065ED9-4FD8-468D-9533-D14881924115}" type="slidenum">
              <a:rPr lang="en-US" smtClean="0"/>
              <a:t>36</a:t>
            </a:fld>
            <a:endParaRPr lang="en-US"/>
          </a:p>
        </p:txBody>
      </p:sp>
    </p:spTree>
    <p:extLst>
      <p:ext uri="{BB962C8B-B14F-4D97-AF65-F5344CB8AC3E}">
        <p14:creationId xmlns:p14="http://schemas.microsoft.com/office/powerpoint/2010/main" val="28812832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recognizing this very fact, Evolutionists have in recent years pulled the ole bait and switch. For years, Evolutionists cried, “The fossil record, the fossil record, the fossil record!” Now that it has been disproven, they now say, “Well, the fossil record never mattered in the first place.”</a:t>
            </a:r>
          </a:p>
        </p:txBody>
      </p:sp>
      <p:sp>
        <p:nvSpPr>
          <p:cNvPr id="4" name="Slide Number Placeholder 3"/>
          <p:cNvSpPr>
            <a:spLocks noGrp="1"/>
          </p:cNvSpPr>
          <p:nvPr>
            <p:ph type="sldNum" sz="quarter" idx="10"/>
          </p:nvPr>
        </p:nvSpPr>
        <p:spPr/>
        <p:txBody>
          <a:bodyPr/>
          <a:lstStyle/>
          <a:p>
            <a:fld id="{80065ED9-4FD8-468D-9533-D14881924115}" type="slidenum">
              <a:rPr lang="en-US" smtClean="0"/>
              <a:t>37</a:t>
            </a:fld>
            <a:endParaRPr lang="en-US"/>
          </a:p>
        </p:txBody>
      </p:sp>
    </p:spTree>
    <p:extLst>
      <p:ext uri="{BB962C8B-B14F-4D97-AF65-F5344CB8AC3E}">
        <p14:creationId xmlns:p14="http://schemas.microsoft.com/office/powerpoint/2010/main" val="25272865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Pierre Grasse – “</a:t>
            </a:r>
            <a:r>
              <a:rPr lang="en-US" sz="1200" kern="1200" dirty="0" smtClean="0">
                <a:solidFill>
                  <a:schemeClr val="tx1"/>
                </a:solidFill>
                <a:effectLst/>
                <a:latin typeface="+mn-lt"/>
                <a:ea typeface="+mn-ea"/>
                <a:cs typeface="+mn-cs"/>
              </a:rPr>
              <a:t>Since Paleontology does not shed any light on the genesis of the phyla, one must have recourse to the data drawn from comparative anatomy and embryology.</a:t>
            </a:r>
            <a:r>
              <a:rPr lang="en-US" dirty="0" smtClean="0"/>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why they push the embryos</a:t>
            </a:r>
            <a:r>
              <a:rPr lang="en-US" sz="1200" kern="1200" baseline="0" dirty="0" smtClean="0">
                <a:solidFill>
                  <a:schemeClr val="tx1"/>
                </a:solidFill>
                <a:effectLst/>
                <a:latin typeface="+mn-lt"/>
                <a:ea typeface="+mn-ea"/>
                <a:cs typeface="+mn-cs"/>
              </a:rPr>
              <a:t> so hard – evolutionists know there is no proof in the fossil record.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Mark Ridley, professor of zoology at Oxford University – “</a:t>
            </a:r>
            <a:r>
              <a:rPr lang="en-US" dirty="0" smtClean="0"/>
              <a:t>In any case, no real evolutionist…uses the fossil record as evidence in favor of the theory of evolution as opposed to special creation…”</a:t>
            </a:r>
          </a:p>
          <a:p>
            <a:endParaRPr lang="en-US" dirty="0" smtClean="0"/>
          </a:p>
          <a:p>
            <a:r>
              <a:rPr lang="en-US" dirty="0" smtClean="0"/>
              <a:t>They</a:t>
            </a:r>
            <a:r>
              <a:rPr lang="en-US" baseline="0" dirty="0" smtClean="0"/>
              <a:t> don’t? Isn’t that what the entire theory of Evolution is based on; the fossil record?</a:t>
            </a:r>
          </a:p>
          <a:p>
            <a:endParaRPr lang="en-US" baseline="0" dirty="0" smtClean="0"/>
          </a:p>
          <a:p>
            <a:r>
              <a:rPr lang="en-US" baseline="0" dirty="0" smtClean="0"/>
              <a:t>He pulls the bait and switch again saying this – “</a:t>
            </a:r>
            <a:r>
              <a:rPr lang="en-US" dirty="0" smtClean="0"/>
              <a:t>If the creationists want to impress the Darwinian establishment, it will be no use prating on about what the fossils say. No good Darwinian’s belief in evolution stands on the fossil evidence for gradual evolution, so nor will his belief fall by it.</a:t>
            </a:r>
          </a:p>
          <a:p>
            <a:endParaRPr lang="en-US" dirty="0" smtClean="0"/>
          </a:p>
          <a:p>
            <a:r>
              <a:rPr lang="en-US" dirty="0" smtClean="0"/>
              <a:t>David Kitts – “Few paleontologists have, I think, ever supposed that fossils, by themselves, provide grounds for the conclusion that evolution has occurred. The fossil record doesn’t even provide any evidence in support of Darwinian theory except in the weak sense that the fossil record is compatible with it, just as it is compatible with other evolutionary theories, and revolutionary theories, and special creationist theories, and even ahistorical theories.</a:t>
            </a:r>
            <a:endParaRPr lang="en-US" dirty="0"/>
          </a:p>
        </p:txBody>
      </p:sp>
      <p:sp>
        <p:nvSpPr>
          <p:cNvPr id="4" name="Slide Number Placeholder 3"/>
          <p:cNvSpPr>
            <a:spLocks noGrp="1"/>
          </p:cNvSpPr>
          <p:nvPr>
            <p:ph type="sldNum" sz="quarter" idx="10"/>
          </p:nvPr>
        </p:nvSpPr>
        <p:spPr/>
        <p:txBody>
          <a:bodyPr/>
          <a:lstStyle/>
          <a:p>
            <a:fld id="{80065ED9-4FD8-468D-9533-D14881924115}" type="slidenum">
              <a:rPr lang="en-US" smtClean="0"/>
              <a:t>38</a:t>
            </a:fld>
            <a:endParaRPr lang="en-US"/>
          </a:p>
        </p:txBody>
      </p:sp>
    </p:spTree>
    <p:extLst>
      <p:ext uri="{BB962C8B-B14F-4D97-AF65-F5344CB8AC3E}">
        <p14:creationId xmlns:p14="http://schemas.microsoft.com/office/powerpoint/2010/main" val="6874382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where do the Evolutionists go from here? If you can pin them down and get them to admit that they you cannot see evolution in the fossil record, which many are now honestly admitting, where do they go? They’ve developed what</a:t>
            </a:r>
            <a:r>
              <a:rPr lang="en-US" baseline="0" dirty="0" smtClean="0"/>
              <a:t> is called the “Doctrine of Punctuated Equilibrium” or sometimes called “</a:t>
            </a:r>
            <a:r>
              <a:rPr lang="en-US" baseline="0" dirty="0" err="1" smtClean="0"/>
              <a:t>Saltational</a:t>
            </a:r>
            <a:r>
              <a:rPr lang="en-US" baseline="0" dirty="0" smtClean="0"/>
              <a:t> Evolution”.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0065ED9-4FD8-468D-9533-D14881924115}" type="slidenum">
              <a:rPr lang="en-US" smtClean="0"/>
              <a:t>39</a:t>
            </a:fld>
            <a:endParaRPr lang="en-US"/>
          </a:p>
        </p:txBody>
      </p:sp>
    </p:spTree>
    <p:extLst>
      <p:ext uri="{BB962C8B-B14F-4D97-AF65-F5344CB8AC3E}">
        <p14:creationId xmlns:p14="http://schemas.microsoft.com/office/powerpoint/2010/main" val="153223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Stratigraphy: This is the branch of geology that studies, classifies, interprets, and attempts to date the strata that is within the geological column.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Without hindsight, how long do you suppose Evolutionists would claim it took to develop the 3 strata layers on this slide? Probably millions years, right?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bottom layer was actually formed on May 18, 1980. The middle layer was formed a little over 3 weeks later on June 12 1980. And then less than 2 years after that the top layer was formed on March 19, 1982. Anyone know where this is? This is the rapid strata formation from landslides and mudflows as a result of the eruption at Mt. St. Helen’s on May 18, 1980. We’ll talk more about this later.</a:t>
            </a:r>
            <a:endParaRPr lang="en-US" dirty="0"/>
          </a:p>
        </p:txBody>
      </p:sp>
      <p:sp>
        <p:nvSpPr>
          <p:cNvPr id="4" name="Slide Number Placeholder 3"/>
          <p:cNvSpPr>
            <a:spLocks noGrp="1"/>
          </p:cNvSpPr>
          <p:nvPr>
            <p:ph type="sldNum" sz="quarter" idx="10"/>
          </p:nvPr>
        </p:nvSpPr>
        <p:spPr/>
        <p:txBody>
          <a:bodyPr/>
          <a:lstStyle/>
          <a:p>
            <a:fld id="{80065ED9-4FD8-468D-9533-D14881924115}" type="slidenum">
              <a:rPr lang="en-US" smtClean="0"/>
              <a:t>4</a:t>
            </a:fld>
            <a:endParaRPr lang="en-US"/>
          </a:p>
        </p:txBody>
      </p:sp>
    </p:spTree>
    <p:extLst>
      <p:ext uri="{BB962C8B-B14F-4D97-AF65-F5344CB8AC3E}">
        <p14:creationId xmlns:p14="http://schemas.microsoft.com/office/powerpoint/2010/main" val="3779642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Paleontology</a:t>
            </a:r>
            <a:r>
              <a:rPr lang="en-US" dirty="0" smtClean="0"/>
              <a:t>: T</a:t>
            </a:r>
            <a:r>
              <a:rPr lang="en-US" baseline="0" dirty="0" smtClean="0"/>
              <a:t>he study of the history of life as preserved in the fossils of the geologic column. Paleontologists study bone fossils, which are actual remains, and trace fossils like you see in the picture on the right where decomposition has set in, but the tracing of what it looked like remains. And in Paleontology, there is a broad scope of interpretation made.</a:t>
            </a:r>
          </a:p>
          <a:p>
            <a:endParaRPr lang="en-US" baseline="0" dirty="0" smtClean="0"/>
          </a:p>
          <a:p>
            <a:r>
              <a:rPr lang="en-US" baseline="0" dirty="0" smtClean="0"/>
              <a:t>So geology studies the rocks. Stratigraphy studies the layers within the geologic column. Paleontology studies the fossils that are found within those layers. </a:t>
            </a:r>
            <a:endParaRPr lang="en-US" dirty="0"/>
          </a:p>
        </p:txBody>
      </p:sp>
      <p:sp>
        <p:nvSpPr>
          <p:cNvPr id="4" name="Slide Number Placeholder 3"/>
          <p:cNvSpPr>
            <a:spLocks noGrp="1"/>
          </p:cNvSpPr>
          <p:nvPr>
            <p:ph type="sldNum" sz="quarter" idx="10"/>
          </p:nvPr>
        </p:nvSpPr>
        <p:spPr/>
        <p:txBody>
          <a:bodyPr/>
          <a:lstStyle/>
          <a:p>
            <a:fld id="{80065ED9-4FD8-468D-9533-D14881924115}" type="slidenum">
              <a:rPr lang="en-US" smtClean="0"/>
              <a:t>5</a:t>
            </a:fld>
            <a:endParaRPr lang="en-US"/>
          </a:p>
        </p:txBody>
      </p:sp>
    </p:spTree>
    <p:extLst>
      <p:ext uri="{BB962C8B-B14F-4D97-AF65-F5344CB8AC3E}">
        <p14:creationId xmlns:p14="http://schemas.microsoft.com/office/powerpoint/2010/main" val="4163250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as we keep</a:t>
            </a:r>
            <a:r>
              <a:rPr lang="en-US" baseline="0" dirty="0" smtClean="0"/>
              <a:t> these definitions in mind, let’s remind ourselves what Darwinian Evolution teaches. Darwinian Evolution teaches that all life evolved form one single celled organism over the course of 3.8 billion years. But if Darwinism is true, we would expect to find it clearly demonstrated from the fossil record or the hypothesis fails. And even before the hypothesis was ever derived and pushed upon society, there should have already existed abundant evidence in the fossil record for the evolutionary hypothesis.</a:t>
            </a:r>
          </a:p>
          <a:p>
            <a:endParaRPr lang="en-US" baseline="0" dirty="0" smtClean="0"/>
          </a:p>
          <a:p>
            <a:r>
              <a:rPr lang="en-US" baseline="0" dirty="0" smtClean="0"/>
              <a:t>This is key, because Creationists aren’t the ones making this argument. Many of the most well-known Evolutionists themselves are on record as affirming that the entire Evolutionary model stands or falls with the fossil record. </a:t>
            </a:r>
          </a:p>
          <a:p>
            <a:endParaRPr lang="en-US" baseline="0" dirty="0" smtClean="0"/>
          </a:p>
          <a:p>
            <a:r>
              <a:rPr lang="en-US" baseline="0" dirty="0" smtClean="0"/>
              <a:t>And I want to start by showing you some quotes from these very well-known Evolutionists because a common tactic you’ll hear from Evolutionists as you begin undermining one of their beliefs is that they’ll start backtracking, saying things like, “Well, I never believed that in the first place.” And this is exactly why I’ve shown you so many quotes in these classes, because what you need to say back to them is, “Here are quotes from the leading minds in Evolution, whose opinions you personally rely on to sculpt your worldview.”</a:t>
            </a:r>
            <a:endParaRPr lang="en-US" dirty="0"/>
          </a:p>
        </p:txBody>
      </p:sp>
      <p:sp>
        <p:nvSpPr>
          <p:cNvPr id="4" name="Slide Number Placeholder 3"/>
          <p:cNvSpPr>
            <a:spLocks noGrp="1"/>
          </p:cNvSpPr>
          <p:nvPr>
            <p:ph type="sldNum" sz="quarter" idx="10"/>
          </p:nvPr>
        </p:nvSpPr>
        <p:spPr/>
        <p:txBody>
          <a:bodyPr/>
          <a:lstStyle/>
          <a:p>
            <a:fld id="{80065ED9-4FD8-468D-9533-D14881924115}" type="slidenum">
              <a:rPr lang="en-US" smtClean="0"/>
              <a:t>6</a:t>
            </a:fld>
            <a:endParaRPr lang="en-US"/>
          </a:p>
        </p:txBody>
      </p:sp>
    </p:spTree>
    <p:extLst>
      <p:ext uri="{BB962C8B-B14F-4D97-AF65-F5344CB8AC3E}">
        <p14:creationId xmlns:p14="http://schemas.microsoft.com/office/powerpoint/2010/main" val="3381035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Charles</a:t>
            </a:r>
            <a:r>
              <a:rPr lang="en-US" baseline="0" dirty="0" smtClean="0"/>
              <a:t> Darwin in 1872 in the 2</a:t>
            </a:r>
            <a:r>
              <a:rPr lang="en-US" baseline="30000" dirty="0" smtClean="0"/>
              <a:t>nd</a:t>
            </a:r>
            <a:r>
              <a:rPr lang="en-US" baseline="0" dirty="0" smtClean="0"/>
              <a:t> edition of his book “On The Origin Of Species”, said </a:t>
            </a:r>
            <a:r>
              <a:rPr lang="en-US" i="0" baseline="0" dirty="0" smtClean="0"/>
              <a:t>– “T</a:t>
            </a:r>
            <a:r>
              <a:rPr lang="en-US" i="0" dirty="0" smtClean="0">
                <a:effectLst/>
              </a:rPr>
              <a:t>he number of intermediate and transitional links, between all living and extinct species, must have been inconceivably great.” </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effectLst/>
              </a:rPr>
              <a:t>Now if you were to</a:t>
            </a:r>
            <a:r>
              <a:rPr lang="en-US" i="0" baseline="0" dirty="0" smtClean="0">
                <a:effectLst/>
              </a:rPr>
              <a:t> ask him at that time, “Where are these links?”, he would have said, “Well we haven’t found them yet”. But Darwin just knew in his heart that they must be inconceivably great. Why? Because he had already made up in his mind that evolution had taken place. </a:t>
            </a:r>
          </a:p>
          <a:p>
            <a:endParaRPr lang="en-US" i="0" baseline="0" dirty="0" smtClean="0">
              <a:effectLst/>
            </a:endParaRPr>
          </a:p>
          <a:p>
            <a:r>
              <a:rPr lang="en-US" i="0" baseline="0" dirty="0" smtClean="0">
                <a:effectLst/>
              </a:rPr>
              <a:t>This is Dr. Gerald </a:t>
            </a:r>
            <a:r>
              <a:rPr lang="en-US" i="0" baseline="0" dirty="0" err="1" smtClean="0">
                <a:effectLst/>
              </a:rPr>
              <a:t>Kerkut</a:t>
            </a:r>
            <a:r>
              <a:rPr lang="en-US" i="0" baseline="0" dirty="0" smtClean="0">
                <a:effectLst/>
              </a:rPr>
              <a:t>, a professor at the University of South Hampton – “</a:t>
            </a:r>
            <a:r>
              <a:rPr lang="en-US" sz="1200" kern="1200" dirty="0" smtClean="0">
                <a:solidFill>
                  <a:schemeClr val="tx1"/>
                </a:solidFill>
                <a:latin typeface="+mn-lt"/>
                <a:ea typeface="+mn-ea"/>
                <a:cs typeface="+mn-cs"/>
              </a:rPr>
              <a:t>The most important evidence for the theory of evolution is that obtained from the study of paleontology [fossils]…provided the main factual basis for the modern view of evolution</a:t>
            </a:r>
            <a:r>
              <a:rPr lang="en-US" sz="1200" i="0" kern="1200" baseline="0" dirty="0" smtClean="0">
                <a:solidFill>
                  <a:schemeClr val="tx1"/>
                </a:solidFill>
                <a:effectLst/>
                <a:latin typeface="+mn-lt"/>
                <a:ea typeface="+mn-ea"/>
                <a:cs typeface="+mn-cs"/>
              </a:rPr>
              <a:t>”.</a:t>
            </a:r>
            <a:endParaRPr lang="en-US" i="0" dirty="0"/>
          </a:p>
        </p:txBody>
      </p:sp>
      <p:sp>
        <p:nvSpPr>
          <p:cNvPr id="4" name="Slide Number Placeholder 3"/>
          <p:cNvSpPr>
            <a:spLocks noGrp="1"/>
          </p:cNvSpPr>
          <p:nvPr>
            <p:ph type="sldNum" sz="quarter" idx="10"/>
          </p:nvPr>
        </p:nvSpPr>
        <p:spPr/>
        <p:txBody>
          <a:bodyPr/>
          <a:lstStyle/>
          <a:p>
            <a:fld id="{80065ED9-4FD8-468D-9533-D14881924115}" type="slidenum">
              <a:rPr lang="en-US" smtClean="0"/>
              <a:t>7</a:t>
            </a:fld>
            <a:endParaRPr lang="en-US"/>
          </a:p>
        </p:txBody>
      </p:sp>
    </p:spTree>
    <p:extLst>
      <p:ext uri="{BB962C8B-B14F-4D97-AF65-F5344CB8AC3E}">
        <p14:creationId xmlns:p14="http://schemas.microsoft.com/office/powerpoint/2010/main" val="47930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 E. Le </a:t>
            </a:r>
            <a:r>
              <a:rPr lang="en-US" dirty="0" err="1" smtClean="0"/>
              <a:t>Gros</a:t>
            </a:r>
            <a:r>
              <a:rPr lang="en-US" baseline="0" dirty="0" smtClean="0"/>
              <a:t> </a:t>
            </a:r>
            <a:r>
              <a:rPr lang="en-US" dirty="0" smtClean="0"/>
              <a:t>Clark of the Smithsonian</a:t>
            </a:r>
            <a:r>
              <a:rPr lang="en-US" baseline="0" dirty="0" smtClean="0"/>
              <a:t> said, “That evolution actually did occur </a:t>
            </a:r>
            <a:r>
              <a:rPr lang="en-US" u="sng" baseline="0" dirty="0" smtClean="0"/>
              <a:t>can only be</a:t>
            </a:r>
            <a:r>
              <a:rPr lang="en-US" baseline="0" dirty="0" smtClean="0"/>
              <a:t> scientifically established by the discovery of the fossilized remains.”</a:t>
            </a:r>
          </a:p>
          <a:p>
            <a:endParaRPr lang="en-US" dirty="0" smtClean="0"/>
          </a:p>
          <a:p>
            <a:r>
              <a:rPr lang="en-US" dirty="0" smtClean="0"/>
              <a:t>Carl Dunbar, a professor</a:t>
            </a:r>
            <a:r>
              <a:rPr lang="en-US" baseline="0" dirty="0" smtClean="0"/>
              <a:t> of</a:t>
            </a:r>
            <a:r>
              <a:rPr lang="en-US" dirty="0" smtClean="0"/>
              <a:t> Paleontology at Yale University, “</a:t>
            </a:r>
            <a:r>
              <a:rPr lang="en-US" dirty="0" smtClean="0">
                <a:effectLst/>
              </a:rPr>
              <a:t>Fossils provide the only historical, documentary evidence that life has evolved from simpler to more and more complex forms.“</a:t>
            </a:r>
          </a:p>
          <a:p>
            <a:endParaRPr lang="en-US" dirty="0" smtClean="0">
              <a:effectLst/>
            </a:endParaRPr>
          </a:p>
          <a:p>
            <a:r>
              <a:rPr lang="en-US" dirty="0" smtClean="0">
                <a:effectLst/>
              </a:rPr>
              <a:t>In other words, if Evolution is going to be proven</a:t>
            </a:r>
            <a:r>
              <a:rPr lang="en-US" baseline="0" dirty="0" smtClean="0">
                <a:effectLst/>
              </a:rPr>
              <a:t> true, it has to be done so through the fossil record. And if it can’t be proven from the fossil record, it needs to be kicked to the curb. Let God be found true and every man a liar. </a:t>
            </a:r>
            <a:endParaRPr lang="en-US" dirty="0"/>
          </a:p>
        </p:txBody>
      </p:sp>
      <p:sp>
        <p:nvSpPr>
          <p:cNvPr id="4" name="Slide Number Placeholder 3"/>
          <p:cNvSpPr>
            <a:spLocks noGrp="1"/>
          </p:cNvSpPr>
          <p:nvPr>
            <p:ph type="sldNum" sz="quarter" idx="10"/>
          </p:nvPr>
        </p:nvSpPr>
        <p:spPr/>
        <p:txBody>
          <a:bodyPr/>
          <a:lstStyle/>
          <a:p>
            <a:fld id="{80065ED9-4FD8-468D-9533-D14881924115}" type="slidenum">
              <a:rPr lang="en-US" smtClean="0"/>
              <a:t>8</a:t>
            </a:fld>
            <a:endParaRPr lang="en-US"/>
          </a:p>
        </p:txBody>
      </p:sp>
    </p:spTree>
    <p:extLst>
      <p:ext uri="{BB962C8B-B14F-4D97-AF65-F5344CB8AC3E}">
        <p14:creationId xmlns:p14="http://schemas.microsoft.com/office/powerpoint/2010/main" val="3732494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Pierre</a:t>
            </a:r>
            <a:r>
              <a:rPr lang="en-US" baseline="0" dirty="0" smtClean="0"/>
              <a:t> Paul Grasse, a former president of the French </a:t>
            </a:r>
            <a:r>
              <a:rPr lang="en-US" b="0" baseline="0" dirty="0" smtClean="0"/>
              <a:t>Academy of Sciences – “</a:t>
            </a:r>
            <a:r>
              <a:rPr lang="en-US" b="0" dirty="0" smtClean="0"/>
              <a:t>Naturalists must remember that the process </a:t>
            </a:r>
            <a:r>
              <a:rPr lang="en-US" b="0" i="0" dirty="0" smtClean="0"/>
              <a:t>of evolution is revealed only through fossil forms…only paleontology can provide them with the evidence of evolution</a:t>
            </a:r>
            <a:r>
              <a:rPr lang="en-US" b="0" i="0" baseline="0" dirty="0" smtClean="0"/>
              <a:t>.”</a:t>
            </a:r>
            <a:endParaRPr lang="en-US" baseline="0" dirty="0" smtClean="0"/>
          </a:p>
          <a:p>
            <a:endParaRPr lang="en-US" baseline="0" dirty="0" smtClean="0"/>
          </a:p>
          <a:p>
            <a:r>
              <a:rPr lang="en-US" baseline="0" dirty="0" smtClean="0"/>
              <a:t>Steven Stanley, who graduated from Yale and taught at Johns Hopkins, but now he’s a professor at the University of Hawaii – “In the absence of the fossil record, the credibility of evolutionists would be </a:t>
            </a:r>
            <a:r>
              <a:rPr lang="en-US" u="sng" baseline="0" dirty="0" smtClean="0"/>
              <a:t>severely weakened</a:t>
            </a:r>
            <a:r>
              <a:rPr lang="en-US" baseline="0" dirty="0" smtClean="0"/>
              <a:t>. We might wonder whether the doctrine of evolution would qualify as anything more than outrageous hypothesis.”</a:t>
            </a:r>
            <a:endParaRPr lang="en-US" dirty="0" smtClean="0">
              <a:effectLst/>
            </a:endParaRPr>
          </a:p>
          <a:p>
            <a:endParaRPr lang="en-US" dirty="0" smtClean="0">
              <a:effectLst/>
            </a:endParaRPr>
          </a:p>
          <a:p>
            <a:r>
              <a:rPr lang="en-US" dirty="0" smtClean="0">
                <a:effectLst/>
              </a:rPr>
              <a:t>And we would</a:t>
            </a:r>
            <a:r>
              <a:rPr lang="en-US" baseline="0" dirty="0" smtClean="0">
                <a:effectLst/>
              </a:rPr>
              <a:t> agree. So here are famous Evolutionists saying that the truth about Evolution stands or falls on the fossil record; this is heralded by the very scientists who are pushing this worldview on society. And you need to remember that for when you’re pointing out the lack of evidence from the fossil record to Evolutionists and then they try to back track and say, “Well I never believed the fossil record proved Evolution anyway.”</a:t>
            </a:r>
          </a:p>
        </p:txBody>
      </p:sp>
      <p:sp>
        <p:nvSpPr>
          <p:cNvPr id="4" name="Slide Number Placeholder 3"/>
          <p:cNvSpPr>
            <a:spLocks noGrp="1"/>
          </p:cNvSpPr>
          <p:nvPr>
            <p:ph type="sldNum" sz="quarter" idx="10"/>
          </p:nvPr>
        </p:nvSpPr>
        <p:spPr/>
        <p:txBody>
          <a:bodyPr/>
          <a:lstStyle/>
          <a:p>
            <a:fld id="{80065ED9-4FD8-468D-9533-D14881924115}" type="slidenum">
              <a:rPr lang="en-US" smtClean="0"/>
              <a:t>9</a:t>
            </a:fld>
            <a:endParaRPr lang="en-US"/>
          </a:p>
        </p:txBody>
      </p:sp>
    </p:spTree>
    <p:extLst>
      <p:ext uri="{BB962C8B-B14F-4D97-AF65-F5344CB8AC3E}">
        <p14:creationId xmlns:p14="http://schemas.microsoft.com/office/powerpoint/2010/main" val="4182036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cwsPhx7nWAhXFKiYKHXKJAMwQjRwIBw&amp;url=https://www.youtube.com/watch?v%3Dgj0La9OV1fY&amp;psig=AFQjCNEyQK63mKEQvlfGQDL_nspfWhtD1Q&amp;ust=1506196065166339"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qybe01LnWAhXGZiYKHeUNDnkQjRwIBw&amp;url=http://www.ultimatefieldguide.com/Snakes/uniformity.htm&amp;psig=AFQjCNFezbcpgb5gB-ovmELOUJQdrh8qpw&amp;ust=150619942940550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KmeyslMHWAhVL4CYKHXzZDKEQjRwIBw&amp;url=http://www.popsci.com/science-behind-jurassic-world-closer-reality-youd-think&amp;psig=AFQjCNGpZau4pQ_aSmbtfk4Q79jEKzPsfA&amp;ust=1506457124262138"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s://www.google.com/url?sa=i&amp;rct=j&amp;q=&amp;esrc=s&amp;source=images&amp;cd=&amp;cad=rja&amp;uact=8&amp;ved=0ahUKEwifib6NncHWAhVHyyYKHbZ9ADgQjRwIBw&amp;url=http://users.ox.ac.uk/~tskemp/&amp;psig=AFQjCNFQn9INfPOWlNkojfksA68ikV9T9Q&amp;ust=1506459495077125"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AkPuVnsHWAhXB4iYKHfVRACQQjRwIBw&amp;url=https://plantsystematicsblog.wordpress.com/prof-gareth-nelson/&amp;psig=AFQjCNExiTr4yWLpD3yZkG8dVNNyAVzwLQ&amp;ust=1506459768219358"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hyperlink" Target="https://www.google.com/url?sa=i&amp;rct=j&amp;q=&amp;esrc=s&amp;source=images&amp;cd=&amp;cad=rja&amp;uact=8&amp;ved=0ahUKEwifib6NncHWAhVHyyYKHbZ9ADgQjRwIBw&amp;url=http://users.ox.ac.uk/~tskemp/&amp;psig=AFQjCNFQn9INfPOWlNkojfksA68ikV9T9Q&amp;ust=1506459495077125" TargetMode="Externa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h7r3so8HWAhXMdSYKHdWHBuwQjRwIBw&amp;url=https://answersingenesis.org/kids/evolution/lucy-missing-link/&amp;psig=AFQjCNHz3zDT18i-AFtQ5pvL4eyhBEfiyA&amp;ust=1506461275993421"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i1NvCo7nWAhXE4yYKHf1sAXcQjRwIBw&amp;url=https://en.wikipedia.org/wiki/Religious_views_of_Charles_Darwin&amp;psig=AFQjCNHUcXdzPJulgDY_O71GSawChDVYrw&amp;ust=1506186344776522"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hyperlink" Target="https://www.google.com/url?sa=i&amp;rct=j&amp;q=&amp;esrc=s&amp;source=images&amp;cd=&amp;cad=rja&amp;uact=8&amp;ved=0ahUKEwiq3L_ypcHWAhVByyYKHYzzAaoQjRwIBw&amp;url=https://www.newswise.com/articles/david-raup-paleontologist-who-transformed-the-discipline-1933-2015&amp;psig=AFQjCNEP47qDX1T4Og9mMp6Sbc5q5AeSBA&amp;ust=1506461859244508" TargetMode="Externa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google.com/url?sa=i&amp;rct=j&amp;q=&amp;esrc=s&amp;source=images&amp;cd=&amp;cad=rja&amp;uact=8&amp;ved=0ahUKEwiBrP6yi7nWAhXJbiYKHcI3CwQQjRwIBw&amp;url=https://www.slideshare.net/KaustubhSane/what-is-geology-and-scope-of-geology&amp;psig=AFQjCNEQTMk7HoxJwZ3mKA-cQ9y3i1XD2Q&amp;ust=1506179381743844"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AkPuVnsHWAhXB4iYKHfVRACQQjRwIBw&amp;url=https://plantsystematicsblog.wordpress.com/prof-gareth-nelson/&amp;psig=AFQjCNExiTr4yWLpD3yZkG8dVNNyAVzwLQ&amp;ust=1506459768219358"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nr4q9qsHWAhWF5yYKHT6cBM4QjRwIBw&amp;url=https://en.wikipedia.org/wiki/George_Gaylord_Simpson&amp;psig=AFQjCNHirG8vbV1UkN8JwCgBlmZ4Stmt-g&amp;ust=1506463078711732"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o_a-qrMHWAhXKdSYKHWlBDUgQjRwIBw&amp;url=http://www.nature.com/articles/29192&amp;psig=AFQjCNHblkLx1b_HaJz8eHhBtXQhbFMe3g&amp;ust=1506463560227321"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34.gif"/></Relationships>
</file>

<file path=ppt/slides/_rels/slide2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hyperlink" Target="https://www.google.com/url?sa=i&amp;rct=j&amp;q=&amp;esrc=s&amp;source=images&amp;cd=&amp;cad=rja&amp;uact=8&amp;ved=0ahUKEwi-gfrYnMbWAhWJ8CYKHRymC_8QjRwIBw&amp;url=http://www.nileseldredge.com/&amp;psig=AFQjCNEwBOZlaUCLzYwC26RETjG3aUd1_w&amp;ust=1506631188998410" TargetMode="External"/><Relationship Id="rId7" Type="http://schemas.openxmlformats.org/officeDocument/2006/relationships/hyperlink" Target="https://www.google.com/url?sa=i&amp;rct=j&amp;q=&amp;esrc=s&amp;source=images&amp;cd=&amp;cad=rja&amp;uact=8&amp;ved=0ahUKEwidra-7n8bWAhVH4CYKHR70BqcQjRwIBw&amp;url=http://ucsdnews.ucsd.edu/pressrelease/in_memoriam_david_woodruff_1943_2015_renowned_conservation_biologist_at_uc&amp;psig=AFQjCNG36nJL5yP3_8lLMrWSEyhiwgUFUQ&amp;ust=1506631930482928"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s://www.google.com/url?sa=i&amp;rct=j&amp;q=&amp;esrc=s&amp;source=images&amp;cd=&amp;cad=rja&amp;uact=8&amp;ved=0ahUKEwjxk9O8xrnWAhWM4iYKHUB5DMEQjRwIBw&amp;url=http://www.bible.ca/tracks/dino-human-coexistence-implications.htm&amp;psig=AFQjCNFW04xbAYN8GAxuBwXxkNMJggM61Q&amp;ust=1506195720397203" TargetMode="Externa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em432ksjWAhUJ2SYKHTbjCrgQjRwIBw&amp;url=https://ancestralmovement.com/the-inner-fish/&amp;psig=AFQjCNH2A1mlgU3JQWVOeTrkcrCrZHP2hw&amp;ust=1506697191475186"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QoIq6wsbWAhUE2SYKHVwtA1wQjRwIBw&amp;url=https://answersingenesis.org/theory-of-evolution/top-ten-myths-about-evolution/&amp;psig=AFQjCNE7UFBUcOiEb79BduNCfFlQRPn0yw&amp;ust=1506633464180709"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hyperlink" Target="https://www.google.com/url?sa=i&amp;rct=j&amp;q=&amp;esrc=s&amp;source=images&amp;cd=&amp;cad=rja&amp;uact=8&amp;ved=0ahUKEwiUhb-Rk8jWAhXMKyYKHYS8DLcQjRwIBw&amp;url=http://www.pbs.org/your-inner-fish/about/overview/&amp;psig=AFQjCNH2A1mlgU3JQWVOeTrkcrCrZHP2hw&amp;ust=1506697191475186" TargetMode="External"/><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ggvGxm8jWAhXIwiYKHc1QBrAQjRwIBw&amp;url=https://etb-visual-evolution.blogspot.com/2012/05/snakes-with-legs-snake-evolution.html&amp;psig=AFQjCNHUonXzG30j0VYJWSXqJdWeibSB-w&amp;ust=1506699545877693"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D49THj7nWAhVF7iYKHdF-DlkQjRwIBw&amp;url=https://answersingenesis.org/geology/grand-canyon-facts/startling-evidence-for-noahs-flood/&amp;psig=AFQjCNHQJBCJm4dN_TokofIwAuUFRLmrnA&amp;ust=1506180682294366" TargetMode="Externa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www.google.com/url?sa=i&amp;rct=j&amp;q=&amp;esrc=s&amp;source=images&amp;cd=&amp;cad=rja&amp;uact=8&amp;ved=0ahUKEwj91_X5krnWAhVDTSYKHdLnDSAQjRwIBw&amp;url=http://www.creationmoments.com/resources/articles/miscellaneous/frequently-asked-questions-about-creationism-short-answers-big-ques&amp;psig=AFQjCNEvfmqvPs1tt5rNt_8Pjzd4WaPH8g&amp;ust=1506181790921862" TargetMode="Externa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7.gif"/></Relationships>
</file>

<file path=ppt/slides/_rels/slide3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Cvb-lxbnWAhUJwiYKHRzSA1oQjRwIBw&amp;url=https://en.wikipedia.org/wiki/Pierre-Paul_Grass%C3%A9&amp;psig=AFQjCNGlbl_ufIrpQlexF9IgHJhdEw8RLg&amp;ust=1506195407181765" TargetMode="External"/><Relationship Id="rId7" Type="http://schemas.openxmlformats.org/officeDocument/2006/relationships/image" Target="../media/image48.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hyperlink" Target="https://www.google.com/url?sa=i&amp;rct=j&amp;q=&amp;esrc=s&amp;source=images&amp;cd=&amp;cad=rja&amp;uact=8&amp;ved=0ahUKEwi-gfrYnMbWAhWJ8CYKHRymC_8QjRwIBw&amp;url=http://www.nileseldredge.com/&amp;psig=AFQjCNEwBOZlaUCLzYwC26RETjG3aUd1_w&amp;ust=1506631188998410" TargetMode="Externa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UiczI1sjWAhXH4SYKHbtYCr8QjRwIBw&amp;url=https://www.emaze.com/@ATOTZTQI/Untitled&amp;psig=AFQjCNFQO7A5b0a1qRc8POnzGISvVZajCg&amp;ust=1506715372799115"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047L2cjWAhUI7iYKHRJHCN4QjRwIBw&amp;url=https://www.pinterest.com/pin/400961173060605495/&amp;psig=AFQjCNFQO7A5b0a1qRc8POnzGISvVZajCg&amp;ust=1506715372799115"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56.jpeg"/><Relationship Id="rId4" Type="http://schemas.openxmlformats.org/officeDocument/2006/relationships/image" Target="../media/image55.jpeg"/></Relationships>
</file>

<file path=ppt/slides/_rels/slide3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xk9O8xrnWAhWM4iYKHUB5DMEQjRwIBw&amp;url=http://www.bible.ca/tracks/dino-human-coexistence-implications.htm&amp;psig=AFQjCNFW04xbAYN8GAxuBwXxkNMJggM61Q&amp;ust=1506195720397203"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jpeg"/></Relationships>
</file>

<file path=ppt/slides/_rels/slide3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PstPGnsnWAhUMMSYKHUqCCK8QjRwIBw&amp;url=https://fcsbiology.wordpress.com/study-of-origins/&amp;psig=AFQjCNFCU2SjazSwx2uAcBhWF1z06nMgGA&amp;ust=1506734661993719"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gif"/><Relationship Id="rId4" Type="http://schemas.openxmlformats.org/officeDocument/2006/relationships/image" Target="../media/image61.gif"/></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t44WDmbnWAhWG7yYKHcO4CasQjRwIBw&amp;url=http://www.wasdarwinright.com/geologicalcolumn.htm&amp;psig=AFQjCNHDUakkNmWeCllJ4gh-42Uv6kXn4g&amp;ust=150618346744961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ZweS6m7nWAhUFNSYKHQSjBfoQjRwIBw&amp;url=http://www.wisegeek.com/what-is-paleontology.htm&amp;psig=AFQjCNFlBu_fTVeMotpOPDqqQojM3NvkpA&amp;ust=150618416599437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www.google.com/url?sa=i&amp;rct=j&amp;q=&amp;esrc=s&amp;source=images&amp;cd=&amp;cad=rja&amp;uact=8&amp;ved=0ahUKEwjTtbnYm7nWAhWL8CYKHdD2C8kQjRwIBw&amp;url=http://www.kidsdinos.com/how-old-are-fossils/&amp;psig=AFQjCNFbf1jL4NJdfGz4K0Zpy_TRb6AGHw&amp;ust=1506184241621490"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cad=rja&amp;uact=8&amp;ved=0ahUKEwjqm72loLnWAhXLMSYKHeQiBXoQjRwIBw&amp;url=http://www.clipartpanda.com/categories/blue-question-mark-clip-art&amp;psig=AFQjCNFIYtGhmUjHxBnyQRRLnZql3iGyVA&amp;ust=1506185476516884" TargetMode="External"/><Relationship Id="rId5" Type="http://schemas.openxmlformats.org/officeDocument/2006/relationships/image" Target="../media/image10.png"/><Relationship Id="rId4" Type="http://schemas.openxmlformats.org/officeDocument/2006/relationships/hyperlink" Target="https://www.google.com/url?sa=i&amp;rct=j&amp;q=&amp;esrc=s&amp;source=images&amp;cd=&amp;cad=rja&amp;uact=8&amp;ved=0ahUKEwjEg52RoLnWAhXJ0iYKHY_8BZIQjRwIBw&amp;url=http://clipartix.com/cool-clip-art/&amp;psig=AFQjCNG4EIi_LeIs6_mMLjfxtdmRW4MhmA&amp;ust=1506185399516108"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i1NvCo7nWAhXE4yYKHf1sAXcQjRwIBw&amp;url=https://en.wikipedia.org/wiki/Religious_views_of_Charles_Darwin&amp;psig=AFQjCNHUcXdzPJulgDY_O71GSawChDVYrw&amp;ust=150618634477652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s://www.google.com/url?sa=i&amp;rct=j&amp;q=&amp;esrc=s&amp;source=images&amp;cd=&amp;cad=rja&amp;uact=8&amp;ved=0ahUKEwjHsIX4pLnWAhXFOiYKHSV4BXUQjRwIBw&amp;url=https://www.southampton.ac.uk/~gktrust/&amp;psig=AFQjCNG8zu63_FabjHLG3k0ctFk_Q-mvxA&amp;ust=1506186710847869" TargetMode="Externa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hgdL7wrnWAhUDSCYKHZDeD7YQjRwIBw&amp;url=http://libguides.berry.edu/c.php?g%3D121694%26p%3D794655&amp;psig=AFQjCNHCyAsAywQhSLxM9KN5fpLc4g-SHw&amp;ust=150619475311552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s://www.google.com/url?sa=i&amp;rct=j&amp;q=&amp;esrc=s&amp;source=images&amp;cd=&amp;cad=rja&amp;uact=8&amp;ved=0ahUKEwiNhL7Kw7nWAhXE2yYKHYZLA2sQjRwIBw&amp;url=http://ilgiliforum.com/carl-o-dunbarin-unlu-paleontolog-hayali-ara-form-t72019.0.html&amp;psig=AFQjCNHSt0bVAF-5z_lJpFw7ThHnYGnT5Q&amp;ust=1506194941848106" TargetMode="Externa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Cvb-lxbnWAhUJwiYKHRzSA1oQjRwIBw&amp;url=https://en.wikipedia.org/wiki/Pierre-Paul_Grass%C3%A9&amp;psig=AFQjCNGlbl_ufIrpQlexF9IgHJhdEw8RLg&amp;ust=1506195407181765"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s://www.google.com/url?sa=i&amp;rct=j&amp;q=&amp;esrc=s&amp;source=images&amp;cd=&amp;cad=rja&amp;uact=8&amp;ved=0ahUKEwjxk9O8xrnWAhWM4iYKHUB5DMEQjRwIBw&amp;url=http://www.bible.ca/tracks/dino-human-coexistence-implications.htm&amp;psig=AFQjCNFW04xbAYN8GAxuBwXxkNMJggM61Q&amp;ust=1506195720397203" TargetMode="Externa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4418" y="-10297"/>
            <a:ext cx="8077852" cy="6093976"/>
          </a:xfrm>
          <a:prstGeom prst="rect">
            <a:avLst/>
          </a:prstGeom>
          <a:noFill/>
        </p:spPr>
        <p:txBody>
          <a:bodyPr wrap="none" rtlCol="0">
            <a:spAutoFit/>
          </a:bodyPr>
          <a:lstStyle/>
          <a:p>
            <a:pPr algn="ctr"/>
            <a:r>
              <a:rPr lang="en-US" sz="12500" dirty="0" smtClean="0">
                <a:latin typeface="Kristen ITC" panose="03050502040202030202" pitchFamily="66" charset="0"/>
              </a:rPr>
              <a:t>Creation</a:t>
            </a:r>
          </a:p>
          <a:p>
            <a:pPr algn="ctr"/>
            <a:r>
              <a:rPr lang="en-US" sz="12500" dirty="0" smtClean="0">
                <a:latin typeface="Kristen ITC" panose="03050502040202030202" pitchFamily="66" charset="0"/>
              </a:rPr>
              <a:t>Vs. </a:t>
            </a:r>
          </a:p>
          <a:p>
            <a:pPr algn="ctr"/>
            <a:r>
              <a:rPr lang="en-US" sz="12500" dirty="0" smtClean="0">
                <a:latin typeface="Kristen ITC" panose="03050502040202030202" pitchFamily="66" charset="0"/>
              </a:rPr>
              <a:t>Evolution</a:t>
            </a:r>
            <a:endParaRPr lang="en-US" sz="12500" dirty="0">
              <a:latin typeface="Kristen ITC" panose="03050502040202030202" pitchFamily="66" charset="0"/>
            </a:endParaRPr>
          </a:p>
        </p:txBody>
      </p:sp>
      <p:sp>
        <p:nvSpPr>
          <p:cNvPr id="5" name="TextBox 4"/>
          <p:cNvSpPr txBox="1"/>
          <p:nvPr/>
        </p:nvSpPr>
        <p:spPr>
          <a:xfrm>
            <a:off x="527222" y="5791200"/>
            <a:ext cx="8019888" cy="938719"/>
          </a:xfrm>
          <a:prstGeom prst="rect">
            <a:avLst/>
          </a:prstGeom>
          <a:noFill/>
          <a:ln w="57150">
            <a:solidFill>
              <a:schemeClr val="accent6">
                <a:lumMod val="50000"/>
              </a:schemeClr>
            </a:solidFill>
          </a:ln>
        </p:spPr>
        <p:txBody>
          <a:bodyPr wrap="none" rtlCol="0">
            <a:spAutoFit/>
          </a:bodyPr>
          <a:lstStyle/>
          <a:p>
            <a:r>
              <a:rPr lang="en-US" sz="5500" dirty="0" smtClean="0">
                <a:latin typeface="Rockwell Condensed" panose="02060603050405020104" pitchFamily="18" charset="0"/>
              </a:rPr>
              <a:t>What Does The Fossil Record Say?</a:t>
            </a:r>
            <a:endParaRPr lang="en-US" sz="5500" dirty="0">
              <a:latin typeface="Rockwell Condensed" panose="02060603050405020104" pitchFamily="18" charset="0"/>
            </a:endParaRPr>
          </a:p>
        </p:txBody>
      </p:sp>
    </p:spTree>
    <p:extLst>
      <p:ext uri="{BB962C8B-B14F-4D97-AF65-F5344CB8AC3E}">
        <p14:creationId xmlns:p14="http://schemas.microsoft.com/office/powerpoint/2010/main" val="298772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fossils evolution of creati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687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16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4498347" cy="861774"/>
          </a:xfrm>
          <a:prstGeom prst="rect">
            <a:avLst/>
          </a:prstGeom>
          <a:noFill/>
        </p:spPr>
        <p:txBody>
          <a:bodyPr wrap="none" rtlCol="0">
            <a:spAutoFit/>
          </a:bodyPr>
          <a:lstStyle/>
          <a:p>
            <a:pPr algn="ctr"/>
            <a:r>
              <a:rPr lang="en-US" sz="4800" b="1" dirty="0" smtClean="0">
                <a:latin typeface="Baskerville Old Face" panose="02020602080505020303" pitchFamily="18" charset="0"/>
              </a:rPr>
              <a:t>Evolution Model</a:t>
            </a:r>
            <a:endParaRPr lang="en-US" sz="4800" b="1" dirty="0">
              <a:latin typeface="Baskerville Old Face" panose="02020602080505020303" pitchFamily="18" charset="0"/>
            </a:endParaRPr>
          </a:p>
        </p:txBody>
      </p:sp>
      <p:sp>
        <p:nvSpPr>
          <p:cNvPr id="6" name="TextBox 5"/>
          <p:cNvSpPr txBox="1"/>
          <p:nvPr/>
        </p:nvSpPr>
        <p:spPr>
          <a:xfrm>
            <a:off x="226361" y="5288340"/>
            <a:ext cx="3996607" cy="1569660"/>
          </a:xfrm>
          <a:prstGeom prst="rect">
            <a:avLst/>
          </a:prstGeom>
          <a:noFill/>
        </p:spPr>
        <p:txBody>
          <a:bodyPr wrap="none" rtlCol="0">
            <a:spAutoFit/>
          </a:bodyPr>
          <a:lstStyle/>
          <a:p>
            <a:pPr marL="457200" indent="-457200">
              <a:buFont typeface="Wingdings" panose="05000000000000000000" pitchFamily="2" charset="2"/>
              <a:buChar char="q"/>
            </a:pPr>
            <a:r>
              <a:rPr lang="en-US" sz="3200" b="1" dirty="0" smtClean="0">
                <a:latin typeface="Baskerville Old Face" panose="02020602080505020303" pitchFamily="18" charset="0"/>
              </a:rPr>
              <a:t>Gradual Diversity</a:t>
            </a:r>
          </a:p>
          <a:p>
            <a:pPr marL="457200" indent="-457200">
              <a:buFont typeface="Wingdings" panose="05000000000000000000" pitchFamily="2" charset="2"/>
              <a:buChar char="q"/>
            </a:pPr>
            <a:r>
              <a:rPr lang="en-US" sz="3200" b="1" dirty="0" smtClean="0">
                <a:latin typeface="Baskerville Old Face" panose="02020602080505020303" pitchFamily="18" charset="0"/>
              </a:rPr>
              <a:t>Increase </a:t>
            </a:r>
            <a:r>
              <a:rPr lang="en-US" sz="3200" b="1" dirty="0">
                <a:latin typeface="Baskerville Old Face" panose="02020602080505020303" pitchFamily="18" charset="0"/>
              </a:rPr>
              <a:t>i</a:t>
            </a:r>
            <a:r>
              <a:rPr lang="en-US" sz="3200" b="1" dirty="0" smtClean="0">
                <a:latin typeface="Baskerville Old Face" panose="02020602080505020303" pitchFamily="18" charset="0"/>
              </a:rPr>
              <a:t>n Quantity</a:t>
            </a:r>
          </a:p>
          <a:p>
            <a:pPr marL="457200" indent="-457200">
              <a:buFont typeface="Wingdings" panose="05000000000000000000" pitchFamily="2" charset="2"/>
              <a:buChar char="q"/>
            </a:pPr>
            <a:r>
              <a:rPr lang="en-US" sz="3200" b="1" dirty="0" smtClean="0">
                <a:latin typeface="Baskerville Old Face" panose="02020602080505020303" pitchFamily="18" charset="0"/>
              </a:rPr>
              <a:t>Missing Links</a:t>
            </a:r>
            <a:endParaRPr lang="en-US" sz="3200" b="1" dirty="0">
              <a:latin typeface="Baskerville Old Face" panose="02020602080505020303" pitchFamily="18" charset="0"/>
            </a:endParaRPr>
          </a:p>
        </p:txBody>
      </p:sp>
      <p:pic>
        <p:nvPicPr>
          <p:cNvPr id="10244" name="Picture 4" descr="https://dl0.creation.com/articles/p101/c10171/biblical-geological-mod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049" y="861774"/>
            <a:ext cx="4267200" cy="442656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705049" y="1"/>
            <a:ext cx="4232249" cy="861774"/>
          </a:xfrm>
          <a:prstGeom prst="rect">
            <a:avLst/>
          </a:prstGeom>
          <a:noFill/>
        </p:spPr>
        <p:txBody>
          <a:bodyPr wrap="none" rtlCol="0">
            <a:spAutoFit/>
          </a:bodyPr>
          <a:lstStyle/>
          <a:p>
            <a:pPr algn="ctr"/>
            <a:r>
              <a:rPr lang="en-US" sz="5000" b="1" dirty="0" smtClean="0">
                <a:latin typeface="Baskerville Old Face" panose="02020602080505020303" pitchFamily="18" charset="0"/>
              </a:rPr>
              <a:t>Creation Model</a:t>
            </a:r>
            <a:endParaRPr lang="en-US" sz="5000" b="1" dirty="0">
              <a:latin typeface="Baskerville Old Face" panose="02020602080505020303" pitchFamily="18" charset="0"/>
            </a:endParaRPr>
          </a:p>
        </p:txBody>
      </p:sp>
      <p:cxnSp>
        <p:nvCxnSpPr>
          <p:cNvPr id="7" name="Straight Connector 6"/>
          <p:cNvCxnSpPr/>
          <p:nvPr/>
        </p:nvCxnSpPr>
        <p:spPr>
          <a:xfrm flipH="1">
            <a:off x="4449328" y="0"/>
            <a:ext cx="73653" cy="6858000"/>
          </a:xfrm>
          <a:prstGeom prst="line">
            <a:avLst/>
          </a:prstGeom>
          <a:ln w="38100"/>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4631153" y="5288340"/>
            <a:ext cx="4414991" cy="1569660"/>
          </a:xfrm>
          <a:prstGeom prst="rect">
            <a:avLst/>
          </a:prstGeom>
          <a:noFill/>
        </p:spPr>
        <p:txBody>
          <a:bodyPr wrap="none" rtlCol="0">
            <a:spAutoFit/>
          </a:bodyPr>
          <a:lstStyle/>
          <a:p>
            <a:pPr marL="457200" indent="-457200">
              <a:buFont typeface="Wingdings" panose="05000000000000000000" pitchFamily="2" charset="2"/>
              <a:buChar char="q"/>
            </a:pPr>
            <a:r>
              <a:rPr lang="en-US" sz="3200" b="1" dirty="0" smtClean="0">
                <a:latin typeface="Baskerville Old Face" panose="02020602080505020303" pitchFamily="18" charset="0"/>
              </a:rPr>
              <a:t>“Explosion” of Life</a:t>
            </a:r>
          </a:p>
          <a:p>
            <a:pPr marL="457200" indent="-457200">
              <a:buFont typeface="Wingdings" panose="05000000000000000000" pitchFamily="2" charset="2"/>
              <a:buChar char="q"/>
            </a:pPr>
            <a:r>
              <a:rPr lang="en-US" sz="3200" b="1" dirty="0" smtClean="0">
                <a:latin typeface="Baskerville Old Face" panose="02020602080505020303" pitchFamily="18" charset="0"/>
              </a:rPr>
              <a:t>No Transitional </a:t>
            </a:r>
            <a:r>
              <a:rPr lang="en-US" sz="3200" b="1" dirty="0">
                <a:latin typeface="Baskerville Old Face" panose="02020602080505020303" pitchFamily="18" charset="0"/>
              </a:rPr>
              <a:t>F</a:t>
            </a:r>
            <a:r>
              <a:rPr lang="en-US" sz="3200" b="1" dirty="0" smtClean="0">
                <a:latin typeface="Baskerville Old Face" panose="02020602080505020303" pitchFamily="18" charset="0"/>
              </a:rPr>
              <a:t>ossils</a:t>
            </a:r>
          </a:p>
          <a:p>
            <a:pPr marL="457200" indent="-457200">
              <a:buFont typeface="Wingdings" panose="05000000000000000000" pitchFamily="2" charset="2"/>
              <a:buChar char="q"/>
            </a:pPr>
            <a:r>
              <a:rPr lang="en-US" sz="3200" b="1" dirty="0" smtClean="0">
                <a:latin typeface="Baskerville Old Face" panose="02020602080505020303" pitchFamily="18" charset="0"/>
              </a:rPr>
              <a:t>Succession of Fossils</a:t>
            </a:r>
            <a:endParaRPr lang="en-US" sz="3200" b="1" dirty="0">
              <a:latin typeface="Baskerville Old Face" panose="02020602080505020303" pitchFamily="18" charset="0"/>
            </a:endParaRPr>
          </a:p>
        </p:txBody>
      </p:sp>
      <p:pic>
        <p:nvPicPr>
          <p:cNvPr id="1026" name="Picture 2" descr="Image result for lyells geologic colum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857225"/>
            <a:ext cx="4188755" cy="4431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43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244"/>
                                        </p:tgtEl>
                                        <p:attrNameLst>
                                          <p:attrName>style.visibility</p:attrName>
                                        </p:attrNameLst>
                                      </p:cBhvr>
                                      <p:to>
                                        <p:strVal val="visible"/>
                                      </p:to>
                                    </p:set>
                                    <p:animEffect transition="in" filter="fade">
                                      <p:cBhvr>
                                        <p:cTn id="10" dur="500"/>
                                        <p:tgtEl>
                                          <p:spTgt spid="102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
            <a:ext cx="9144000" cy="6854952"/>
          </a:xfrm>
        </p:spPr>
        <p:txBody>
          <a:bodyPr>
            <a:noAutofit/>
          </a:bodyPr>
          <a:lstStyle/>
          <a:p>
            <a:pPr marL="0" indent="0">
              <a:buNone/>
            </a:pPr>
            <a:r>
              <a:rPr lang="en-US" sz="3700" b="1" dirty="0"/>
              <a:t>2 Pet 3:3-6</a:t>
            </a:r>
            <a:r>
              <a:rPr lang="en-US" sz="3700" dirty="0"/>
              <a:t> – “</a:t>
            </a:r>
            <a:r>
              <a:rPr lang="en-US" sz="3700" baseline="30000" dirty="0"/>
              <a:t>3</a:t>
            </a:r>
            <a:r>
              <a:rPr lang="en-US" sz="3700" dirty="0"/>
              <a:t>Know this first of all, that in the last days mockers will come with their mocking, following after their own lusts, </a:t>
            </a:r>
            <a:r>
              <a:rPr lang="en-US" sz="3700" baseline="30000" dirty="0"/>
              <a:t>4</a:t>
            </a:r>
            <a:r>
              <a:rPr lang="en-US" sz="3700" dirty="0"/>
              <a:t>and saying, ‘Where is the promise of His coming? For ever since the fathers fell asleep, all continues just as it was from the beginning of creation.’ </a:t>
            </a:r>
            <a:r>
              <a:rPr lang="en-US" sz="3700" baseline="30000" dirty="0"/>
              <a:t>5</a:t>
            </a:r>
            <a:r>
              <a:rPr lang="en-US" sz="3700" dirty="0"/>
              <a:t>For when they maintain this, it escapes their notice that by the word of God the heavens existed long ago and the earth was </a:t>
            </a:r>
            <a:r>
              <a:rPr lang="en-US" sz="3700" u="sng" dirty="0"/>
              <a:t>formed out of water and by water</a:t>
            </a:r>
            <a:r>
              <a:rPr lang="en-US" sz="3700" dirty="0"/>
              <a:t>, </a:t>
            </a:r>
            <a:r>
              <a:rPr lang="en-US" sz="3700" baseline="30000" dirty="0"/>
              <a:t>6</a:t>
            </a:r>
            <a:r>
              <a:rPr lang="en-US" sz="3700" dirty="0"/>
              <a:t>through which the world at that time was destroyed, being </a:t>
            </a:r>
            <a:r>
              <a:rPr lang="en-US" sz="3700" u="sng" dirty="0"/>
              <a:t>flooded with water</a:t>
            </a:r>
            <a:r>
              <a:rPr lang="en-US" sz="3700" dirty="0"/>
              <a:t>.”</a:t>
            </a:r>
          </a:p>
          <a:p>
            <a:endParaRPr lang="en-US" sz="3700" dirty="0"/>
          </a:p>
        </p:txBody>
      </p:sp>
    </p:spTree>
    <p:extLst>
      <p:ext uri="{BB962C8B-B14F-4D97-AF65-F5344CB8AC3E}">
        <p14:creationId xmlns:p14="http://schemas.microsoft.com/office/powerpoint/2010/main" val="376698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the geologic column">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79"/>
          <a:stretch/>
        </p:blipFill>
        <p:spPr bwMode="auto">
          <a:xfrm>
            <a:off x="0" y="0"/>
            <a:ext cx="435864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58640" y="0"/>
            <a:ext cx="4785360" cy="2800767"/>
          </a:xfrm>
          <a:prstGeom prst="rect">
            <a:avLst/>
          </a:prstGeom>
          <a:noFill/>
        </p:spPr>
        <p:txBody>
          <a:bodyPr wrap="square" rtlCol="0">
            <a:spAutoFit/>
          </a:bodyPr>
          <a:lstStyle/>
          <a:p>
            <a:r>
              <a:rPr lang="en-US" sz="4400" b="1" u="sng" dirty="0" smtClean="0">
                <a:latin typeface="Rockwell Condensed" panose="02060603050405020104" pitchFamily="18" charset="0"/>
              </a:rPr>
              <a:t>Problems:</a:t>
            </a:r>
          </a:p>
          <a:p>
            <a:endParaRPr lang="en-US" sz="1200" b="1" dirty="0">
              <a:latin typeface="Rockwell Condensed" panose="02060603050405020104" pitchFamily="18" charset="0"/>
            </a:endParaRPr>
          </a:p>
          <a:p>
            <a:pPr marL="742950" indent="-742950">
              <a:buFont typeface="+mj-lt"/>
              <a:buAutoNum type="arabicParenR"/>
            </a:pPr>
            <a:r>
              <a:rPr lang="en-US" sz="2400" b="1" dirty="0" smtClean="0">
                <a:latin typeface="Rockwell Condensed" panose="02060603050405020104" pitchFamily="18" charset="0"/>
              </a:rPr>
              <a:t>Covers ~130 miles deep?</a:t>
            </a:r>
          </a:p>
          <a:p>
            <a:pPr marL="742950" indent="-742950">
              <a:buFont typeface="+mj-lt"/>
              <a:buAutoNum type="arabicParenR"/>
            </a:pPr>
            <a:endParaRPr lang="en-US" sz="2400" b="1" dirty="0" smtClean="0">
              <a:latin typeface="Rockwell Condensed" panose="02060603050405020104" pitchFamily="18" charset="0"/>
            </a:endParaRPr>
          </a:p>
          <a:p>
            <a:pPr marL="742950" indent="-742950">
              <a:buFont typeface="+mj-lt"/>
              <a:buAutoNum type="arabicParenR"/>
            </a:pPr>
            <a:r>
              <a:rPr lang="en-US" sz="2400" b="1" dirty="0" smtClean="0">
                <a:latin typeface="Rockwell Condensed" panose="02060603050405020104" pitchFamily="18" charset="0"/>
              </a:rPr>
              <a:t>Average is only 1.5 miles deep</a:t>
            </a:r>
          </a:p>
          <a:p>
            <a:pPr marL="742950" indent="-742950">
              <a:buFont typeface="+mj-lt"/>
              <a:buAutoNum type="arabicParenR"/>
            </a:pPr>
            <a:endParaRPr lang="en-US" sz="2400" b="1" dirty="0">
              <a:latin typeface="Rockwell Condensed" panose="02060603050405020104" pitchFamily="18" charset="0"/>
            </a:endParaRPr>
          </a:p>
          <a:p>
            <a:pPr marL="742950" indent="-742950">
              <a:buFont typeface="+mj-lt"/>
              <a:buAutoNum type="arabicParenR"/>
            </a:pPr>
            <a:r>
              <a:rPr lang="en-US" sz="2400" b="1" dirty="0" smtClean="0">
                <a:latin typeface="Rockwell Condensed" panose="02060603050405020104" pitchFamily="18" charset="0"/>
              </a:rPr>
              <a:t>Grand Canyon? 6 periods</a:t>
            </a:r>
            <a:endParaRPr lang="en-US" sz="2400" b="1" dirty="0">
              <a:latin typeface="Rockwell Condensed" panose="02060603050405020104" pitchFamily="18" charset="0"/>
            </a:endParaRPr>
          </a:p>
        </p:txBody>
      </p:sp>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8641" y="2800767"/>
            <a:ext cx="4785360" cy="4057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23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1268"/>
                                        </p:tgtEl>
                                        <p:attrNameLst>
                                          <p:attrName>style.visibility</p:attrName>
                                        </p:attrNameLst>
                                      </p:cBhvr>
                                      <p:to>
                                        <p:strVal val="visible"/>
                                      </p:to>
                                    </p:set>
                                    <p:animEffect transition="in" filter="fade">
                                      <p:cBhvr>
                                        <p:cTn id="26"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 y="1066800"/>
            <a:ext cx="9131808"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711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1592" y="1"/>
            <a:ext cx="6312408" cy="3505200"/>
          </a:xfrm>
        </p:spPr>
        <p:txBody>
          <a:bodyPr>
            <a:noAutofit/>
          </a:bodyPr>
          <a:lstStyle/>
          <a:p>
            <a:pPr marL="0" indent="0">
              <a:buNone/>
            </a:pPr>
            <a:r>
              <a:rPr lang="en-US" sz="2200" b="1" u="sng" dirty="0" smtClean="0"/>
              <a:t>Jack Horner</a:t>
            </a:r>
            <a:r>
              <a:rPr lang="en-US" sz="2200" dirty="0" smtClean="0"/>
              <a:t> – “Paleontology </a:t>
            </a:r>
            <a:r>
              <a:rPr lang="en-US" sz="2200" dirty="0"/>
              <a:t>is a </a:t>
            </a:r>
            <a:r>
              <a:rPr lang="en-US" sz="2200" u="sng" dirty="0"/>
              <a:t>historical science based on circumstantial evidence</a:t>
            </a:r>
            <a:r>
              <a:rPr lang="en-US" sz="2200" dirty="0"/>
              <a:t>, after the fact. We can never reach hard and fast conclusions in our study of ancient plants and animals. These days it's easy to go through school for a good many years, sometimes even through college, without hearing that </a:t>
            </a:r>
            <a:r>
              <a:rPr lang="en-US" sz="2200" u="sng" dirty="0"/>
              <a:t>some sciences are historical or by nature inconclusive</a:t>
            </a:r>
            <a:r>
              <a:rPr lang="en-US" sz="2200" dirty="0" smtClean="0"/>
              <a:t>.” (</a:t>
            </a:r>
            <a:r>
              <a:rPr lang="en-US" sz="2200" i="1" dirty="0"/>
              <a:t>Dinosaur Lives</a:t>
            </a:r>
            <a:r>
              <a:rPr lang="en-US" sz="2200" dirty="0"/>
              <a:t>, 1997, </a:t>
            </a:r>
            <a:r>
              <a:rPr lang="en-US" sz="2200" dirty="0" smtClean="0"/>
              <a:t>p.19)</a:t>
            </a:r>
            <a:endParaRPr lang="en-US" sz="2200" dirty="0"/>
          </a:p>
        </p:txBody>
      </p:sp>
      <p:pic>
        <p:nvPicPr>
          <p:cNvPr id="13314" name="Picture 2" descr="Image result for jack horn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 y="0"/>
            <a:ext cx="2831592"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19400" y="3429000"/>
            <a:ext cx="6324600" cy="3477875"/>
          </a:xfrm>
          <a:prstGeom prst="rect">
            <a:avLst/>
          </a:prstGeom>
        </p:spPr>
        <p:txBody>
          <a:bodyPr wrap="square">
            <a:spAutoFit/>
          </a:bodyPr>
          <a:lstStyle/>
          <a:p>
            <a:r>
              <a:rPr lang="en-US" sz="2200" b="1" u="sng" dirty="0" smtClean="0"/>
              <a:t>David Kitts</a:t>
            </a:r>
            <a:r>
              <a:rPr lang="en-US" sz="2200" dirty="0" smtClean="0"/>
              <a:t> – “Few </a:t>
            </a:r>
            <a:r>
              <a:rPr lang="en-US" sz="2200" dirty="0"/>
              <a:t>paleontologists have, I think, ever supposed that fossils, by themselves, provide grounds for the conclusion that evolution has </a:t>
            </a:r>
            <a:r>
              <a:rPr lang="en-US" sz="2200" dirty="0" smtClean="0"/>
              <a:t>occurred…the </a:t>
            </a:r>
            <a:r>
              <a:rPr lang="en-US" sz="2200" dirty="0"/>
              <a:t>record of evolution, like any other historical record, </a:t>
            </a:r>
            <a:r>
              <a:rPr lang="en-US" sz="2200" u="sng" dirty="0"/>
              <a:t>must be construed within a complex of particular and general preconceptions not the least of which is the hypothesis that evolution has occurred</a:t>
            </a:r>
            <a:r>
              <a:rPr lang="en-US" sz="2200" u="sng" dirty="0" smtClean="0"/>
              <a:t>.</a:t>
            </a:r>
            <a:r>
              <a:rPr lang="en-US" sz="2200" dirty="0" smtClean="0"/>
              <a:t>” ("Search </a:t>
            </a:r>
            <a:r>
              <a:rPr lang="en-US" sz="2200" dirty="0"/>
              <a:t>for the Holy Transformation," review of Evolution of Living Organisms, by Pierre-P. </a:t>
            </a:r>
            <a:r>
              <a:rPr lang="en-US" sz="2200" dirty="0" err="1"/>
              <a:t>Grassé</a:t>
            </a:r>
            <a:r>
              <a:rPr lang="en-US" sz="2200" dirty="0"/>
              <a:t>, </a:t>
            </a:r>
            <a:r>
              <a:rPr lang="en-US" sz="2200" i="1" dirty="0" err="1"/>
              <a:t>Paleobiology</a:t>
            </a:r>
            <a:r>
              <a:rPr lang="en-US" sz="2200" dirty="0"/>
              <a:t>, vol. 5, 1979, pp. 353-354</a:t>
            </a:r>
            <a:r>
              <a:rPr lang="en-US" sz="2200" dirty="0" smtClean="0"/>
              <a:t>)</a:t>
            </a:r>
            <a:endParaRPr lang="en-US" sz="2200" u="sng" dirty="0"/>
          </a:p>
        </p:txBody>
      </p:sp>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9000"/>
            <a:ext cx="28194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014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fade">
                                      <p:cBhvr>
                                        <p:cTn id="7" dur="500"/>
                                        <p:tgtEl>
                                          <p:spTgt spid="133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0" y="1"/>
            <a:ext cx="6096000" cy="3505200"/>
          </a:xfrm>
        </p:spPr>
        <p:txBody>
          <a:bodyPr>
            <a:noAutofit/>
          </a:bodyPr>
          <a:lstStyle/>
          <a:p>
            <a:pPr marL="0" indent="0">
              <a:buNone/>
            </a:pPr>
            <a:r>
              <a:rPr lang="en-US" sz="2300" b="1" u="sng" dirty="0" smtClean="0"/>
              <a:t>Stephen J. Gould</a:t>
            </a:r>
            <a:r>
              <a:rPr lang="en-US" sz="2300" b="1" dirty="0" smtClean="0"/>
              <a:t> </a:t>
            </a:r>
            <a:r>
              <a:rPr lang="en-US" sz="2300" dirty="0" smtClean="0"/>
              <a:t>– “…our </a:t>
            </a:r>
            <a:r>
              <a:rPr lang="en-US" sz="2300" dirty="0"/>
              <a:t>ways of learning about the world are </a:t>
            </a:r>
            <a:r>
              <a:rPr lang="en-US" sz="2300" u="sng" dirty="0"/>
              <a:t>strongly influenced by the social preconceptions and biased modes of thinking</a:t>
            </a:r>
            <a:r>
              <a:rPr lang="en-US" sz="2300" dirty="0"/>
              <a:t> that each scientist must apply to any problem. The stereotype of a fully rational and objective scientific method, with individual scientists as logical (and interchangeable) robots, is self-serving mythology</a:t>
            </a:r>
            <a:r>
              <a:rPr lang="en-US" sz="2300" dirty="0" smtClean="0"/>
              <a:t>.” (</a:t>
            </a:r>
            <a:r>
              <a:rPr lang="en-US" sz="2300" dirty="0"/>
              <a:t>Dinosaur in a haystack: reflections in natural </a:t>
            </a:r>
            <a:r>
              <a:rPr lang="en-US" sz="2300" dirty="0" smtClean="0"/>
              <a:t>history, ed</a:t>
            </a:r>
            <a:r>
              <a:rPr lang="en-US" sz="2300" dirty="0"/>
              <a:t>. Harmony, </a:t>
            </a:r>
            <a:r>
              <a:rPr lang="en-US" sz="2300" dirty="0" smtClean="0"/>
              <a:t>1995)</a:t>
            </a:r>
            <a:endParaRPr lang="en-US" sz="2300" dirty="0"/>
          </a:p>
        </p:txBody>
      </p:sp>
      <p:pic>
        <p:nvPicPr>
          <p:cNvPr id="14338" name="Picture 2" descr="Stephen Jay Gould 2015, portrait (unknown d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505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57144" y="3630303"/>
            <a:ext cx="6086856" cy="2569934"/>
          </a:xfrm>
          <a:prstGeom prst="rect">
            <a:avLst/>
          </a:prstGeom>
        </p:spPr>
        <p:txBody>
          <a:bodyPr wrap="square">
            <a:spAutoFit/>
          </a:bodyPr>
          <a:lstStyle/>
          <a:p>
            <a:r>
              <a:rPr lang="en-US" sz="2300" b="1" u="sng" dirty="0" smtClean="0"/>
              <a:t>Tom Kemp</a:t>
            </a:r>
            <a:r>
              <a:rPr lang="en-US" sz="2300" dirty="0" smtClean="0"/>
              <a:t> – “</a:t>
            </a:r>
            <a:r>
              <a:rPr lang="en-US" sz="2300" dirty="0"/>
              <a:t>Of course, there are many in the synapsid fossil record, with intermediates found between the various known groups </a:t>
            </a:r>
            <a:r>
              <a:rPr lang="en-US" sz="2300" u="sng" dirty="0"/>
              <a:t>invariably unknown</a:t>
            </a:r>
            <a:r>
              <a:rPr lang="en-US" sz="2300" dirty="0"/>
              <a:t>. However, the known groups have enough features in common that it is possible to reconstruct </a:t>
            </a:r>
            <a:r>
              <a:rPr lang="en-US" sz="2300" u="sng" dirty="0"/>
              <a:t>hypothetical intermediate stages</a:t>
            </a:r>
            <a:r>
              <a:rPr lang="en-US" sz="2300" dirty="0"/>
              <a:t>.</a:t>
            </a:r>
            <a:r>
              <a:rPr lang="en-US" sz="2300" dirty="0" smtClean="0"/>
              <a:t>” (Gish, 1995, 159)</a:t>
            </a:r>
            <a:endParaRPr lang="en-US" sz="2300" dirty="0"/>
          </a:p>
        </p:txBody>
      </p:sp>
      <p:pic>
        <p:nvPicPr>
          <p:cNvPr id="14340" name="Picture 4" descr="Image result for zoologist tom kemp">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557" t="11117"/>
          <a:stretch/>
        </p:blipFill>
        <p:spPr bwMode="auto">
          <a:xfrm>
            <a:off x="0" y="3477904"/>
            <a:ext cx="30480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46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500"/>
                                        <p:tgtEl>
                                          <p:spTgt spid="143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0" y="1"/>
            <a:ext cx="6096000" cy="3505200"/>
          </a:xfrm>
        </p:spPr>
        <p:txBody>
          <a:bodyPr>
            <a:noAutofit/>
          </a:bodyPr>
          <a:lstStyle/>
          <a:p>
            <a:pPr marL="0" indent="0">
              <a:buNone/>
            </a:pPr>
            <a:r>
              <a:rPr lang="en-US" sz="2500" b="1" u="sng" dirty="0" smtClean="0"/>
              <a:t>Gareth Nelson</a:t>
            </a:r>
            <a:r>
              <a:rPr lang="en-US" sz="2500" b="1" dirty="0" smtClean="0"/>
              <a:t> </a:t>
            </a:r>
            <a:r>
              <a:rPr lang="en-US" sz="2500" dirty="0" smtClean="0"/>
              <a:t>– “[It] is </a:t>
            </a:r>
            <a:r>
              <a:rPr lang="en-US" sz="2500" dirty="0"/>
              <a:t>a mistake to believe that even one fossil species or fossil ‘groups’ can be demonstrated to have been ancestral to </a:t>
            </a:r>
            <a:r>
              <a:rPr lang="en-US" sz="2500" dirty="0" smtClean="0"/>
              <a:t>another…</a:t>
            </a:r>
            <a:r>
              <a:rPr lang="en-US" sz="2800" dirty="0" smtClean="0"/>
              <a:t>that </a:t>
            </a:r>
            <a:r>
              <a:rPr lang="en-US" sz="2800" dirty="0"/>
              <a:t>a known fossil….is an actual ancestor of some other species or group, is </a:t>
            </a:r>
            <a:r>
              <a:rPr lang="en-US" sz="2800" u="sng" dirty="0"/>
              <a:t>an assumption scientifically unjustifiable</a:t>
            </a:r>
            <a:r>
              <a:rPr lang="en-US" sz="2800" dirty="0"/>
              <a:t>.</a:t>
            </a:r>
            <a:r>
              <a:rPr lang="en-US" sz="2500" dirty="0" smtClean="0"/>
              <a:t>” (Nelson 1969, p. 27, a cited by Morris 1977, pp. i-ii)</a:t>
            </a:r>
            <a:endParaRPr lang="en-US" sz="2500" dirty="0"/>
          </a:p>
        </p:txBody>
      </p:sp>
      <p:pic>
        <p:nvPicPr>
          <p:cNvPr id="15362" name="Picture 2" descr="Image result for gareth nelson natural histor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 y="0"/>
            <a:ext cx="3122676" cy="34671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zoologist tom kemp">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557" t="11117"/>
          <a:stretch/>
        </p:blipFill>
        <p:spPr bwMode="auto">
          <a:xfrm>
            <a:off x="0" y="3505201"/>
            <a:ext cx="3048000" cy="3352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0" y="3505201"/>
            <a:ext cx="6096000" cy="2246769"/>
          </a:xfrm>
          <a:prstGeom prst="rect">
            <a:avLst/>
          </a:prstGeom>
        </p:spPr>
        <p:txBody>
          <a:bodyPr wrap="square">
            <a:spAutoFit/>
          </a:bodyPr>
          <a:lstStyle/>
          <a:p>
            <a:r>
              <a:rPr lang="en-US" sz="2800" b="1" u="sng" dirty="0" smtClean="0"/>
              <a:t>Tom Kemp</a:t>
            </a:r>
            <a:r>
              <a:rPr lang="en-US" sz="2800" dirty="0" smtClean="0"/>
              <a:t> – “In </a:t>
            </a:r>
            <a:r>
              <a:rPr lang="en-US" sz="2800" dirty="0"/>
              <a:t>no single adequately documented case is it possible to trace a transition, species by species, from one genus to another</a:t>
            </a:r>
            <a:r>
              <a:rPr lang="en-US" sz="2800" dirty="0" smtClean="0"/>
              <a:t>.” (</a:t>
            </a:r>
            <a:r>
              <a:rPr lang="en-US" sz="2800" i="1" dirty="0"/>
              <a:t>Mammal-like Reptiles and the Origin of Mammals</a:t>
            </a:r>
            <a:r>
              <a:rPr lang="en-US" sz="2800" dirty="0" smtClean="0"/>
              <a:t>)</a:t>
            </a:r>
            <a:endParaRPr lang="en-US" sz="2800" dirty="0"/>
          </a:p>
        </p:txBody>
      </p:sp>
    </p:spTree>
    <p:extLst>
      <p:ext uri="{BB962C8B-B14F-4D97-AF65-F5344CB8AC3E}">
        <p14:creationId xmlns:p14="http://schemas.microsoft.com/office/powerpoint/2010/main" val="304677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answers in genesis missing link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03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charles darwi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2"/>
            <a:ext cx="3352799" cy="30008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352800" y="1"/>
            <a:ext cx="5791200" cy="3000821"/>
          </a:xfrm>
          <a:prstGeom prst="rect">
            <a:avLst/>
          </a:prstGeom>
        </p:spPr>
        <p:txBody>
          <a:bodyPr wrap="square">
            <a:spAutoFit/>
          </a:bodyPr>
          <a:lstStyle/>
          <a:p>
            <a:r>
              <a:rPr lang="en-US" sz="2100" b="1" u="sng" dirty="0" smtClean="0"/>
              <a:t>Darwin</a:t>
            </a:r>
            <a:r>
              <a:rPr lang="en-US" sz="2100" dirty="0" smtClean="0"/>
              <a:t> – “The </a:t>
            </a:r>
            <a:r>
              <a:rPr lang="en-US" sz="2100" dirty="0"/>
              <a:t>number of intermediate varieties, which have formerly existed on the earth, (must) be truly enormous. </a:t>
            </a:r>
            <a:r>
              <a:rPr lang="en-US" sz="2100" u="sng" dirty="0"/>
              <a:t>Why then is not every geological formation and every stratum full of such intermediate links?</a:t>
            </a:r>
            <a:r>
              <a:rPr lang="en-US" sz="2100" dirty="0"/>
              <a:t> Geology assuredly does not reveal any such finely graduated organic chain; and this, perhaps, is </a:t>
            </a:r>
            <a:r>
              <a:rPr lang="en-US" sz="2100" u="sng" dirty="0"/>
              <a:t>the most obvious and gravest objection which can be urged against my theory</a:t>
            </a:r>
            <a:r>
              <a:rPr lang="en-US" sz="2100" dirty="0"/>
              <a:t>” </a:t>
            </a:r>
            <a:r>
              <a:rPr lang="en-US" sz="2100" dirty="0" smtClean="0"/>
              <a:t>(On the Origin of Species, </a:t>
            </a:r>
            <a:r>
              <a:rPr lang="en-US" sz="2100" dirty="0"/>
              <a:t>1859, p. 292).</a:t>
            </a:r>
          </a:p>
        </p:txBody>
      </p:sp>
      <p:sp>
        <p:nvSpPr>
          <p:cNvPr id="6" name="Rectangle 5"/>
          <p:cNvSpPr/>
          <p:nvPr/>
        </p:nvSpPr>
        <p:spPr>
          <a:xfrm>
            <a:off x="3352799" y="3139322"/>
            <a:ext cx="5791200" cy="3739485"/>
          </a:xfrm>
          <a:prstGeom prst="rect">
            <a:avLst/>
          </a:prstGeom>
        </p:spPr>
        <p:txBody>
          <a:bodyPr wrap="square">
            <a:spAutoFit/>
          </a:bodyPr>
          <a:lstStyle/>
          <a:p>
            <a:r>
              <a:rPr lang="en-US" sz="2100" b="1" u="sng" dirty="0" smtClean="0"/>
              <a:t>David </a:t>
            </a:r>
            <a:r>
              <a:rPr lang="en-US" sz="2100" b="1" u="sng" dirty="0" err="1" smtClean="0"/>
              <a:t>Raup</a:t>
            </a:r>
            <a:r>
              <a:rPr lang="en-US" sz="2100" dirty="0" smtClean="0"/>
              <a:t> – “</a:t>
            </a:r>
            <a:r>
              <a:rPr lang="en-US" sz="2100" dirty="0"/>
              <a:t>In the years after Darwin, his advocates hoped to find predictable progressions… </a:t>
            </a:r>
            <a:r>
              <a:rPr lang="en-US" sz="2100" u="sng" dirty="0"/>
              <a:t>these have not been found</a:t>
            </a:r>
            <a:r>
              <a:rPr lang="en-US" sz="2100" dirty="0"/>
              <a:t> -- yet the optimism has died hard, </a:t>
            </a:r>
            <a:r>
              <a:rPr lang="en-US" sz="2100" u="sng" dirty="0"/>
              <a:t>and some pure fantasy has crept into textbooks</a:t>
            </a:r>
            <a:r>
              <a:rPr lang="en-US" sz="2100" dirty="0" smtClean="0"/>
              <a:t>.” (Evolution </a:t>
            </a:r>
            <a:r>
              <a:rPr lang="en-US" sz="2100" dirty="0"/>
              <a:t>and the Fossil Record</a:t>
            </a:r>
            <a:r>
              <a:rPr lang="en-US" sz="2100" dirty="0" smtClean="0"/>
              <a:t>, </a:t>
            </a:r>
            <a:r>
              <a:rPr lang="en-US" sz="2100" i="1" dirty="0"/>
              <a:t>Science,</a:t>
            </a:r>
            <a:r>
              <a:rPr lang="en-US" sz="2100" dirty="0"/>
              <a:t> vol. 213, July 1981, 289</a:t>
            </a:r>
            <a:r>
              <a:rPr lang="en-US" sz="2100" dirty="0" smtClean="0"/>
              <a:t>.)</a:t>
            </a:r>
          </a:p>
          <a:p>
            <a:endParaRPr lang="en-US" sz="600" dirty="0"/>
          </a:p>
          <a:p>
            <a:r>
              <a:rPr lang="en-US" sz="2100" dirty="0" smtClean="0"/>
              <a:t>“Well</a:t>
            </a:r>
            <a:r>
              <a:rPr lang="en-US" sz="2100" dirty="0"/>
              <a:t>, we are now about 120 years after Darwin, and knowledge of the fossil record has been greatly expanded ... ironically, </a:t>
            </a:r>
            <a:r>
              <a:rPr lang="en-US" sz="2100" u="sng" dirty="0"/>
              <a:t>we have even fewer examples of evolutionary transition than we had in Darwin's time</a:t>
            </a:r>
            <a:r>
              <a:rPr lang="en-US" sz="2100" dirty="0" smtClean="0"/>
              <a:t>.” </a:t>
            </a:r>
            <a:r>
              <a:rPr lang="en-US" sz="2100" dirty="0"/>
              <a:t>(</a:t>
            </a:r>
            <a:r>
              <a:rPr lang="en-US" sz="2100" dirty="0" err="1"/>
              <a:t>Raup</a:t>
            </a:r>
            <a:r>
              <a:rPr lang="en-US" sz="2100" dirty="0"/>
              <a:t>, 1979). </a:t>
            </a:r>
          </a:p>
        </p:txBody>
      </p:sp>
      <p:pic>
        <p:nvPicPr>
          <p:cNvPr id="17410" name="Picture 2" descr="Image result for david raup">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3141841"/>
            <a:ext cx="3352799" cy="3736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84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2284"/>
            <a:ext cx="9144000" cy="3815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09404" y="2057399"/>
            <a:ext cx="7725192" cy="984885"/>
          </a:xfrm>
          <a:prstGeom prst="rect">
            <a:avLst/>
          </a:prstGeom>
          <a:noFill/>
        </p:spPr>
        <p:txBody>
          <a:bodyPr wrap="none" rtlCol="0">
            <a:spAutoFit/>
          </a:bodyPr>
          <a:lstStyle/>
          <a:p>
            <a:r>
              <a:rPr lang="en-US" sz="5800" b="1" dirty="0" smtClean="0">
                <a:latin typeface="Baskerville Old Face" panose="02020602080505020303" pitchFamily="18" charset="0"/>
              </a:rPr>
              <a:t>GEOLOGIC COLUMN</a:t>
            </a:r>
            <a:endParaRPr lang="en-US" sz="5800" b="1" dirty="0">
              <a:latin typeface="Baskerville Old Face" panose="02020602080505020303" pitchFamily="18" charset="0"/>
            </a:endParaRPr>
          </a:p>
        </p:txBody>
      </p:sp>
      <p:grpSp>
        <p:nvGrpSpPr>
          <p:cNvPr id="8" name="Group 7"/>
          <p:cNvGrpSpPr/>
          <p:nvPr/>
        </p:nvGrpSpPr>
        <p:grpSpPr>
          <a:xfrm>
            <a:off x="2552700" y="0"/>
            <a:ext cx="4038600" cy="1966677"/>
            <a:chOff x="0" y="-4898"/>
            <a:chExt cx="4038600" cy="1966677"/>
          </a:xfrm>
        </p:grpSpPr>
        <p:pic>
          <p:nvPicPr>
            <p:cNvPr id="1026" name="Picture 2" descr="Image result for what is geology">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502" t="39651" r="24120" b="41636"/>
            <a:stretch/>
          </p:blipFill>
          <p:spPr bwMode="auto">
            <a:xfrm>
              <a:off x="0" y="803189"/>
              <a:ext cx="4038600" cy="11585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1873" y="-4898"/>
              <a:ext cx="3914854" cy="984885"/>
            </a:xfrm>
            <a:prstGeom prst="rect">
              <a:avLst/>
            </a:prstGeom>
            <a:noFill/>
          </p:spPr>
          <p:txBody>
            <a:bodyPr wrap="none" rtlCol="0">
              <a:spAutoFit/>
            </a:bodyPr>
            <a:lstStyle/>
            <a:p>
              <a:r>
                <a:rPr lang="en-US" sz="5800" b="1" dirty="0" smtClean="0">
                  <a:latin typeface="Baskerville Old Face" panose="02020602080505020303" pitchFamily="18" charset="0"/>
                </a:rPr>
                <a:t>GEOLOGY</a:t>
              </a:r>
              <a:endParaRPr lang="en-US" sz="5800" b="1" dirty="0">
                <a:latin typeface="Baskerville Old Face" panose="02020602080505020303" pitchFamily="18" charset="0"/>
              </a:endParaRPr>
            </a:p>
          </p:txBody>
        </p:sp>
      </p:grpSp>
    </p:spTree>
    <p:extLst>
      <p:ext uri="{BB962C8B-B14F-4D97-AF65-F5344CB8AC3E}">
        <p14:creationId xmlns:p14="http://schemas.microsoft.com/office/powerpoint/2010/main" val="122213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fade">
                                      <p:cBhvr>
                                        <p:cTn id="12" dur="500"/>
                                        <p:tgtEl>
                                          <p:spTgt spid="10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52800" y="1"/>
            <a:ext cx="5791200" cy="3139321"/>
          </a:xfrm>
          <a:prstGeom prst="rect">
            <a:avLst/>
          </a:prstGeom>
        </p:spPr>
        <p:txBody>
          <a:bodyPr wrap="square">
            <a:spAutoFit/>
          </a:bodyPr>
          <a:lstStyle/>
          <a:p>
            <a:r>
              <a:rPr lang="en-US" sz="2200" b="1" u="sng" dirty="0" smtClean="0"/>
              <a:t>Gareth Nelson</a:t>
            </a:r>
            <a:r>
              <a:rPr lang="en-US" sz="2200" dirty="0" smtClean="0"/>
              <a:t> – “The history of comparative biology teaches us that the search for ancestors is doomed to ultimate failure, this, with respect to its principle objective, this search is an exercise in </a:t>
            </a:r>
            <a:r>
              <a:rPr lang="en-US" sz="2200" u="sng" dirty="0" smtClean="0"/>
              <a:t>futility…</a:t>
            </a:r>
            <a:r>
              <a:rPr lang="en-US" sz="2200" u="sng" dirty="0"/>
              <a:t>a more complete sample of the fossil record in itself would only complicate the </a:t>
            </a:r>
            <a:r>
              <a:rPr lang="en-US" sz="2200" u="sng" dirty="0" smtClean="0"/>
              <a:t>problem</a:t>
            </a:r>
            <a:r>
              <a:rPr lang="en-US" sz="2200" dirty="0" smtClean="0"/>
              <a:t>...” (Origin </a:t>
            </a:r>
            <a:r>
              <a:rPr lang="en-US" sz="2200" dirty="0"/>
              <a:t>and Diversification of </a:t>
            </a:r>
            <a:r>
              <a:rPr lang="en-US" sz="2200" dirty="0" err="1"/>
              <a:t>Teleostean</a:t>
            </a:r>
            <a:r>
              <a:rPr lang="en-US" sz="2200" dirty="0"/>
              <a:t> Fishes</a:t>
            </a:r>
            <a:r>
              <a:rPr lang="en-US" sz="2200" dirty="0" smtClean="0"/>
              <a:t>,</a:t>
            </a:r>
            <a:r>
              <a:rPr lang="en-US" sz="2200" dirty="0"/>
              <a:t> </a:t>
            </a:r>
            <a:r>
              <a:rPr lang="en-US" sz="2200" i="1" dirty="0"/>
              <a:t>Annals of the New York Academy of Sciences</a:t>
            </a:r>
            <a:r>
              <a:rPr lang="en-US" sz="2200" dirty="0"/>
              <a:t>, 1971, pp. 22-23.)</a:t>
            </a:r>
          </a:p>
        </p:txBody>
      </p:sp>
      <p:pic>
        <p:nvPicPr>
          <p:cNvPr id="7" name="Picture 2" descr="Image result for gareth nelson natural histor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 y="0"/>
            <a:ext cx="3351276" cy="34671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9000"/>
            <a:ext cx="32766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352800" y="3429000"/>
            <a:ext cx="5791200" cy="3000821"/>
          </a:xfrm>
          <a:prstGeom prst="rect">
            <a:avLst/>
          </a:prstGeom>
        </p:spPr>
        <p:txBody>
          <a:bodyPr wrap="square">
            <a:spAutoFit/>
          </a:bodyPr>
          <a:lstStyle/>
          <a:p>
            <a:r>
              <a:rPr lang="en-US" sz="2100" b="1" u="sng" dirty="0" smtClean="0"/>
              <a:t>David Kitts</a:t>
            </a:r>
            <a:r>
              <a:rPr lang="en-US" sz="2100" dirty="0" smtClean="0"/>
              <a:t> – “Despite </a:t>
            </a:r>
            <a:r>
              <a:rPr lang="en-US" sz="2100" dirty="0"/>
              <a:t>the bright promise that paleontology provides a means of </a:t>
            </a:r>
            <a:r>
              <a:rPr lang="en-US" sz="2100" dirty="0" smtClean="0"/>
              <a:t>‘seeing’ </a:t>
            </a:r>
            <a:r>
              <a:rPr lang="en-US" sz="2100" dirty="0"/>
              <a:t>evolution, it has presented some nasty difficulties for evolutionists the most notorious of which is </a:t>
            </a:r>
            <a:r>
              <a:rPr lang="en-US" sz="2100" u="sng" dirty="0"/>
              <a:t>the presence of </a:t>
            </a:r>
            <a:r>
              <a:rPr lang="en-US" sz="2100" u="sng" dirty="0" smtClean="0"/>
              <a:t>‘gaps’ </a:t>
            </a:r>
            <a:r>
              <a:rPr lang="en-US" sz="2100" u="sng" dirty="0"/>
              <a:t>in the fossil record</a:t>
            </a:r>
            <a:r>
              <a:rPr lang="en-US" sz="2100" dirty="0"/>
              <a:t>. Evolution requires intermediate forms between species and </a:t>
            </a:r>
            <a:r>
              <a:rPr lang="en-US" sz="2100" u="sng" dirty="0"/>
              <a:t>paleontology does not provide them</a:t>
            </a:r>
            <a:r>
              <a:rPr lang="en-US" sz="2100" dirty="0" smtClean="0"/>
              <a:t>.” (</a:t>
            </a:r>
            <a:r>
              <a:rPr lang="en-US" sz="2100" dirty="0"/>
              <a:t>Kitts, David B., </a:t>
            </a:r>
            <a:r>
              <a:rPr lang="en-US" sz="2100" dirty="0" smtClean="0"/>
              <a:t>Paleontology </a:t>
            </a:r>
            <a:r>
              <a:rPr lang="en-US" sz="2100" dirty="0"/>
              <a:t>and Evolutionary </a:t>
            </a:r>
            <a:r>
              <a:rPr lang="en-US" sz="2100" dirty="0" smtClean="0"/>
              <a:t>Theory, </a:t>
            </a:r>
            <a:r>
              <a:rPr lang="en-US" sz="2100" i="1" dirty="0" smtClean="0"/>
              <a:t>Evolution</a:t>
            </a:r>
            <a:r>
              <a:rPr lang="en-US" sz="2100" dirty="0"/>
              <a:t>, vol. 28, 1974, p. 467)</a:t>
            </a:r>
          </a:p>
        </p:txBody>
      </p:sp>
    </p:spTree>
    <p:extLst>
      <p:ext uri="{BB962C8B-B14F-4D97-AF65-F5344CB8AC3E}">
        <p14:creationId xmlns:p14="http://schemas.microsoft.com/office/powerpoint/2010/main" val="17278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52800" y="1"/>
            <a:ext cx="5791200" cy="2677656"/>
          </a:xfrm>
          <a:prstGeom prst="rect">
            <a:avLst/>
          </a:prstGeom>
        </p:spPr>
        <p:txBody>
          <a:bodyPr wrap="square">
            <a:spAutoFit/>
          </a:bodyPr>
          <a:lstStyle/>
          <a:p>
            <a:r>
              <a:rPr lang="en-US" sz="2200" b="1" u="sng" dirty="0" smtClean="0"/>
              <a:t>George Simpson</a:t>
            </a:r>
            <a:r>
              <a:rPr lang="en-US" sz="2200" dirty="0" smtClean="0"/>
              <a:t> – “</a:t>
            </a:r>
            <a:r>
              <a:rPr lang="en-US" sz="2400" u="sng" dirty="0"/>
              <a:t>The regular absence of transitional forms is an almost universal phenomenon</a:t>
            </a:r>
            <a:r>
              <a:rPr lang="en-US" sz="2400" dirty="0"/>
              <a:t>...all orders of classes of animals </a:t>
            </a:r>
            <a:r>
              <a:rPr lang="en-US" sz="2400" dirty="0" smtClean="0"/>
              <a:t>[and] </a:t>
            </a:r>
            <a:r>
              <a:rPr lang="en-US" sz="2400" dirty="0"/>
              <a:t>analogous categories of plants</a:t>
            </a:r>
            <a:r>
              <a:rPr lang="en-US" sz="2400" dirty="0" smtClean="0"/>
              <a:t>.” (The </a:t>
            </a:r>
            <a:r>
              <a:rPr lang="en-US" sz="2400" dirty="0"/>
              <a:t>Sudden Appearance of Higher Categories, in Evolution of Life. </a:t>
            </a:r>
            <a:r>
              <a:rPr lang="en-US" sz="2400" dirty="0" smtClean="0"/>
              <a:t>149, S</a:t>
            </a:r>
            <a:r>
              <a:rPr lang="en-US" sz="2400" dirty="0"/>
              <a:t>. Tax ed. 1960) </a:t>
            </a:r>
            <a:endParaRPr lang="en-US" sz="2200" dirty="0"/>
          </a:p>
        </p:txBody>
      </p:sp>
      <p:pic>
        <p:nvPicPr>
          <p:cNvPr id="18434" name="Picture 2" descr="Image result for george simpson evolution harvar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 y="0"/>
            <a:ext cx="3355848" cy="2895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tephen Jay Gould 2015, portrait (unknown dat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048000"/>
            <a:ext cx="3352800" cy="38069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352800" y="3048000"/>
            <a:ext cx="5791200" cy="3785652"/>
          </a:xfrm>
          <a:prstGeom prst="rect">
            <a:avLst/>
          </a:prstGeom>
        </p:spPr>
        <p:txBody>
          <a:bodyPr wrap="square">
            <a:spAutoFit/>
          </a:bodyPr>
          <a:lstStyle/>
          <a:p>
            <a:r>
              <a:rPr lang="en-US" sz="2400" b="1" u="sng" dirty="0" smtClean="0"/>
              <a:t>Stephen J. Gould</a:t>
            </a:r>
            <a:r>
              <a:rPr lang="en-US" sz="2400" dirty="0" smtClean="0"/>
              <a:t> – “The </a:t>
            </a:r>
            <a:r>
              <a:rPr lang="en-US" sz="2400" dirty="0"/>
              <a:t>absence of fossil evidence for intermediary stages between major transitions in organic design, indeed our inability, even in our imagination, to construct functional intermediates in many cases, has been </a:t>
            </a:r>
            <a:r>
              <a:rPr lang="en-US" sz="2400" u="sng" dirty="0"/>
              <a:t>a persistent and nagging problem for gradualist accounts of evolution</a:t>
            </a:r>
            <a:r>
              <a:rPr lang="en-US" sz="2400" dirty="0" smtClean="0"/>
              <a:t>.” (</a:t>
            </a:r>
            <a:r>
              <a:rPr lang="en-US" sz="2400" dirty="0"/>
              <a:t>Gould, Stephen J., 'Is a new and general theory of evolution emerging?' </a:t>
            </a:r>
            <a:r>
              <a:rPr lang="en-US" sz="2400" i="1" dirty="0" err="1"/>
              <a:t>Paleobiology</a:t>
            </a:r>
            <a:r>
              <a:rPr lang="en-US" sz="2400" dirty="0"/>
              <a:t>, </a:t>
            </a:r>
            <a:r>
              <a:rPr lang="en-US" sz="2400" dirty="0" err="1"/>
              <a:t>vol</a:t>
            </a:r>
            <a:r>
              <a:rPr lang="en-US" sz="2400" dirty="0"/>
              <a:t> 6(1), January 1980, p. 127)</a:t>
            </a:r>
          </a:p>
        </p:txBody>
      </p:sp>
    </p:spTree>
    <p:extLst>
      <p:ext uri="{BB962C8B-B14F-4D97-AF65-F5344CB8AC3E}">
        <p14:creationId xmlns:p14="http://schemas.microsoft.com/office/powerpoint/2010/main" val="234251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52800" y="1"/>
            <a:ext cx="5791200" cy="2723823"/>
          </a:xfrm>
          <a:prstGeom prst="rect">
            <a:avLst/>
          </a:prstGeom>
        </p:spPr>
        <p:txBody>
          <a:bodyPr wrap="square">
            <a:spAutoFit/>
          </a:bodyPr>
          <a:lstStyle/>
          <a:p>
            <a:r>
              <a:rPr lang="en-US" sz="1900" b="1" u="sng" dirty="0" smtClean="0"/>
              <a:t>Colin Patterson</a:t>
            </a:r>
            <a:r>
              <a:rPr lang="en-US" sz="1900" dirty="0" smtClean="0"/>
              <a:t> – “I </a:t>
            </a:r>
            <a:r>
              <a:rPr lang="en-US" sz="1900" dirty="0"/>
              <a:t>fully agree with your comments on the lack of direct illustration of evolutionary transitions in my book. If I knew of any, fossil or living, I would certainly have included </a:t>
            </a:r>
            <a:r>
              <a:rPr lang="en-US" sz="1900" dirty="0" smtClean="0"/>
              <a:t>them…Gould </a:t>
            </a:r>
            <a:r>
              <a:rPr lang="en-US" sz="1900" dirty="0"/>
              <a:t>and the American Museum people are hard to contradict when they say there are no transitional </a:t>
            </a:r>
            <a:r>
              <a:rPr lang="en-US" sz="1900" dirty="0" smtClean="0"/>
              <a:t>fossils…I </a:t>
            </a:r>
            <a:r>
              <a:rPr lang="en-US" sz="1900" dirty="0"/>
              <a:t>will lay it on the line – </a:t>
            </a:r>
            <a:r>
              <a:rPr lang="en-US" sz="1900" u="sng" dirty="0"/>
              <a:t>there is not one such fossil for which one could make a watertight </a:t>
            </a:r>
            <a:r>
              <a:rPr lang="en-US" sz="1900" u="sng" dirty="0" smtClean="0"/>
              <a:t>argument</a:t>
            </a:r>
            <a:r>
              <a:rPr lang="en-US" sz="1900" dirty="0" smtClean="0"/>
              <a:t>.” (Patterson </a:t>
            </a:r>
            <a:r>
              <a:rPr lang="en-US" sz="1900" dirty="0"/>
              <a:t>as quoted by Sunderland</a:t>
            </a:r>
            <a:r>
              <a:rPr lang="en-US" sz="1900" dirty="0" smtClean="0"/>
              <a:t>.)</a:t>
            </a:r>
            <a:endParaRPr lang="en-US" sz="1900" dirty="0"/>
          </a:p>
        </p:txBody>
      </p:sp>
      <p:pic>
        <p:nvPicPr>
          <p:cNvPr id="20484" name="Picture 4" descr="Image result for evolution colin patters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3352800" cy="27238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52800" y="2672239"/>
            <a:ext cx="5791200" cy="4185761"/>
          </a:xfrm>
          <a:prstGeom prst="rect">
            <a:avLst/>
          </a:prstGeom>
        </p:spPr>
        <p:txBody>
          <a:bodyPr wrap="square">
            <a:spAutoFit/>
          </a:bodyPr>
          <a:lstStyle/>
          <a:p>
            <a:r>
              <a:rPr lang="en-US" sz="1900" b="1" u="sng" dirty="0" smtClean="0"/>
              <a:t>Stephen J. Gould</a:t>
            </a:r>
            <a:r>
              <a:rPr lang="en-US" sz="1900" dirty="0" smtClean="0"/>
              <a:t> – “The </a:t>
            </a:r>
            <a:r>
              <a:rPr lang="en-US" sz="1900" dirty="0"/>
              <a:t>extreme rarity of transitional forms in the fossil record persist as the trade secret of paleontology. The evolutionary trees that adorn our textbooks have data only at the tips and nodes of their branches; </a:t>
            </a:r>
            <a:r>
              <a:rPr lang="en-US" sz="1900" u="sng" dirty="0"/>
              <a:t>the </a:t>
            </a:r>
            <a:r>
              <a:rPr lang="en-US" sz="1900" u="sng" dirty="0" smtClean="0"/>
              <a:t>rest </a:t>
            </a:r>
            <a:r>
              <a:rPr lang="en-US" sz="1900" u="sng" dirty="0"/>
              <a:t>is inference, however reasonable, not the evidence of fossils</a:t>
            </a:r>
            <a:r>
              <a:rPr lang="en-US" sz="1900" dirty="0"/>
              <a:t> </a:t>
            </a:r>
            <a:r>
              <a:rPr lang="en-US" sz="1900" dirty="0" smtClean="0"/>
              <a:t>…</a:t>
            </a:r>
            <a:r>
              <a:rPr lang="en-US" sz="1900" dirty="0"/>
              <a:t>Most species exhibit no directional change during their tenure on earth. They appear in the fossil record looking much the same as when they </a:t>
            </a:r>
            <a:r>
              <a:rPr lang="en-US" sz="1900" dirty="0" smtClean="0"/>
              <a:t>disappear...We </a:t>
            </a:r>
            <a:r>
              <a:rPr lang="en-US" sz="1900" dirty="0"/>
              <a:t>fancy ourselves as the only true students of life's history, </a:t>
            </a:r>
            <a:r>
              <a:rPr lang="en-US" sz="1900" u="sng" dirty="0"/>
              <a:t>yet to preserve our favored account of evolution by natural selection we view our data as so bad that we never see the very process we profess to </a:t>
            </a:r>
            <a:r>
              <a:rPr lang="en-US" sz="1900" u="sng" dirty="0" smtClean="0"/>
              <a:t>study</a:t>
            </a:r>
            <a:r>
              <a:rPr lang="en-US" sz="1900" dirty="0" smtClean="0"/>
              <a:t>.” (Evolution's </a:t>
            </a:r>
            <a:r>
              <a:rPr lang="en-US" sz="1900" dirty="0"/>
              <a:t>Erratic Pace</a:t>
            </a:r>
            <a:r>
              <a:rPr lang="en-US" sz="1900" dirty="0" smtClean="0"/>
              <a:t>, </a:t>
            </a:r>
            <a:r>
              <a:rPr lang="en-US" sz="1900" i="1" dirty="0"/>
              <a:t>Natural History</a:t>
            </a:r>
            <a:r>
              <a:rPr lang="en-US" sz="1900" dirty="0"/>
              <a:t>, vol. 86 (May 1987), p. 14.</a:t>
            </a:r>
          </a:p>
        </p:txBody>
      </p:sp>
      <p:pic>
        <p:nvPicPr>
          <p:cNvPr id="10" name="Picture 2" descr="Stephen Jay Gould 2015, portrait (unknown dat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23824"/>
            <a:ext cx="3352800" cy="413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98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4600" y="1"/>
            <a:ext cx="6629400" cy="1785104"/>
          </a:xfrm>
          <a:prstGeom prst="rect">
            <a:avLst/>
          </a:prstGeom>
        </p:spPr>
        <p:txBody>
          <a:bodyPr wrap="square">
            <a:spAutoFit/>
          </a:bodyPr>
          <a:lstStyle/>
          <a:p>
            <a:r>
              <a:rPr lang="en-US" sz="2200" b="1" u="sng" dirty="0" smtClean="0"/>
              <a:t>Niles Eldredge</a:t>
            </a:r>
            <a:r>
              <a:rPr lang="en-US" sz="2200" dirty="0" smtClean="0"/>
              <a:t> – “</a:t>
            </a:r>
            <a:r>
              <a:rPr lang="en-US" sz="2200" dirty="0"/>
              <a:t>Paleontologists have been insisting that their record is consistent with slow, steady, gradual evolution…</a:t>
            </a:r>
            <a:r>
              <a:rPr lang="en-US" sz="2200" u="sng" dirty="0"/>
              <a:t>they’ve known for over a hundred years that such is not the case</a:t>
            </a:r>
            <a:r>
              <a:rPr lang="en-US" sz="2200" dirty="0"/>
              <a:t>.</a:t>
            </a:r>
            <a:r>
              <a:rPr lang="en-US" sz="2200" dirty="0" smtClean="0"/>
              <a:t>” </a:t>
            </a:r>
            <a:r>
              <a:rPr lang="en-US" sz="2200" dirty="0"/>
              <a:t>(Eldredge, Niles, “Did Darwin Get It Wrong?” </a:t>
            </a:r>
            <a:r>
              <a:rPr lang="en-US" sz="2200" i="1" dirty="0" smtClean="0"/>
              <a:t>Nova</a:t>
            </a:r>
            <a:r>
              <a:rPr lang="en-US" sz="2200" dirty="0" smtClean="0"/>
              <a:t>, November </a:t>
            </a:r>
            <a:r>
              <a:rPr lang="en-US" sz="2200" dirty="0"/>
              <a:t>1, </a:t>
            </a:r>
            <a:r>
              <a:rPr lang="en-US" sz="2200" dirty="0" smtClean="0"/>
              <a:t>1981</a:t>
            </a:r>
            <a:r>
              <a:rPr lang="en-US" sz="2200" dirty="0"/>
              <a:t>,</a:t>
            </a:r>
            <a:r>
              <a:rPr lang="en-US" sz="2200" dirty="0" smtClean="0"/>
              <a:t> </a:t>
            </a:r>
            <a:r>
              <a:rPr lang="en-US" sz="2200" dirty="0"/>
              <a:t>22 p. 6.)</a:t>
            </a:r>
          </a:p>
        </p:txBody>
      </p:sp>
      <p:pic>
        <p:nvPicPr>
          <p:cNvPr id="21506" name="Picture 2" descr="Image result for niles eldred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2514601" cy="23621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evolution steven stanle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362200"/>
            <a:ext cx="2514601" cy="2286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4600" y="2362200"/>
            <a:ext cx="6629400" cy="2123658"/>
          </a:xfrm>
          <a:prstGeom prst="rect">
            <a:avLst/>
          </a:prstGeom>
        </p:spPr>
        <p:txBody>
          <a:bodyPr wrap="square">
            <a:spAutoFit/>
          </a:bodyPr>
          <a:lstStyle/>
          <a:p>
            <a:r>
              <a:rPr lang="en-US" sz="2200" b="1" u="sng" dirty="0" smtClean="0"/>
              <a:t>Steven Stanley</a:t>
            </a:r>
            <a:r>
              <a:rPr lang="en-US" sz="2200" dirty="0" smtClean="0"/>
              <a:t> </a:t>
            </a:r>
            <a:r>
              <a:rPr lang="en-US" sz="2200" dirty="0"/>
              <a:t>– </a:t>
            </a:r>
            <a:r>
              <a:rPr lang="en-US" sz="2200" dirty="0" smtClean="0"/>
              <a:t>“The </a:t>
            </a:r>
            <a:r>
              <a:rPr lang="en-US" sz="2200" dirty="0"/>
              <a:t>known fossil record fails to document a single example of phyletic evolution [i.e., a species becoming a new species] accomplishing a major morphological transition and hence offers </a:t>
            </a:r>
            <a:r>
              <a:rPr lang="en-US" sz="2200" u="sng" dirty="0"/>
              <a:t>no evidence that the gradualistic model can be valid</a:t>
            </a:r>
            <a:r>
              <a:rPr lang="en-US" sz="2200" dirty="0" smtClean="0"/>
              <a:t>.” (Macroevolution, Freeman</a:t>
            </a:r>
            <a:r>
              <a:rPr lang="en-US" sz="2200" dirty="0"/>
              <a:t>, San Francisco, </a:t>
            </a:r>
            <a:r>
              <a:rPr lang="en-US" sz="2200" dirty="0" smtClean="0"/>
              <a:t>1977, </a:t>
            </a:r>
            <a:r>
              <a:rPr lang="en-US" sz="2200" dirty="0"/>
              <a:t>p. 39</a:t>
            </a:r>
            <a:r>
              <a:rPr lang="en-US" sz="2200" dirty="0" smtClean="0"/>
              <a:t>)</a:t>
            </a:r>
            <a:endParaRPr lang="en-US" sz="2200" dirty="0"/>
          </a:p>
        </p:txBody>
      </p:sp>
      <p:sp>
        <p:nvSpPr>
          <p:cNvPr id="6" name="Rectangle 5"/>
          <p:cNvSpPr/>
          <p:nvPr/>
        </p:nvSpPr>
        <p:spPr>
          <a:xfrm>
            <a:off x="2514599" y="4648200"/>
            <a:ext cx="6629401" cy="1446550"/>
          </a:xfrm>
          <a:prstGeom prst="rect">
            <a:avLst/>
          </a:prstGeom>
        </p:spPr>
        <p:txBody>
          <a:bodyPr wrap="square">
            <a:spAutoFit/>
          </a:bodyPr>
          <a:lstStyle/>
          <a:p>
            <a:r>
              <a:rPr lang="en-US" sz="2200" b="1" u="sng" dirty="0" smtClean="0"/>
              <a:t>David </a:t>
            </a:r>
            <a:r>
              <a:rPr lang="en-US" sz="2200" b="1" u="sng" dirty="0" err="1" smtClean="0"/>
              <a:t>Woodroff</a:t>
            </a:r>
            <a:r>
              <a:rPr lang="en-US" sz="2200" dirty="0" smtClean="0"/>
              <a:t> – </a:t>
            </a:r>
            <a:r>
              <a:rPr lang="en-US" sz="2200" dirty="0"/>
              <a:t>“The fossil species remain </a:t>
            </a:r>
            <a:r>
              <a:rPr lang="en-US" sz="2200" u="sng" dirty="0"/>
              <a:t>unchanged</a:t>
            </a:r>
            <a:r>
              <a:rPr lang="en-US" sz="2200" dirty="0"/>
              <a:t> throughout most of their history and </a:t>
            </a:r>
            <a:r>
              <a:rPr lang="en-US" sz="2200" u="sng" dirty="0"/>
              <a:t>the record fails to contain a single example of a significant transition</a:t>
            </a:r>
            <a:r>
              <a:rPr lang="en-US" sz="2200" dirty="0"/>
              <a:t>.” (</a:t>
            </a:r>
            <a:r>
              <a:rPr lang="fr-FR" sz="2200" dirty="0"/>
              <a:t>SCIENCE, Vol. 208, 1980, p. 716</a:t>
            </a:r>
            <a:r>
              <a:rPr lang="en-US" sz="2200" dirty="0"/>
              <a:t>)</a:t>
            </a:r>
          </a:p>
        </p:txBody>
      </p:sp>
      <p:pic>
        <p:nvPicPr>
          <p:cNvPr id="9" name="Picture 2" descr="Image result for evolution david woodruff">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4648200"/>
            <a:ext cx="2514601"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8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672" y="4114800"/>
            <a:ext cx="4986528" cy="2677656"/>
          </a:xfrm>
          <a:prstGeom prst="rect">
            <a:avLst/>
          </a:prstGeom>
          <a:ln w="38100">
            <a:solidFill>
              <a:schemeClr val="tx1"/>
            </a:solidFill>
          </a:ln>
        </p:spPr>
        <p:txBody>
          <a:bodyPr wrap="square">
            <a:spAutoFit/>
          </a:bodyPr>
          <a:lstStyle/>
          <a:p>
            <a:r>
              <a:rPr lang="en-US" sz="2100" b="1" u="sng" dirty="0" smtClean="0"/>
              <a:t>Patricia </a:t>
            </a:r>
            <a:r>
              <a:rPr lang="en-US" sz="2100" b="1" u="sng" dirty="0" err="1" smtClean="0"/>
              <a:t>Gensel</a:t>
            </a:r>
            <a:r>
              <a:rPr lang="en-US" sz="2100" dirty="0" smtClean="0"/>
              <a:t> – “We </a:t>
            </a:r>
            <a:r>
              <a:rPr lang="en-US" sz="2100" dirty="0"/>
              <a:t>still lack any precise information concerning the presumed aquatic ancestors from which land plants evolved, and the search for evidence of these precursors and of probable transitional stages continues.” </a:t>
            </a:r>
            <a:r>
              <a:rPr lang="en-US" sz="2100" dirty="0" smtClean="0"/>
              <a:t>(The </a:t>
            </a:r>
            <a:r>
              <a:rPr lang="en-US" sz="2100" dirty="0"/>
              <a:t>Evolutions of Early Land Plants</a:t>
            </a:r>
            <a:r>
              <a:rPr lang="en-US" sz="2100" dirty="0" smtClean="0"/>
              <a:t>, </a:t>
            </a:r>
            <a:r>
              <a:rPr lang="en-US" sz="2100" dirty="0"/>
              <a:t>American Scientist, Vol. 75, Sept./Oct. 1987, p. 480</a:t>
            </a:r>
            <a:r>
              <a:rPr lang="en-US" sz="2100" dirty="0" smtClean="0"/>
              <a:t>.)</a:t>
            </a:r>
            <a:endParaRPr lang="en-US" sz="2100" dirty="0"/>
          </a:p>
        </p:txBody>
      </p:sp>
      <p:pic>
        <p:nvPicPr>
          <p:cNvPr id="2355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353" t="5614" r="2819" b="3158"/>
          <a:stretch/>
        </p:blipFill>
        <p:spPr bwMode="auto">
          <a:xfrm>
            <a:off x="0" y="0"/>
            <a:ext cx="50292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286"/>
            <a:ext cx="4047744" cy="685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520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66230" y="0"/>
            <a:ext cx="4677770" cy="3985706"/>
          </a:xfrm>
          <a:prstGeom prst="rect">
            <a:avLst/>
          </a:prstGeom>
        </p:spPr>
        <p:txBody>
          <a:bodyPr wrap="square">
            <a:spAutoFit/>
          </a:bodyPr>
          <a:lstStyle/>
          <a:p>
            <a:r>
              <a:rPr lang="en-US" sz="2300" b="1" u="sng" dirty="0" smtClean="0"/>
              <a:t>Gerald Todd</a:t>
            </a:r>
            <a:r>
              <a:rPr lang="en-US" sz="2300" dirty="0" smtClean="0"/>
              <a:t> – “All </a:t>
            </a:r>
            <a:r>
              <a:rPr lang="en-US" sz="2300" dirty="0"/>
              <a:t>three subdivisions of the bony fishes first appear in the fossil record </a:t>
            </a:r>
            <a:r>
              <a:rPr lang="en-US" sz="2300" u="sng" dirty="0"/>
              <a:t>at approximately the same time</a:t>
            </a:r>
            <a:r>
              <a:rPr lang="en-US" sz="2300" dirty="0"/>
              <a:t>… How did they originate? What allowed them to diverge so widely?.. </a:t>
            </a:r>
            <a:r>
              <a:rPr lang="en-US" sz="2300" u="sng" dirty="0"/>
              <a:t>And why is there no trace of earlier, intermediate forms</a:t>
            </a:r>
            <a:r>
              <a:rPr lang="en-US" sz="2300" dirty="0"/>
              <a:t>?” </a:t>
            </a:r>
            <a:r>
              <a:rPr lang="en-US" sz="2300" dirty="0" smtClean="0"/>
              <a:t>(“Evolution </a:t>
            </a:r>
            <a:r>
              <a:rPr lang="en-US" sz="2300" dirty="0"/>
              <a:t>of the Lung and the Origin of Bony Fishes: A Casual </a:t>
            </a:r>
            <a:r>
              <a:rPr lang="en-US" sz="2300" dirty="0" smtClean="0"/>
              <a:t>Relationship”, </a:t>
            </a:r>
            <a:r>
              <a:rPr lang="en-US" sz="2300" dirty="0"/>
              <a:t>American Zoologist, Vol 26, No. 4, 1980, p. 757)</a:t>
            </a:r>
          </a:p>
        </p:txBody>
      </p:sp>
      <p:sp>
        <p:nvSpPr>
          <p:cNvPr id="5" name="Rectangle 4"/>
          <p:cNvSpPr/>
          <p:nvPr/>
        </p:nvSpPr>
        <p:spPr>
          <a:xfrm>
            <a:off x="4466230" y="4267200"/>
            <a:ext cx="4677770" cy="2569934"/>
          </a:xfrm>
          <a:prstGeom prst="rect">
            <a:avLst/>
          </a:prstGeom>
        </p:spPr>
        <p:txBody>
          <a:bodyPr wrap="square">
            <a:spAutoFit/>
          </a:bodyPr>
          <a:lstStyle/>
          <a:p>
            <a:r>
              <a:rPr lang="en-US" sz="2300" b="1" u="sng" dirty="0" smtClean="0"/>
              <a:t>F. </a:t>
            </a:r>
            <a:r>
              <a:rPr lang="en-US" sz="2300" b="1" u="sng" dirty="0"/>
              <a:t>D. </a:t>
            </a:r>
            <a:r>
              <a:rPr lang="en-US" sz="2300" b="1" u="sng" dirty="0" err="1" smtClean="0"/>
              <a:t>Ommanney</a:t>
            </a:r>
            <a:r>
              <a:rPr lang="en-US" sz="2300" dirty="0" smtClean="0"/>
              <a:t> – “</a:t>
            </a:r>
            <a:r>
              <a:rPr lang="en-US" sz="2300" dirty="0"/>
              <a:t>How this earliest chordate stock evolved, what stages of development it went through to eventually give rise to truly fishlike creatures </a:t>
            </a:r>
            <a:r>
              <a:rPr lang="en-US" sz="2300" u="sng" dirty="0"/>
              <a:t>we do not know</a:t>
            </a:r>
            <a:r>
              <a:rPr lang="en-US" sz="2300" dirty="0"/>
              <a:t>.” (The Fishes, Life Nature </a:t>
            </a:r>
            <a:r>
              <a:rPr lang="en-US" sz="2300" dirty="0" smtClean="0"/>
              <a:t>Library, New </a:t>
            </a:r>
            <a:r>
              <a:rPr lang="en-US" sz="2300" dirty="0"/>
              <a:t>York: Time, Inc., </a:t>
            </a:r>
            <a:r>
              <a:rPr lang="en-US" sz="2300" dirty="0" smtClean="0"/>
              <a:t>1963, p</a:t>
            </a:r>
            <a:r>
              <a:rPr lang="en-US" sz="2300" dirty="0"/>
              <a:t>. 60</a:t>
            </a:r>
            <a:r>
              <a:rPr lang="en-US" sz="2300" dirty="0" smtClean="0"/>
              <a:t>.)</a:t>
            </a:r>
            <a:endParaRPr lang="en-US" sz="2300" dirty="0"/>
          </a:p>
        </p:txBody>
      </p:sp>
      <p:pic>
        <p:nvPicPr>
          <p:cNvPr id="1026" name="Picture 2" descr="Image result for PBS &quot;your inner fish&quo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267200" cy="685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79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1440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PBS &quot;your inner fish&quo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581400"/>
            <a:ext cx="5213445" cy="327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13445" y="3581400"/>
            <a:ext cx="3913496" cy="2677656"/>
          </a:xfrm>
          <a:prstGeom prst="rect">
            <a:avLst/>
          </a:prstGeom>
        </p:spPr>
        <p:txBody>
          <a:bodyPr wrap="square">
            <a:spAutoFit/>
          </a:bodyPr>
          <a:lstStyle/>
          <a:p>
            <a:r>
              <a:rPr lang="en-US" sz="2800" b="1" u="sng" dirty="0"/>
              <a:t>Dr. Hopson </a:t>
            </a:r>
            <a:r>
              <a:rPr lang="en-US" sz="2800" b="1" u="sng" dirty="0" smtClean="0"/>
              <a:t>&amp;  Radinsky</a:t>
            </a:r>
            <a:r>
              <a:rPr lang="en-US" sz="2800" dirty="0" smtClean="0"/>
              <a:t> – “No </a:t>
            </a:r>
            <a:r>
              <a:rPr lang="en-US" sz="2800" dirty="0"/>
              <a:t>clear intermediate form in the fish-tetrapod transition has ever been discovered</a:t>
            </a:r>
            <a:r>
              <a:rPr lang="en-US" sz="2800" dirty="0" smtClean="0"/>
              <a:t>.” (Vertebrate Paleontology, p. 258)</a:t>
            </a:r>
            <a:endParaRPr lang="en-US" sz="2800" dirty="0"/>
          </a:p>
        </p:txBody>
      </p:sp>
    </p:spTree>
    <p:extLst>
      <p:ext uri="{BB962C8B-B14F-4D97-AF65-F5344CB8AC3E}">
        <p14:creationId xmlns:p14="http://schemas.microsoft.com/office/powerpoint/2010/main" val="409232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4119349"/>
            <a:ext cx="6096000" cy="2800767"/>
          </a:xfrm>
          <a:prstGeom prst="rect">
            <a:avLst/>
          </a:prstGeom>
        </p:spPr>
        <p:txBody>
          <a:bodyPr wrap="square">
            <a:spAutoFit/>
          </a:bodyPr>
          <a:lstStyle/>
          <a:p>
            <a:r>
              <a:rPr lang="en-US" sz="2200" b="1" u="sng" dirty="0" smtClean="0"/>
              <a:t>Robert Carroll</a:t>
            </a:r>
            <a:r>
              <a:rPr lang="en-US" sz="2200" dirty="0" smtClean="0"/>
              <a:t> – </a:t>
            </a:r>
            <a:r>
              <a:rPr lang="en-US" sz="2200" dirty="0"/>
              <a:t>“In the absence of fossil evidence that frogs, salamanders and caecilians evolved from a close common ancestor, we must consider the possibility that each of the modern orders evolved from a distinct group of Paleozoic [supposedly 200 million to 500 million years ago] amphibians.” (</a:t>
            </a:r>
            <a:r>
              <a:rPr lang="en-US" sz="2200" i="1" dirty="0"/>
              <a:t>Evolution: The Fossils Still Say No!</a:t>
            </a:r>
            <a:r>
              <a:rPr lang="en-US" sz="2200" dirty="0"/>
              <a:t>, Institute for Creation Research, CA, USA, pp. 93–94, 1995.)</a:t>
            </a:r>
          </a:p>
        </p:txBody>
      </p:sp>
      <p:pic>
        <p:nvPicPr>
          <p:cNvPr id="2050" name="Picture 2" descr="Image result for fish to amphibian evo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robert carroll evol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98878"/>
            <a:ext cx="2971800" cy="2759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23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2200" y="4257676"/>
            <a:ext cx="6781800" cy="2569934"/>
          </a:xfrm>
          <a:prstGeom prst="rect">
            <a:avLst/>
          </a:prstGeom>
        </p:spPr>
        <p:txBody>
          <a:bodyPr wrap="square">
            <a:spAutoFit/>
          </a:bodyPr>
          <a:lstStyle/>
          <a:p>
            <a:r>
              <a:rPr lang="en-US" sz="2300" b="1" u="sng" dirty="0" smtClean="0"/>
              <a:t>Robert L. Carrol</a:t>
            </a:r>
            <a:r>
              <a:rPr lang="en-US" sz="2300" b="1" dirty="0" smtClean="0"/>
              <a:t> </a:t>
            </a:r>
            <a:r>
              <a:rPr lang="en-US" sz="2300" dirty="0" smtClean="0"/>
              <a:t>– “Unfortunately, </a:t>
            </a:r>
            <a:r>
              <a:rPr lang="en-US" sz="2300" u="sng" dirty="0" smtClean="0"/>
              <a:t>not a single specimen</a:t>
            </a:r>
            <a:r>
              <a:rPr lang="en-US" sz="2300" dirty="0" smtClean="0"/>
              <a:t> of an appropriate reptilian ancestor is known prior to the appearance of true reptiles. The absence of such ancestral forms leaves many problems of the amphibian-reptilian transition unanswered.” (Problems of the Origin of Reptiles, </a:t>
            </a:r>
            <a:r>
              <a:rPr lang="en-US" sz="2300" i="1" dirty="0" smtClean="0"/>
              <a:t>Biological Reviews of the Cambridge Philosophical Society</a:t>
            </a:r>
            <a:r>
              <a:rPr lang="en-US" sz="2300" dirty="0" smtClean="0"/>
              <a:t>, Vol. 44, p. 393.)</a:t>
            </a:r>
            <a:endParaRPr lang="en-US" sz="2300" dirty="0"/>
          </a:p>
        </p:txBody>
      </p:sp>
      <p:pic>
        <p:nvPicPr>
          <p:cNvPr id="3074" name="Picture 2" descr="Image result for amphibian to reptile evolution"/>
          <p:cNvPicPr>
            <a:picLocks noChangeAspect="1" noChangeArrowheads="1"/>
          </p:cNvPicPr>
          <p:nvPr/>
        </p:nvPicPr>
        <p:blipFill rotWithShape="1">
          <a:blip r:embed="rId3">
            <a:extLst>
              <a:ext uri="{28A0092B-C50C-407E-A947-70E740481C1C}">
                <a14:useLocalDpi xmlns:a14="http://schemas.microsoft.com/office/drawing/2010/main" val="0"/>
              </a:ext>
            </a:extLst>
          </a:blip>
          <a:srcRect t="18371"/>
          <a:stretch/>
        </p:blipFill>
        <p:spPr bwMode="auto">
          <a:xfrm>
            <a:off x="0" y="0"/>
            <a:ext cx="9144000" cy="42576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robert l carroll repti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54936"/>
            <a:ext cx="2362200" cy="2588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47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nake evolution salamand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495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95800" y="258901"/>
            <a:ext cx="4648200" cy="6340197"/>
          </a:xfrm>
          <a:prstGeom prst="rect">
            <a:avLst/>
          </a:prstGeom>
        </p:spPr>
        <p:txBody>
          <a:bodyPr wrap="square">
            <a:spAutoFit/>
          </a:bodyPr>
          <a:lstStyle/>
          <a:p>
            <a:r>
              <a:rPr lang="en-US" sz="2900" b="1" u="sng" dirty="0" smtClean="0"/>
              <a:t>Dr</a:t>
            </a:r>
            <a:r>
              <a:rPr lang="en-US" sz="2900" b="1" u="sng" dirty="0"/>
              <a:t>. </a:t>
            </a:r>
            <a:r>
              <a:rPr lang="en-US" sz="2900" b="1" u="sng" dirty="0" smtClean="0"/>
              <a:t>Colbert, Dr</a:t>
            </a:r>
            <a:r>
              <a:rPr lang="en-US" sz="2900" b="1" u="sng" dirty="0"/>
              <a:t>. </a:t>
            </a:r>
            <a:r>
              <a:rPr lang="en-US" sz="2900" b="1" u="sng" dirty="0" err="1" smtClean="0"/>
              <a:t>Moralis</a:t>
            </a:r>
            <a:r>
              <a:rPr lang="en-US" sz="2900" b="1" u="sng" dirty="0" smtClean="0"/>
              <a:t>, Dr</a:t>
            </a:r>
            <a:r>
              <a:rPr lang="en-US" sz="2900" b="1" u="sng" dirty="0"/>
              <a:t>. </a:t>
            </a:r>
            <a:r>
              <a:rPr lang="en-US" sz="2900" b="1" u="sng" dirty="0" err="1" smtClean="0"/>
              <a:t>Minkoff</a:t>
            </a:r>
            <a:r>
              <a:rPr lang="en-US" sz="2900" dirty="0"/>
              <a:t> </a:t>
            </a:r>
            <a:r>
              <a:rPr lang="en-US" sz="2900" dirty="0" smtClean="0"/>
              <a:t>– </a:t>
            </a:r>
            <a:r>
              <a:rPr lang="en-US" sz="2900" dirty="0"/>
              <a:t>“Unfortunately, the fossil history of snakes is very fragmentary, so that </a:t>
            </a:r>
            <a:r>
              <a:rPr lang="en-US" sz="2900" u="sng" dirty="0"/>
              <a:t>it is necessary to infer much of their </a:t>
            </a:r>
            <a:r>
              <a:rPr lang="en-US" sz="2900" u="sng" dirty="0" smtClean="0"/>
              <a:t>evolution from the comparative anatomy of modern forms</a:t>
            </a:r>
            <a:r>
              <a:rPr lang="en-US" sz="2900" dirty="0" smtClean="0"/>
              <a:t>.” </a:t>
            </a:r>
            <a:r>
              <a:rPr lang="en-US" sz="2900" dirty="0"/>
              <a:t>(Colbert. E. H., M. Morales, and E. C. </a:t>
            </a:r>
            <a:r>
              <a:rPr lang="en-US" sz="2900" dirty="0" err="1"/>
              <a:t>Minkoff</a:t>
            </a:r>
            <a:r>
              <a:rPr lang="en-US" sz="2900" dirty="0"/>
              <a:t>. 2001. </a:t>
            </a:r>
            <a:r>
              <a:rPr lang="en-US" sz="2900" i="1" dirty="0"/>
              <a:t>Evolution of the vertebrates: A history of the backboned animals through time, 5thed</a:t>
            </a:r>
            <a:r>
              <a:rPr lang="en-US" sz="2900" dirty="0"/>
              <a:t>., New York: Wiley-</a:t>
            </a:r>
            <a:r>
              <a:rPr lang="en-US" sz="2900" dirty="0" err="1"/>
              <a:t>Liss</a:t>
            </a:r>
            <a:r>
              <a:rPr lang="en-US" sz="2900" dirty="0"/>
              <a:t>, Inc. p. 154)</a:t>
            </a:r>
          </a:p>
        </p:txBody>
      </p:sp>
    </p:spTree>
    <p:extLst>
      <p:ext uri="{BB962C8B-B14F-4D97-AF65-F5344CB8AC3E}">
        <p14:creationId xmlns:p14="http://schemas.microsoft.com/office/powerpoint/2010/main" val="127863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984886"/>
            <a:ext cx="449580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answers in genesis strata">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1" y="984885"/>
            <a:ext cx="4648199" cy="23050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42330" y="-1"/>
            <a:ext cx="3106941" cy="984885"/>
          </a:xfrm>
          <a:prstGeom prst="rect">
            <a:avLst/>
          </a:prstGeom>
          <a:noFill/>
        </p:spPr>
        <p:txBody>
          <a:bodyPr wrap="none" rtlCol="0">
            <a:spAutoFit/>
          </a:bodyPr>
          <a:lstStyle/>
          <a:p>
            <a:r>
              <a:rPr lang="en-US" sz="5800" b="1" dirty="0" smtClean="0">
                <a:latin typeface="Baskerville Old Face" panose="02020602080505020303" pitchFamily="18" charset="0"/>
              </a:rPr>
              <a:t>STRATA</a:t>
            </a:r>
            <a:endParaRPr lang="en-US" sz="5800" b="1" dirty="0">
              <a:latin typeface="Baskerville Old Face" panose="02020602080505020303" pitchFamily="18" charset="0"/>
            </a:endParaRPr>
          </a:p>
        </p:txBody>
      </p:sp>
      <p:pic>
        <p:nvPicPr>
          <p:cNvPr id="205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 y="4114801"/>
            <a:ext cx="915924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3049" y="3292983"/>
            <a:ext cx="9140951" cy="969496"/>
          </a:xfrm>
          <a:prstGeom prst="rect">
            <a:avLst/>
          </a:prstGeom>
          <a:noFill/>
        </p:spPr>
        <p:txBody>
          <a:bodyPr wrap="square" rtlCol="0">
            <a:spAutoFit/>
          </a:bodyPr>
          <a:lstStyle/>
          <a:p>
            <a:r>
              <a:rPr lang="en-US" sz="5700" b="1" dirty="0" smtClean="0">
                <a:latin typeface="Baskerville Old Face" panose="02020602080505020303" pitchFamily="18" charset="0"/>
              </a:rPr>
              <a:t>LAW OF SUPERPOSITION</a:t>
            </a:r>
            <a:endParaRPr lang="en-US" sz="5700" b="1" dirty="0">
              <a:latin typeface="Baskerville Old Face" panose="02020602080505020303" pitchFamily="18" charset="0"/>
            </a:endParaRPr>
          </a:p>
        </p:txBody>
      </p:sp>
    </p:spTree>
    <p:extLst>
      <p:ext uri="{BB962C8B-B14F-4D97-AF65-F5344CB8AC3E}">
        <p14:creationId xmlns:p14="http://schemas.microsoft.com/office/powerpoint/2010/main" val="379531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fade">
                                      <p:cBhvr>
                                        <p:cTn id="13" dur="500"/>
                                        <p:tgtEl>
                                          <p:spTgt spid="205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2057"/>
                                        </p:tgtEl>
                                        <p:attrNameLst>
                                          <p:attrName>style.visibility</p:attrName>
                                        </p:attrNameLst>
                                      </p:cBhvr>
                                      <p:to>
                                        <p:strVal val="visible"/>
                                      </p:to>
                                    </p:set>
                                    <p:animEffect transition="in" filter="fade">
                                      <p:cBhvr>
                                        <p:cTn id="21"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10200" y="3072348"/>
            <a:ext cx="3733800" cy="3785652"/>
          </a:xfrm>
          <a:prstGeom prst="rect">
            <a:avLst/>
          </a:prstGeom>
        </p:spPr>
        <p:txBody>
          <a:bodyPr wrap="square">
            <a:spAutoFit/>
          </a:bodyPr>
          <a:lstStyle/>
          <a:p>
            <a:r>
              <a:rPr lang="en-US" sz="2400" b="1" u="sng" dirty="0" smtClean="0"/>
              <a:t>Robert Carroll</a:t>
            </a:r>
            <a:r>
              <a:rPr lang="en-US" sz="2400" dirty="0" smtClean="0"/>
              <a:t> – “No </a:t>
            </a:r>
            <a:r>
              <a:rPr lang="en-US" sz="2400" dirty="0"/>
              <a:t>specific derived characters have been demonstrated as being uniquely shared between early primates and the early members of any other order</a:t>
            </a:r>
            <a:r>
              <a:rPr lang="en-US" sz="2400" dirty="0" smtClean="0"/>
              <a:t>.” – (</a:t>
            </a:r>
            <a:r>
              <a:rPr lang="en-US" sz="2400" i="1" dirty="0" smtClean="0"/>
              <a:t>Vertebrate </a:t>
            </a:r>
            <a:r>
              <a:rPr lang="en-US" sz="2400" i="1" dirty="0"/>
              <a:t>Paleontology and </a:t>
            </a:r>
            <a:r>
              <a:rPr lang="en-US" sz="2400" i="1" dirty="0" smtClean="0"/>
              <a:t>Evolution</a:t>
            </a:r>
            <a:r>
              <a:rPr lang="en-US" sz="2400" dirty="0" smtClean="0"/>
              <a:t>, New </a:t>
            </a:r>
            <a:r>
              <a:rPr lang="en-US" sz="2400" dirty="0"/>
              <a:t>York: W. H. Freeman and Co., </a:t>
            </a:r>
            <a:r>
              <a:rPr lang="en-US" sz="2400" dirty="0" smtClean="0"/>
              <a:t>1988, </a:t>
            </a:r>
            <a:r>
              <a:rPr lang="en-US" sz="2400" dirty="0"/>
              <a:t>p. 467 </a:t>
            </a:r>
            <a:endParaRPr lang="en-US" sz="2400" dirty="0">
              <a:effectLst/>
            </a:endParaRPr>
          </a:p>
        </p:txBody>
      </p:sp>
      <p:pic>
        <p:nvPicPr>
          <p:cNvPr id="3" name="Picture 4" descr="Image result for robert l carroll repti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0"/>
            <a:ext cx="3733800" cy="307234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evolution of prima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410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90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35780" y="2842736"/>
            <a:ext cx="4800600" cy="1323439"/>
          </a:xfrm>
          <a:prstGeom prst="rect">
            <a:avLst/>
          </a:prstGeom>
        </p:spPr>
        <p:txBody>
          <a:bodyPr wrap="square">
            <a:spAutoFit/>
          </a:bodyPr>
          <a:lstStyle/>
          <a:p>
            <a:r>
              <a:rPr lang="en-US" sz="2000" b="1" u="sng" dirty="0"/>
              <a:t>Pierre-Paul </a:t>
            </a:r>
            <a:r>
              <a:rPr lang="en-US" sz="2000" b="1" u="sng" dirty="0" smtClean="0"/>
              <a:t>Grosse</a:t>
            </a:r>
            <a:r>
              <a:rPr lang="en-US" sz="2000" dirty="0" smtClean="0"/>
              <a:t> </a:t>
            </a:r>
            <a:r>
              <a:rPr lang="en-US" sz="2000" dirty="0"/>
              <a:t>– “We are in the dark concerning the origin of insects</a:t>
            </a:r>
            <a:r>
              <a:rPr lang="en-US" sz="2000" dirty="0" smtClean="0"/>
              <a:t>.” </a:t>
            </a:r>
            <a:r>
              <a:rPr lang="en-US" sz="2000" dirty="0"/>
              <a:t>(</a:t>
            </a:r>
            <a:r>
              <a:rPr lang="en-US" sz="2000" i="1" dirty="0"/>
              <a:t>Evolution of Living Organisms</a:t>
            </a:r>
            <a:r>
              <a:rPr lang="en-US" sz="2000" dirty="0"/>
              <a:t>, Academic Press, New York, 1977, p. 30.)</a:t>
            </a:r>
          </a:p>
        </p:txBody>
      </p:sp>
      <p:sp>
        <p:nvSpPr>
          <p:cNvPr id="5" name="Rectangle 4"/>
          <p:cNvSpPr/>
          <p:nvPr/>
        </p:nvSpPr>
        <p:spPr>
          <a:xfrm>
            <a:off x="3733800" y="4191000"/>
            <a:ext cx="5410200" cy="2554545"/>
          </a:xfrm>
          <a:prstGeom prst="rect">
            <a:avLst/>
          </a:prstGeom>
        </p:spPr>
        <p:txBody>
          <a:bodyPr wrap="square">
            <a:spAutoFit/>
          </a:bodyPr>
          <a:lstStyle/>
          <a:p>
            <a:r>
              <a:rPr lang="en-US" sz="2000" b="1" u="sng" dirty="0" smtClean="0"/>
              <a:t>Niles Eldredge</a:t>
            </a:r>
            <a:r>
              <a:rPr lang="en-US" sz="2000" dirty="0" smtClean="0"/>
              <a:t> – “Expectation </a:t>
            </a:r>
            <a:r>
              <a:rPr lang="en-US" sz="2000" dirty="0"/>
              <a:t>colored perception to such an extent that the most obvious single fact about biological </a:t>
            </a:r>
            <a:r>
              <a:rPr lang="en-US" sz="2000" dirty="0" smtClean="0"/>
              <a:t>evolution-</a:t>
            </a:r>
            <a:r>
              <a:rPr lang="en-US" sz="2000" dirty="0" err="1" smtClean="0"/>
              <a:t>nonchange</a:t>
            </a:r>
            <a:r>
              <a:rPr lang="en-US" sz="2000" dirty="0"/>
              <a:t>-</a:t>
            </a:r>
            <a:r>
              <a:rPr lang="en-US" sz="2000" dirty="0" smtClean="0"/>
              <a:t>has </a:t>
            </a:r>
            <a:r>
              <a:rPr lang="en-US" sz="2000" dirty="0"/>
              <a:t>seldom, if ever, been incorporated into anyone’s scientific notions of how life actually evolves. If ever there was a myth, it is that evolution is a process of constant change</a:t>
            </a:r>
            <a:r>
              <a:rPr lang="en-US" sz="2000" dirty="0" smtClean="0"/>
              <a:t>.” (</a:t>
            </a:r>
            <a:r>
              <a:rPr lang="en-US" sz="2000" i="1" dirty="0"/>
              <a:t>Myths of Human Evolution</a:t>
            </a:r>
            <a:r>
              <a:rPr lang="en-US" sz="2000" dirty="0"/>
              <a:t>, 1982, </a:t>
            </a:r>
            <a:r>
              <a:rPr lang="en-US" sz="2000" dirty="0" smtClean="0"/>
              <a:t>8)</a:t>
            </a:r>
            <a:endParaRPr lang="en-US" sz="2000" dirty="0"/>
          </a:p>
        </p:txBody>
      </p:sp>
      <p:pic>
        <p:nvPicPr>
          <p:cNvPr id="6" name="Picture 2" descr="Image result for evolution pierre paul gras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1" y="15239"/>
            <a:ext cx="4800600" cy="28274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niles eldredge">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 y="4191000"/>
            <a:ext cx="371475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huge dragonfly fossil wingsp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43434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94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144001" cy="6864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788" y="5029200"/>
            <a:ext cx="9033243" cy="1415772"/>
          </a:xfrm>
          <a:prstGeom prst="rect">
            <a:avLst/>
          </a:prstGeom>
          <a:noFill/>
        </p:spPr>
        <p:txBody>
          <a:bodyPr wrap="none" lIns="91440" tIns="45720" rIns="91440" bIns="45720">
            <a:spAutoFit/>
          </a:bodyPr>
          <a:lstStyle/>
          <a:p>
            <a:pPr algn="ctr"/>
            <a:r>
              <a:rPr lang="en-US" sz="8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Cambrian Explosion</a:t>
            </a:r>
            <a:endParaRPr lang="en-US" sz="8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121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creationis cambrian explosi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09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33400" y="381000"/>
            <a:ext cx="3086100" cy="2762250"/>
          </a:xfrm>
          <a:prstGeom prst="rect">
            <a:avLst/>
          </a:prstGeom>
        </p:spPr>
      </p:pic>
      <p:pic>
        <p:nvPicPr>
          <p:cNvPr id="4" name="Picture 3"/>
          <p:cNvPicPr>
            <a:picLocks noChangeAspect="1"/>
          </p:cNvPicPr>
          <p:nvPr/>
        </p:nvPicPr>
        <p:blipFill>
          <a:blip r:embed="rId4"/>
          <a:stretch>
            <a:fillRect/>
          </a:stretch>
        </p:blipFill>
        <p:spPr>
          <a:xfrm>
            <a:off x="680085" y="3513749"/>
            <a:ext cx="2792730" cy="2743155"/>
          </a:xfrm>
          <a:prstGeom prst="rect">
            <a:avLst/>
          </a:prstGeom>
        </p:spPr>
      </p:pic>
      <p:sp>
        <p:nvSpPr>
          <p:cNvPr id="6" name="Oval 5"/>
          <p:cNvSpPr/>
          <p:nvPr/>
        </p:nvSpPr>
        <p:spPr>
          <a:xfrm>
            <a:off x="304800" y="3354704"/>
            <a:ext cx="3495675" cy="3427096"/>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95400" y="-26849"/>
            <a:ext cx="854059" cy="3170099"/>
          </a:xfrm>
          <a:prstGeom prst="rect">
            <a:avLst/>
          </a:prstGeom>
          <a:noFill/>
        </p:spPr>
        <p:txBody>
          <a:bodyPr wrap="square" rtlCol="0">
            <a:spAutoFit/>
          </a:bodyPr>
          <a:lstStyle/>
          <a:p>
            <a:r>
              <a:rPr lang="en-US" sz="20000" dirty="0" smtClean="0">
                <a:solidFill>
                  <a:srgbClr val="FF0000"/>
                </a:solidFill>
              </a:rPr>
              <a:t>X</a:t>
            </a:r>
            <a:endParaRPr lang="en-US" sz="20000" dirty="0">
              <a:solidFill>
                <a:srgbClr val="FF0000"/>
              </a:solidFill>
            </a:endParaRPr>
          </a:p>
        </p:txBody>
      </p:sp>
      <p:pic>
        <p:nvPicPr>
          <p:cNvPr id="6146" name="Picture 2" descr="Image result for creation fossil reco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95800" y="0"/>
            <a:ext cx="4648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67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fade">
                                      <p:cBhvr>
                                        <p:cTn id="2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600" y="-42207"/>
            <a:ext cx="7360508" cy="1107996"/>
          </a:xfrm>
          <a:prstGeom prst="rect">
            <a:avLst/>
          </a:prstGeom>
        </p:spPr>
        <p:txBody>
          <a:bodyPr wrap="square">
            <a:spAutoFit/>
          </a:bodyPr>
          <a:lstStyle/>
          <a:p>
            <a:r>
              <a:rPr lang="en-US" sz="2200" b="1" u="sng" dirty="0" smtClean="0"/>
              <a:t>Roger Lewin</a:t>
            </a:r>
            <a:r>
              <a:rPr lang="en-US" sz="2200" dirty="0" smtClean="0"/>
              <a:t> – “The </a:t>
            </a:r>
            <a:r>
              <a:rPr lang="en-US" sz="2200" dirty="0"/>
              <a:t>Cambrian explosion established virtually all the major animal body forms -- </a:t>
            </a:r>
            <a:r>
              <a:rPr lang="en-US" sz="2200" dirty="0" err="1"/>
              <a:t>Bauplane</a:t>
            </a:r>
            <a:r>
              <a:rPr lang="en-US" sz="2200" dirty="0"/>
              <a:t> or phyla -- that would exist thereafter” (</a:t>
            </a:r>
            <a:r>
              <a:rPr lang="en-US" sz="2200" i="1" dirty="0"/>
              <a:t>Science</a:t>
            </a:r>
            <a:r>
              <a:rPr lang="en-US" sz="2200" dirty="0"/>
              <a:t>, vol. 241, 15 July, p. 291 )</a:t>
            </a:r>
          </a:p>
        </p:txBody>
      </p:sp>
      <p:sp>
        <p:nvSpPr>
          <p:cNvPr id="5" name="Rectangle 4"/>
          <p:cNvSpPr/>
          <p:nvPr/>
        </p:nvSpPr>
        <p:spPr>
          <a:xfrm>
            <a:off x="1747450" y="1692028"/>
            <a:ext cx="7370806" cy="1107996"/>
          </a:xfrm>
          <a:prstGeom prst="rect">
            <a:avLst/>
          </a:prstGeom>
        </p:spPr>
        <p:txBody>
          <a:bodyPr wrap="square">
            <a:spAutoFit/>
          </a:bodyPr>
          <a:lstStyle/>
          <a:p>
            <a:r>
              <a:rPr lang="en-US" sz="2200" b="1" u="sng" dirty="0" smtClean="0"/>
              <a:t>Douglas Erwin</a:t>
            </a:r>
            <a:r>
              <a:rPr lang="en-US" sz="2200" dirty="0" smtClean="0"/>
              <a:t> – “</a:t>
            </a:r>
            <a:r>
              <a:rPr lang="en-US" sz="2200" dirty="0"/>
              <a:t>All of the basic architectures of animals were apparently established by the close of the Cambrian explosion.” (American Scientist, March/April 1997, p. 126</a:t>
            </a:r>
            <a:r>
              <a:rPr lang="en-US" sz="2200" dirty="0" smtClean="0"/>
              <a:t>.)</a:t>
            </a:r>
            <a:endParaRPr lang="en-US" sz="2200" dirty="0"/>
          </a:p>
        </p:txBody>
      </p:sp>
      <p:sp>
        <p:nvSpPr>
          <p:cNvPr id="6" name="Rectangle 5"/>
          <p:cNvSpPr/>
          <p:nvPr/>
        </p:nvSpPr>
        <p:spPr>
          <a:xfrm>
            <a:off x="1747450" y="3466462"/>
            <a:ext cx="7365658" cy="1107996"/>
          </a:xfrm>
          <a:prstGeom prst="rect">
            <a:avLst/>
          </a:prstGeom>
        </p:spPr>
        <p:txBody>
          <a:bodyPr wrap="square">
            <a:spAutoFit/>
          </a:bodyPr>
          <a:lstStyle/>
          <a:p>
            <a:r>
              <a:rPr lang="en-US" sz="2200" b="1" u="sng" dirty="0"/>
              <a:t>Stefan </a:t>
            </a:r>
            <a:r>
              <a:rPr lang="en-US" sz="2200" b="1" u="sng" dirty="0" err="1"/>
              <a:t>Bengtson</a:t>
            </a:r>
            <a:r>
              <a:rPr lang="en-US" sz="2200" dirty="0"/>
              <a:t> – “If any event in life’s history resembles man’s creation myths, it is this sudden diversification of marine life…” (</a:t>
            </a:r>
            <a:r>
              <a:rPr lang="en-US" sz="2200" i="1" dirty="0"/>
              <a:t>Nature</a:t>
            </a:r>
            <a:r>
              <a:rPr lang="en-US" sz="2200" dirty="0"/>
              <a:t> 345, 1990: 765)</a:t>
            </a:r>
          </a:p>
        </p:txBody>
      </p:sp>
      <p:sp>
        <p:nvSpPr>
          <p:cNvPr id="7" name="Rectangle 6"/>
          <p:cNvSpPr/>
          <p:nvPr/>
        </p:nvSpPr>
        <p:spPr>
          <a:xfrm>
            <a:off x="1747450" y="5083112"/>
            <a:ext cx="7437739" cy="1785104"/>
          </a:xfrm>
          <a:prstGeom prst="rect">
            <a:avLst/>
          </a:prstGeom>
        </p:spPr>
        <p:txBody>
          <a:bodyPr wrap="square">
            <a:spAutoFit/>
          </a:bodyPr>
          <a:lstStyle/>
          <a:p>
            <a:r>
              <a:rPr lang="en-US" sz="2200" b="1" u="sng" dirty="0" smtClean="0"/>
              <a:t>Stephen J. Gould</a:t>
            </a:r>
            <a:r>
              <a:rPr lang="en-US" sz="2200" dirty="0" smtClean="0"/>
              <a:t> – “The </a:t>
            </a:r>
            <a:r>
              <a:rPr lang="en-US" sz="2200" dirty="0"/>
              <a:t>problem of the Cambrian explosion has not receded, since our more extensive labor has still failed to identify any creature that might serve as a plausible immediate ancestor for the Cambrian faunas.” (</a:t>
            </a:r>
            <a:r>
              <a:rPr lang="en-US" sz="2200" i="1" dirty="0"/>
              <a:t>A Short Way to Big Ends</a:t>
            </a:r>
            <a:r>
              <a:rPr lang="en-US" sz="2200" dirty="0"/>
              <a:t>, Natural History, vol. 95, January 1986, pp. 18)</a:t>
            </a:r>
          </a:p>
        </p:txBody>
      </p:sp>
      <p:pic>
        <p:nvPicPr>
          <p:cNvPr id="717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
            <a:ext cx="1752600" cy="169923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biology douglas erw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62366"/>
            <a:ext cx="1752600" cy="176736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Stefan Bengts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426244"/>
            <a:ext cx="1747451" cy="16520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tephen Jay Gould 2015, portrait (unknown dat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078266"/>
            <a:ext cx="1747450" cy="1779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20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172"/>
                                        </p:tgtEl>
                                        <p:attrNameLst>
                                          <p:attrName>style.visibility</p:attrName>
                                        </p:attrNameLst>
                                      </p:cBhvr>
                                      <p:to>
                                        <p:strVal val="visible"/>
                                      </p:to>
                                    </p:set>
                                    <p:animEffect transition="in" filter="fade">
                                      <p:cBhvr>
                                        <p:cTn id="15" dur="500"/>
                                        <p:tgtEl>
                                          <p:spTgt spid="717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174"/>
                                        </p:tgtEl>
                                        <p:attrNameLst>
                                          <p:attrName>style.visibility</p:attrName>
                                        </p:attrNameLst>
                                      </p:cBhvr>
                                      <p:to>
                                        <p:strVal val="visible"/>
                                      </p:to>
                                    </p:set>
                                    <p:animEffect transition="in" filter="fade">
                                      <p:cBhvr>
                                        <p:cTn id="23" dur="500"/>
                                        <p:tgtEl>
                                          <p:spTgt spid="717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5575" y="0"/>
            <a:ext cx="6448425" cy="3170099"/>
          </a:xfrm>
          <a:prstGeom prst="rect">
            <a:avLst/>
          </a:prstGeom>
        </p:spPr>
        <p:txBody>
          <a:bodyPr wrap="square">
            <a:spAutoFit/>
          </a:bodyPr>
          <a:lstStyle/>
          <a:p>
            <a:r>
              <a:rPr lang="en-US" sz="2500" b="1" u="sng" dirty="0"/>
              <a:t>H. S. </a:t>
            </a:r>
            <a:r>
              <a:rPr lang="en-US" sz="2500" b="1" u="sng" dirty="0" smtClean="0"/>
              <a:t>Ladd</a:t>
            </a:r>
            <a:r>
              <a:rPr lang="en-US" sz="2500" dirty="0" smtClean="0"/>
              <a:t> </a:t>
            </a:r>
            <a:r>
              <a:rPr lang="en-US" sz="2500" dirty="0"/>
              <a:t>– “Most paleontologists today give little thought to fossiliferous rocks older than the Cambrian, thus ignoring the most important missing link of all. Indeed the missing </a:t>
            </a:r>
            <a:r>
              <a:rPr lang="en-US" sz="2500" dirty="0" err="1"/>
              <a:t>PreCambrian</a:t>
            </a:r>
            <a:r>
              <a:rPr lang="en-US" sz="2500" dirty="0"/>
              <a:t> record cannot properly </a:t>
            </a:r>
            <a:r>
              <a:rPr lang="en-US" sz="2500" dirty="0" smtClean="0"/>
              <a:t>be </a:t>
            </a:r>
            <a:r>
              <a:rPr lang="en-US" sz="2500" dirty="0"/>
              <a:t>described as a link for it is in reality, about nine-tenths of the chain of life: the first nine-tenths.” (</a:t>
            </a:r>
            <a:r>
              <a:rPr lang="en-US" sz="2500" i="1" dirty="0"/>
              <a:t>Geo. So. of Am. Mem</a:t>
            </a:r>
            <a:r>
              <a:rPr lang="en-US" sz="2500" dirty="0"/>
              <a:t>. 1967, Vol</a:t>
            </a:r>
            <a:r>
              <a:rPr lang="en-US" sz="2500" dirty="0" smtClean="0"/>
              <a:t>. </a:t>
            </a:r>
            <a:r>
              <a:rPr lang="en-US" sz="2500" dirty="0" err="1" smtClean="0"/>
              <a:t>ll</a:t>
            </a:r>
            <a:r>
              <a:rPr lang="en-US" sz="2500" dirty="0"/>
              <a:t>, p.7)</a:t>
            </a:r>
          </a:p>
        </p:txBody>
      </p:sp>
      <p:pic>
        <p:nvPicPr>
          <p:cNvPr id="3" name="Picture 4" descr="Image result for evolution steven stanle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33810"/>
            <a:ext cx="2667000" cy="34686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67000" y="3333810"/>
            <a:ext cx="6477000" cy="2785378"/>
          </a:xfrm>
          <a:prstGeom prst="rect">
            <a:avLst/>
          </a:prstGeom>
        </p:spPr>
        <p:txBody>
          <a:bodyPr wrap="square">
            <a:spAutoFit/>
          </a:bodyPr>
          <a:lstStyle/>
          <a:p>
            <a:r>
              <a:rPr lang="en-US" sz="2500" b="1" u="sng" dirty="0" smtClean="0"/>
              <a:t>Steven Stanley</a:t>
            </a:r>
            <a:r>
              <a:rPr lang="en-US" sz="2500" dirty="0" smtClean="0"/>
              <a:t> – “In </a:t>
            </a:r>
            <a:r>
              <a:rPr lang="en-US" sz="2500" dirty="0"/>
              <a:t>the absence of the fossil record, the credibility of evolutionists would be severely weakened. We might wonder whether the doctrine of evolution would qualify as anything more than outrageous hypothesis.” (Stanley, S.M., New Evolutionary Timetable, Basic Books, p.72)</a:t>
            </a:r>
          </a:p>
        </p:txBody>
      </p:sp>
      <p:pic>
        <p:nvPicPr>
          <p:cNvPr id="2" name="Picture 1"/>
          <p:cNvPicPr>
            <a:picLocks noChangeAspect="1"/>
          </p:cNvPicPr>
          <p:nvPr/>
        </p:nvPicPr>
        <p:blipFill>
          <a:blip r:embed="rId5"/>
          <a:stretch>
            <a:fillRect/>
          </a:stretch>
        </p:blipFill>
        <p:spPr>
          <a:xfrm>
            <a:off x="0" y="0"/>
            <a:ext cx="2695575" cy="3333809"/>
          </a:xfrm>
          <a:prstGeom prst="rect">
            <a:avLst/>
          </a:prstGeom>
        </p:spPr>
      </p:pic>
    </p:spTree>
    <p:extLst>
      <p:ext uri="{BB962C8B-B14F-4D97-AF65-F5344CB8AC3E}">
        <p14:creationId xmlns:p14="http://schemas.microsoft.com/office/powerpoint/2010/main" val="176246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0" y="0"/>
            <a:ext cx="7307580" cy="1261884"/>
          </a:xfrm>
          <a:prstGeom prst="rect">
            <a:avLst/>
          </a:prstGeom>
        </p:spPr>
        <p:txBody>
          <a:bodyPr wrap="square">
            <a:spAutoFit/>
          </a:bodyPr>
          <a:lstStyle/>
          <a:p>
            <a:r>
              <a:rPr lang="en-US" sz="1900" b="1" u="sng" dirty="0"/>
              <a:t>Pierre Grasse</a:t>
            </a:r>
            <a:r>
              <a:rPr lang="en-US" sz="1900" dirty="0"/>
              <a:t> – “Since Paleontology does not shed any light on the genesis of the phyla, one must have recourse to the data drawn from comparative anatomy and embryology.” (</a:t>
            </a:r>
            <a:r>
              <a:rPr lang="en-US" sz="1900" i="1" dirty="0"/>
              <a:t>Evolution of Living Organisms</a:t>
            </a:r>
            <a:r>
              <a:rPr lang="en-US" sz="1900" dirty="0"/>
              <a:t>, Academic Press, Page 27, 1977).</a:t>
            </a:r>
          </a:p>
        </p:txBody>
      </p:sp>
      <p:sp>
        <p:nvSpPr>
          <p:cNvPr id="5" name="Rectangle 4"/>
          <p:cNvSpPr/>
          <p:nvPr/>
        </p:nvSpPr>
        <p:spPr>
          <a:xfrm>
            <a:off x="1828800" y="1684973"/>
            <a:ext cx="7280910" cy="1261884"/>
          </a:xfrm>
          <a:prstGeom prst="rect">
            <a:avLst/>
          </a:prstGeom>
        </p:spPr>
        <p:txBody>
          <a:bodyPr wrap="square">
            <a:spAutoFit/>
          </a:bodyPr>
          <a:lstStyle/>
          <a:p>
            <a:r>
              <a:rPr lang="en-US" sz="1900" b="1" u="sng" dirty="0"/>
              <a:t>Mark </a:t>
            </a:r>
            <a:r>
              <a:rPr lang="en-US" sz="1900" b="1" u="sng" dirty="0" smtClean="0"/>
              <a:t>Ridley</a:t>
            </a:r>
            <a:r>
              <a:rPr lang="en-US" sz="1900" dirty="0" smtClean="0"/>
              <a:t> – </a:t>
            </a:r>
            <a:r>
              <a:rPr lang="en-US" sz="1900" dirty="0"/>
              <a:t>“In any case, no real evolutionist…uses the fossil record as evidence in favor of the theory of evolution as opposed to special creation…” (</a:t>
            </a:r>
            <a:r>
              <a:rPr lang="en-US" sz="1900" i="1" dirty="0"/>
              <a:t>Who Doubts </a:t>
            </a:r>
            <a:r>
              <a:rPr lang="en-US" sz="1900" i="1" dirty="0" smtClean="0"/>
              <a:t>Evolution?</a:t>
            </a:r>
            <a:r>
              <a:rPr lang="en-US" sz="1900" dirty="0" smtClean="0"/>
              <a:t> </a:t>
            </a:r>
            <a:r>
              <a:rPr lang="en-US" sz="1900" i="1" dirty="0" smtClean="0"/>
              <a:t>New </a:t>
            </a:r>
            <a:r>
              <a:rPr lang="en-US" sz="1900" i="1" dirty="0"/>
              <a:t>Scientist, </a:t>
            </a:r>
            <a:r>
              <a:rPr lang="en-US" sz="1900" dirty="0"/>
              <a:t>vol. 90; June 25, 1981, p. 831.)</a:t>
            </a:r>
          </a:p>
        </p:txBody>
      </p:sp>
      <p:sp>
        <p:nvSpPr>
          <p:cNvPr id="6" name="Rectangle 5"/>
          <p:cNvSpPr/>
          <p:nvPr/>
        </p:nvSpPr>
        <p:spPr>
          <a:xfrm>
            <a:off x="1828800" y="2927925"/>
            <a:ext cx="7307580" cy="1554272"/>
          </a:xfrm>
          <a:prstGeom prst="rect">
            <a:avLst/>
          </a:prstGeom>
        </p:spPr>
        <p:txBody>
          <a:bodyPr wrap="square">
            <a:spAutoFit/>
          </a:bodyPr>
          <a:lstStyle/>
          <a:p>
            <a:r>
              <a:rPr lang="en-US" sz="1900" b="1" u="sng" dirty="0" smtClean="0"/>
              <a:t>Mark Ridley</a:t>
            </a:r>
            <a:r>
              <a:rPr lang="en-US" sz="1900" dirty="0" smtClean="0"/>
              <a:t> </a:t>
            </a:r>
            <a:r>
              <a:rPr lang="en-US" sz="1900" dirty="0"/>
              <a:t>– </a:t>
            </a:r>
            <a:r>
              <a:rPr lang="en-US" sz="1900" dirty="0" smtClean="0"/>
              <a:t>“If </a:t>
            </a:r>
            <a:r>
              <a:rPr lang="en-US" sz="1900" dirty="0"/>
              <a:t>the creationists want to impress the Darwinian establishment, it will be no use prating on about what the fossils say. No good Darwinian’s belief in evolution stands on the fossil evidence for gradual evolution, so nor will his belief fall by it</a:t>
            </a:r>
            <a:r>
              <a:rPr lang="en-US" sz="1900" dirty="0" smtClean="0"/>
              <a:t>.” </a:t>
            </a:r>
            <a:r>
              <a:rPr lang="en-US" sz="1900" dirty="0"/>
              <a:t>(</a:t>
            </a:r>
            <a:r>
              <a:rPr lang="en-US" sz="1900" i="1" dirty="0"/>
              <a:t>New Scientist</a:t>
            </a:r>
            <a:r>
              <a:rPr lang="en-US" sz="1900" dirty="0"/>
              <a:t> 90:830–38</a:t>
            </a:r>
            <a:r>
              <a:rPr lang="en-US" sz="1900" dirty="0" smtClean="0"/>
              <a:t>).</a:t>
            </a:r>
            <a:endParaRPr lang="en-US" sz="1900" dirty="0"/>
          </a:p>
        </p:txBody>
      </p:sp>
      <p:sp>
        <p:nvSpPr>
          <p:cNvPr id="7" name="Rectangle 6"/>
          <p:cNvSpPr/>
          <p:nvPr/>
        </p:nvSpPr>
        <p:spPr>
          <a:xfrm>
            <a:off x="1828800" y="4487227"/>
            <a:ext cx="7280910" cy="2431435"/>
          </a:xfrm>
          <a:prstGeom prst="rect">
            <a:avLst/>
          </a:prstGeom>
        </p:spPr>
        <p:txBody>
          <a:bodyPr wrap="square">
            <a:spAutoFit/>
          </a:bodyPr>
          <a:lstStyle/>
          <a:p>
            <a:r>
              <a:rPr lang="en-US" sz="1900" b="1" u="sng" dirty="0"/>
              <a:t>David Kitts</a:t>
            </a:r>
            <a:r>
              <a:rPr lang="en-US" sz="1900" dirty="0"/>
              <a:t> – “Few paleontologists have, I think, ever supposed that fossils, by themselves, provide grounds for the conclusion that evolution has occurred. The fossil record doesn’t even provide any evidence in support of Darwinian theory except in the weak sense that the fossil record is compatible with it, just as it is compatible with other evolutionary theories, and revolutionary theories, and special creationist theories, and even ahistorical theories.” (“Search for the Holy Transformation,” </a:t>
            </a:r>
            <a:r>
              <a:rPr lang="en-US" sz="1900" i="1" dirty="0" err="1"/>
              <a:t>Paleobiology</a:t>
            </a:r>
            <a:r>
              <a:rPr lang="en-US" sz="1900" dirty="0"/>
              <a:t>, Vol. 5; Summer 1979, p 353)</a:t>
            </a:r>
          </a:p>
        </p:txBody>
      </p:sp>
      <p:pic>
        <p:nvPicPr>
          <p:cNvPr id="8194" name="Picture 2" descr="Image result for pierre gras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biology mark ridl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52600"/>
            <a:ext cx="18288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0" y="4419600"/>
            <a:ext cx="1828800" cy="2438400"/>
          </a:xfrm>
          <a:prstGeom prst="rect">
            <a:avLst/>
          </a:prstGeom>
        </p:spPr>
      </p:pic>
    </p:spTree>
    <p:extLst>
      <p:ext uri="{BB962C8B-B14F-4D97-AF65-F5344CB8AC3E}">
        <p14:creationId xmlns:p14="http://schemas.microsoft.com/office/powerpoint/2010/main" val="340075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animEffect transition="in" filter="fade">
                                      <p:cBhvr>
                                        <p:cTn id="15" dur="500"/>
                                        <p:tgtEl>
                                          <p:spTgt spid="819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punctuated equilibr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240" y="3810"/>
            <a:ext cx="4556760" cy="29679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punctuated equilibr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 y="2971800"/>
            <a:ext cx="9136380" cy="387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958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my st helens rapid fossilization">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67" t="4682" r="3407" b="4331"/>
          <a:stretch/>
        </p:blipFill>
        <p:spPr bwMode="auto">
          <a:xfrm>
            <a:off x="0" y="114300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01475" y="0"/>
            <a:ext cx="5941050" cy="984885"/>
          </a:xfrm>
          <a:prstGeom prst="rect">
            <a:avLst/>
          </a:prstGeom>
          <a:noFill/>
        </p:spPr>
        <p:txBody>
          <a:bodyPr wrap="none" rtlCol="0">
            <a:spAutoFit/>
          </a:bodyPr>
          <a:lstStyle/>
          <a:p>
            <a:r>
              <a:rPr lang="en-US" sz="5800" b="1" dirty="0" smtClean="0">
                <a:latin typeface="Baskerville Old Face" panose="02020602080505020303" pitchFamily="18" charset="0"/>
              </a:rPr>
              <a:t>STRATIGRAPHY</a:t>
            </a:r>
            <a:endParaRPr lang="en-US" sz="5800" b="1" dirty="0">
              <a:latin typeface="Baskerville Old Face" panose="02020602080505020303" pitchFamily="18" charset="0"/>
            </a:endParaRPr>
          </a:p>
        </p:txBody>
      </p:sp>
      <p:sp>
        <p:nvSpPr>
          <p:cNvPr id="4" name="TextBox 3"/>
          <p:cNvSpPr txBox="1"/>
          <p:nvPr/>
        </p:nvSpPr>
        <p:spPr>
          <a:xfrm>
            <a:off x="5943600" y="5334000"/>
            <a:ext cx="2686889" cy="630942"/>
          </a:xfrm>
          <a:prstGeom prst="rect">
            <a:avLst/>
          </a:prstGeom>
          <a:noFill/>
        </p:spPr>
        <p:txBody>
          <a:bodyPr wrap="none" rtlCol="0">
            <a:spAutoFit/>
          </a:bodyPr>
          <a:lstStyle/>
          <a:p>
            <a:r>
              <a:rPr lang="en-US" sz="3500" b="1" dirty="0" smtClean="0">
                <a:solidFill>
                  <a:srgbClr val="FFFF00"/>
                </a:solidFill>
              </a:rPr>
              <a:t>May 18, 1980</a:t>
            </a:r>
            <a:endParaRPr lang="en-US" sz="3500" b="1" dirty="0">
              <a:solidFill>
                <a:srgbClr val="FFFF00"/>
              </a:solidFill>
            </a:endParaRPr>
          </a:p>
        </p:txBody>
      </p:sp>
      <p:sp>
        <p:nvSpPr>
          <p:cNvPr id="7" name="TextBox 6"/>
          <p:cNvSpPr txBox="1"/>
          <p:nvPr/>
        </p:nvSpPr>
        <p:spPr>
          <a:xfrm>
            <a:off x="5964936" y="3276600"/>
            <a:ext cx="2723823" cy="630942"/>
          </a:xfrm>
          <a:prstGeom prst="rect">
            <a:avLst/>
          </a:prstGeom>
          <a:noFill/>
        </p:spPr>
        <p:txBody>
          <a:bodyPr wrap="none" rtlCol="0">
            <a:spAutoFit/>
          </a:bodyPr>
          <a:lstStyle/>
          <a:p>
            <a:r>
              <a:rPr lang="en-US" sz="3500" b="1" dirty="0" smtClean="0">
                <a:solidFill>
                  <a:srgbClr val="FFFF00"/>
                </a:solidFill>
              </a:rPr>
              <a:t>June 12, 1980</a:t>
            </a:r>
            <a:endParaRPr lang="en-US" sz="3500" b="1" dirty="0">
              <a:solidFill>
                <a:srgbClr val="FFFF00"/>
              </a:solidFill>
            </a:endParaRPr>
          </a:p>
        </p:txBody>
      </p:sp>
      <p:sp>
        <p:nvSpPr>
          <p:cNvPr id="8" name="TextBox 7"/>
          <p:cNvSpPr txBox="1"/>
          <p:nvPr/>
        </p:nvSpPr>
        <p:spPr>
          <a:xfrm>
            <a:off x="6010663" y="1172901"/>
            <a:ext cx="3063724" cy="630942"/>
          </a:xfrm>
          <a:prstGeom prst="rect">
            <a:avLst/>
          </a:prstGeom>
          <a:noFill/>
        </p:spPr>
        <p:txBody>
          <a:bodyPr wrap="none" rtlCol="0">
            <a:spAutoFit/>
          </a:bodyPr>
          <a:lstStyle/>
          <a:p>
            <a:r>
              <a:rPr lang="en-US" sz="3500" b="1" dirty="0" smtClean="0">
                <a:solidFill>
                  <a:srgbClr val="FFFF00"/>
                </a:solidFill>
              </a:rPr>
              <a:t>March 19, 1982</a:t>
            </a:r>
            <a:endParaRPr lang="en-US" sz="3500" b="1" dirty="0">
              <a:solidFill>
                <a:srgbClr val="FFFF00"/>
              </a:solidFill>
            </a:endParaRPr>
          </a:p>
        </p:txBody>
      </p:sp>
    </p:spTree>
    <p:extLst>
      <p:ext uri="{BB962C8B-B14F-4D97-AF65-F5344CB8AC3E}">
        <p14:creationId xmlns:p14="http://schemas.microsoft.com/office/powerpoint/2010/main" val="197204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what is paleontolog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8950" y="984884"/>
            <a:ext cx="4575049" cy="58731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50763" y="-1"/>
            <a:ext cx="6436377" cy="984885"/>
          </a:xfrm>
          <a:prstGeom prst="rect">
            <a:avLst/>
          </a:prstGeom>
          <a:noFill/>
        </p:spPr>
        <p:txBody>
          <a:bodyPr wrap="none" rtlCol="0">
            <a:spAutoFit/>
          </a:bodyPr>
          <a:lstStyle/>
          <a:p>
            <a:r>
              <a:rPr lang="en-US" sz="5800" b="1" dirty="0" smtClean="0">
                <a:latin typeface="Baskerville Old Face" panose="02020602080505020303" pitchFamily="18" charset="0"/>
              </a:rPr>
              <a:t>PALEONTOLOGY</a:t>
            </a:r>
            <a:endParaRPr lang="en-US" sz="5800" b="1" dirty="0">
              <a:latin typeface="Baskerville Old Face" panose="02020602080505020303" pitchFamily="18" charset="0"/>
            </a:endParaRPr>
          </a:p>
        </p:txBody>
      </p:sp>
      <p:pic>
        <p:nvPicPr>
          <p:cNvPr id="4100" name="Picture 4" descr="Image result for paleontology strata">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56"/>
          <a:stretch/>
        </p:blipFill>
        <p:spPr bwMode="auto">
          <a:xfrm>
            <a:off x="-2" y="994028"/>
            <a:ext cx="4568951" cy="5863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81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1550" y="-1"/>
            <a:ext cx="6928500" cy="2092881"/>
          </a:xfrm>
          <a:prstGeom prst="rect">
            <a:avLst/>
          </a:prstGeom>
          <a:noFill/>
        </p:spPr>
        <p:txBody>
          <a:bodyPr wrap="none" rtlCol="0">
            <a:spAutoFit/>
          </a:bodyPr>
          <a:lstStyle/>
          <a:p>
            <a:r>
              <a:rPr lang="en-US" sz="6500" b="1" dirty="0" smtClean="0">
                <a:latin typeface="Baskerville Old Face" panose="02020602080505020303" pitchFamily="18" charset="0"/>
              </a:rPr>
              <a:t>EVOLUTIONARY</a:t>
            </a:r>
          </a:p>
          <a:p>
            <a:pPr algn="ctr"/>
            <a:r>
              <a:rPr lang="en-US" sz="6500" b="1" dirty="0" smtClean="0">
                <a:latin typeface="Baskerville Old Face" panose="02020602080505020303" pitchFamily="18" charset="0"/>
              </a:rPr>
              <a:t>TIME LINE</a:t>
            </a:r>
            <a:endParaRPr lang="en-US" sz="6500" b="1" dirty="0">
              <a:latin typeface="Baskerville Old Face" panose="02020602080505020303" pitchFamily="18" charset="0"/>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678" t="8112" r="7139" b="11535"/>
          <a:stretch/>
        </p:blipFill>
        <p:spPr bwMode="auto">
          <a:xfrm>
            <a:off x="0" y="2361829"/>
            <a:ext cx="1894332" cy="1884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85166" y="4733988"/>
            <a:ext cx="1524000" cy="769441"/>
          </a:xfrm>
          <a:prstGeom prst="rect">
            <a:avLst/>
          </a:prstGeom>
          <a:noFill/>
        </p:spPr>
        <p:txBody>
          <a:bodyPr wrap="square" rtlCol="0">
            <a:spAutoFit/>
          </a:bodyPr>
          <a:lstStyle/>
          <a:p>
            <a:pPr algn="ctr"/>
            <a:r>
              <a:rPr lang="en-US" sz="4400" b="1" dirty="0" smtClean="0">
                <a:latin typeface="Rockwell Condensed" panose="02060603050405020104" pitchFamily="18" charset="0"/>
              </a:rPr>
              <a:t>Atom</a:t>
            </a:r>
            <a:endParaRPr lang="en-US" sz="4400" b="1" dirty="0">
              <a:latin typeface="Rockwell Condensed" panose="02060603050405020104" pitchFamily="18" charset="0"/>
            </a:endParaRPr>
          </a:p>
        </p:txBody>
      </p:sp>
      <p:pic>
        <p:nvPicPr>
          <p:cNvPr id="5124" name="Picture 4" descr="Image result for man clip ar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2189580"/>
            <a:ext cx="921499" cy="25499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question mark clip art">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69245" y="2361829"/>
            <a:ext cx="1141718" cy="183985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620000" y="4909573"/>
            <a:ext cx="1295400" cy="769441"/>
          </a:xfrm>
          <a:prstGeom prst="rect">
            <a:avLst/>
          </a:prstGeom>
          <a:noFill/>
        </p:spPr>
        <p:txBody>
          <a:bodyPr wrap="square" rtlCol="0">
            <a:spAutoFit/>
          </a:bodyPr>
          <a:lstStyle/>
          <a:p>
            <a:pPr algn="ctr"/>
            <a:r>
              <a:rPr lang="en-US" sz="4400" b="1" dirty="0" smtClean="0">
                <a:latin typeface="Rockwell Condensed" panose="02060603050405020104" pitchFamily="18" charset="0"/>
              </a:rPr>
              <a:t>Man</a:t>
            </a:r>
            <a:endParaRPr lang="en-US" sz="4400" b="1" dirty="0">
              <a:latin typeface="Rockwell Condensed" panose="02060603050405020104" pitchFamily="18" charset="0"/>
            </a:endParaRPr>
          </a:p>
        </p:txBody>
      </p:sp>
      <p:pic>
        <p:nvPicPr>
          <p:cNvPr id="11" name="Picture 6" descr="Image result for question mark clip art">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6400" y="2361829"/>
            <a:ext cx="1141718" cy="183985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687123" y="4555630"/>
            <a:ext cx="1905962" cy="2123658"/>
          </a:xfrm>
          <a:prstGeom prst="rect">
            <a:avLst/>
          </a:prstGeom>
          <a:noFill/>
        </p:spPr>
        <p:txBody>
          <a:bodyPr wrap="square" rtlCol="0">
            <a:spAutoFit/>
          </a:bodyPr>
          <a:lstStyle/>
          <a:p>
            <a:pPr algn="ctr"/>
            <a:r>
              <a:rPr lang="en-US" sz="4400" b="1" dirty="0" smtClean="0">
                <a:latin typeface="Rockwell Condensed" panose="02060603050405020104" pitchFamily="18" charset="0"/>
              </a:rPr>
              <a:t>Origin</a:t>
            </a:r>
          </a:p>
          <a:p>
            <a:pPr algn="ctr"/>
            <a:r>
              <a:rPr lang="en-US" sz="4400" b="1" dirty="0" smtClean="0">
                <a:latin typeface="Rockwell Condensed" panose="02060603050405020104" pitchFamily="18" charset="0"/>
              </a:rPr>
              <a:t>Of</a:t>
            </a:r>
          </a:p>
          <a:p>
            <a:pPr algn="ctr"/>
            <a:r>
              <a:rPr lang="en-US" sz="4400" b="1" dirty="0" smtClean="0">
                <a:latin typeface="Rockwell Condensed" panose="02060603050405020104" pitchFamily="18" charset="0"/>
              </a:rPr>
              <a:t>Life</a:t>
            </a:r>
            <a:endParaRPr lang="en-US" sz="4400" b="1" dirty="0">
              <a:latin typeface="Rockwell Condensed" panose="02060603050405020104" pitchFamily="18" charset="0"/>
            </a:endParaRPr>
          </a:p>
        </p:txBody>
      </p:sp>
      <p:sp>
        <p:nvSpPr>
          <p:cNvPr id="13" name="TextBox 12"/>
          <p:cNvSpPr txBox="1"/>
          <p:nvPr/>
        </p:nvSpPr>
        <p:spPr>
          <a:xfrm>
            <a:off x="5105400" y="4612038"/>
            <a:ext cx="1752279" cy="1446550"/>
          </a:xfrm>
          <a:prstGeom prst="rect">
            <a:avLst/>
          </a:prstGeom>
          <a:noFill/>
        </p:spPr>
        <p:txBody>
          <a:bodyPr wrap="square" rtlCol="0">
            <a:spAutoFit/>
          </a:bodyPr>
          <a:lstStyle/>
          <a:p>
            <a:pPr algn="ctr"/>
            <a:r>
              <a:rPr lang="en-US" sz="4400" b="1" dirty="0" smtClean="0">
                <a:latin typeface="Rockwell Condensed" panose="02060603050405020104" pitchFamily="18" charset="0"/>
              </a:rPr>
              <a:t>Fossil</a:t>
            </a:r>
          </a:p>
          <a:p>
            <a:pPr algn="ctr"/>
            <a:r>
              <a:rPr lang="en-US" sz="4400" b="1" dirty="0" smtClean="0">
                <a:latin typeface="Rockwell Condensed" panose="02060603050405020104" pitchFamily="18" charset="0"/>
              </a:rPr>
              <a:t>Record</a:t>
            </a:r>
            <a:endParaRPr lang="en-US" sz="4400" b="1" dirty="0">
              <a:latin typeface="Rockwell Condensed" panose="02060603050405020104" pitchFamily="18" charset="0"/>
            </a:endParaRPr>
          </a:p>
        </p:txBody>
      </p:sp>
      <p:pic>
        <p:nvPicPr>
          <p:cNvPr id="16"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809" r="12188" b="22851"/>
          <a:stretch/>
        </p:blipFill>
        <p:spPr bwMode="auto">
          <a:xfrm>
            <a:off x="6934200" y="2957146"/>
            <a:ext cx="840875" cy="649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809" r="12188" b="22851"/>
          <a:stretch/>
        </p:blipFill>
        <p:spPr bwMode="auto">
          <a:xfrm>
            <a:off x="4495800" y="2957146"/>
            <a:ext cx="840875" cy="649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809" r="12188" b="22851"/>
          <a:stretch/>
        </p:blipFill>
        <p:spPr bwMode="auto">
          <a:xfrm>
            <a:off x="2133600" y="2957146"/>
            <a:ext cx="840875" cy="649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621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5126"/>
                                        </p:tgtEl>
                                        <p:attrNameLst>
                                          <p:attrName>style.visibility</p:attrName>
                                        </p:attrNameLst>
                                      </p:cBhvr>
                                      <p:to>
                                        <p:strVal val="visible"/>
                                      </p:to>
                                    </p:set>
                                    <p:animEffect transition="in" filter="fade">
                                      <p:cBhvr>
                                        <p:cTn id="21" dur="500"/>
                                        <p:tgtEl>
                                          <p:spTgt spid="5126"/>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5124"/>
                                        </p:tgtEl>
                                        <p:attrNameLst>
                                          <p:attrName>style.visibility</p:attrName>
                                        </p:attrNameLst>
                                      </p:cBhvr>
                                      <p:to>
                                        <p:strVal val="visible"/>
                                      </p:to>
                                    </p:set>
                                    <p:animEffect transition="in" filter="fade">
                                      <p:cBhvr>
                                        <p:cTn id="40" dur="500"/>
                                        <p:tgtEl>
                                          <p:spTgt spid="512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age result for charles darwi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1"/>
            <a:ext cx="3352799" cy="34289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52801" y="0"/>
            <a:ext cx="5791200" cy="3108543"/>
          </a:xfrm>
          <a:prstGeom prst="rect">
            <a:avLst/>
          </a:prstGeom>
        </p:spPr>
        <p:txBody>
          <a:bodyPr wrap="square">
            <a:spAutoFit/>
          </a:bodyPr>
          <a:lstStyle/>
          <a:p>
            <a:r>
              <a:rPr lang="en-US" sz="2800" u="sng" dirty="0" smtClean="0"/>
              <a:t>Charles Darwin</a:t>
            </a:r>
            <a:r>
              <a:rPr lang="en-US" sz="2800" dirty="0" smtClean="0"/>
              <a:t> – “The </a:t>
            </a:r>
            <a:r>
              <a:rPr lang="en-US" sz="2800" dirty="0"/>
              <a:t>number of intermediate and transitional links, between all living and extinct species, </a:t>
            </a:r>
            <a:r>
              <a:rPr lang="en-US" sz="2800" u="sng" dirty="0"/>
              <a:t>must have been</a:t>
            </a:r>
            <a:r>
              <a:rPr lang="en-US" sz="2800" dirty="0"/>
              <a:t> inconceivably great</a:t>
            </a:r>
            <a:r>
              <a:rPr lang="en-US" sz="2800" dirty="0" smtClean="0"/>
              <a:t>.” (</a:t>
            </a:r>
            <a:r>
              <a:rPr lang="en-US" sz="2800" dirty="0"/>
              <a:t>Foard JM. "Fossils: History Written in Stone." </a:t>
            </a:r>
            <a:r>
              <a:rPr lang="en-US" sz="2800" i="1" dirty="0"/>
              <a:t>The Darwin Papers</a:t>
            </a:r>
            <a:r>
              <a:rPr lang="en-US" sz="2800" dirty="0"/>
              <a:t>, </a:t>
            </a:r>
            <a:r>
              <a:rPr lang="en-US" sz="2800" b="1" dirty="0"/>
              <a:t>1</a:t>
            </a:r>
            <a:r>
              <a:rPr lang="en-US" sz="2800" dirty="0"/>
              <a:t>(5), 1996. Accessed October 21, 2008. </a:t>
            </a:r>
            <a:r>
              <a:rPr lang="en-US" sz="2800" dirty="0" smtClean="0"/>
              <a:t>)</a:t>
            </a:r>
            <a:endParaRPr lang="en-US" sz="2800" dirty="0"/>
          </a:p>
        </p:txBody>
      </p:sp>
      <p:sp>
        <p:nvSpPr>
          <p:cNvPr id="5" name="Rectangle 4"/>
          <p:cNvSpPr/>
          <p:nvPr/>
        </p:nvSpPr>
        <p:spPr>
          <a:xfrm>
            <a:off x="3352800" y="3432750"/>
            <a:ext cx="5791199" cy="3539430"/>
          </a:xfrm>
          <a:prstGeom prst="rect">
            <a:avLst/>
          </a:prstGeom>
        </p:spPr>
        <p:txBody>
          <a:bodyPr wrap="square">
            <a:spAutoFit/>
          </a:bodyPr>
          <a:lstStyle/>
          <a:p>
            <a:r>
              <a:rPr lang="en-US" sz="2800" u="sng" dirty="0"/>
              <a:t>Dr. Gerald Kerkut</a:t>
            </a:r>
            <a:r>
              <a:rPr lang="en-US" sz="2800" dirty="0"/>
              <a:t> – “The </a:t>
            </a:r>
            <a:r>
              <a:rPr lang="en-US" sz="2800" u="sng" dirty="0"/>
              <a:t>most important evidence</a:t>
            </a:r>
            <a:r>
              <a:rPr lang="en-US" sz="2800" dirty="0"/>
              <a:t> for the theory of evolution is that obtained from the study of paleontology [fossils</a:t>
            </a:r>
            <a:r>
              <a:rPr lang="en-US" sz="2800" dirty="0" smtClean="0"/>
              <a:t>]…</a:t>
            </a:r>
            <a:r>
              <a:rPr lang="en-US" sz="2800" dirty="0"/>
              <a:t>provided the main factual basis for the modern view of </a:t>
            </a:r>
            <a:r>
              <a:rPr lang="en-US" sz="2800" dirty="0" smtClean="0"/>
              <a:t>evolution.” </a:t>
            </a:r>
            <a:r>
              <a:rPr lang="en-US" sz="2800" dirty="0"/>
              <a:t>(</a:t>
            </a:r>
            <a:r>
              <a:rPr lang="en-US" sz="2800" i="1" dirty="0"/>
              <a:t>G.A. Kerkut, Implications of Evolution (1960), p. 134.</a:t>
            </a:r>
            <a:r>
              <a:rPr lang="en-US" sz="2800" dirty="0"/>
              <a:t>)</a:t>
            </a:r>
          </a:p>
        </p:txBody>
      </p:sp>
      <p:pic>
        <p:nvPicPr>
          <p:cNvPr id="6150" name="Picture 6" descr="Image result for gerald kerkut">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0666"/>
          <a:stretch/>
        </p:blipFill>
        <p:spPr bwMode="auto">
          <a:xfrm>
            <a:off x="-1" y="3539430"/>
            <a:ext cx="3352801" cy="331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25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500"/>
                                        <p:tgtEl>
                                          <p:spTgt spid="61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evolution w e legros clar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900"/>
            <a:ext cx="3581400" cy="35394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81400" y="-11900"/>
            <a:ext cx="5562600" cy="3046988"/>
          </a:xfrm>
          <a:prstGeom prst="rect">
            <a:avLst/>
          </a:prstGeom>
        </p:spPr>
        <p:txBody>
          <a:bodyPr wrap="square">
            <a:spAutoFit/>
          </a:bodyPr>
          <a:lstStyle/>
          <a:p>
            <a:r>
              <a:rPr lang="en-US" sz="3200" u="sng" dirty="0" smtClean="0"/>
              <a:t>W. E. </a:t>
            </a:r>
            <a:r>
              <a:rPr lang="en-US" sz="3200" u="sng" dirty="0" err="1" smtClean="0"/>
              <a:t>LeGros</a:t>
            </a:r>
            <a:r>
              <a:rPr lang="en-US" sz="3200" u="sng" dirty="0" smtClean="0"/>
              <a:t> Clark</a:t>
            </a:r>
            <a:r>
              <a:rPr lang="en-US" sz="3200" dirty="0" smtClean="0"/>
              <a:t> – “That </a:t>
            </a:r>
            <a:r>
              <a:rPr lang="en-US" sz="3200" dirty="0"/>
              <a:t>evolution actually did occur </a:t>
            </a:r>
            <a:r>
              <a:rPr lang="en-US" sz="3200" u="sng" dirty="0"/>
              <a:t>can only be scientifically established</a:t>
            </a:r>
            <a:r>
              <a:rPr lang="en-US" sz="3200" dirty="0"/>
              <a:t> by the discovery of the fossilized </a:t>
            </a:r>
            <a:r>
              <a:rPr lang="en-US" sz="3200" dirty="0" smtClean="0"/>
              <a:t>remains.” </a:t>
            </a:r>
            <a:r>
              <a:rPr lang="en-US" sz="3200" dirty="0"/>
              <a:t>(W. Le </a:t>
            </a:r>
            <a:r>
              <a:rPr lang="en-US" sz="3200" dirty="0" err="1"/>
              <a:t>Gros</a:t>
            </a:r>
            <a:r>
              <a:rPr lang="en-US" sz="3200" dirty="0"/>
              <a:t> Clark, Discovery, January 1955, p. 7).</a:t>
            </a:r>
          </a:p>
        </p:txBody>
      </p:sp>
      <p:pic>
        <p:nvPicPr>
          <p:cNvPr id="7172" name="Picture 4" descr="Related imag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 y="3581400"/>
            <a:ext cx="3599688" cy="32765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581400" y="3581401"/>
            <a:ext cx="5562600" cy="3046988"/>
          </a:xfrm>
          <a:prstGeom prst="rect">
            <a:avLst/>
          </a:prstGeom>
        </p:spPr>
        <p:txBody>
          <a:bodyPr wrap="square">
            <a:spAutoFit/>
          </a:bodyPr>
          <a:lstStyle/>
          <a:p>
            <a:r>
              <a:rPr lang="en-US" sz="3200" u="sng" dirty="0" smtClean="0"/>
              <a:t>Carl Dunbar</a:t>
            </a:r>
            <a:r>
              <a:rPr lang="en-US" sz="3200" dirty="0" smtClean="0"/>
              <a:t> – “Fossils </a:t>
            </a:r>
            <a:r>
              <a:rPr lang="en-US" sz="3200" dirty="0"/>
              <a:t>provide </a:t>
            </a:r>
            <a:r>
              <a:rPr lang="en-US" sz="3200" u="sng" dirty="0"/>
              <a:t>the only historical, documentary evidence</a:t>
            </a:r>
            <a:r>
              <a:rPr lang="en-US" sz="3200" dirty="0"/>
              <a:t> that life has evolved from simpler to more and more complex forms." (</a:t>
            </a:r>
            <a:r>
              <a:rPr lang="en-US" sz="3200" i="1" dirty="0" smtClean="0"/>
              <a:t>Historical Geology</a:t>
            </a:r>
            <a:r>
              <a:rPr lang="en-US" sz="3200" dirty="0" smtClean="0"/>
              <a:t>, </a:t>
            </a:r>
            <a:r>
              <a:rPr lang="en-US" sz="3200" dirty="0"/>
              <a:t>p. 47)</a:t>
            </a:r>
          </a:p>
        </p:txBody>
      </p:sp>
    </p:spTree>
    <p:extLst>
      <p:ext uri="{BB962C8B-B14F-4D97-AF65-F5344CB8AC3E}">
        <p14:creationId xmlns:p14="http://schemas.microsoft.com/office/powerpoint/2010/main" val="159864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500"/>
                                        <p:tgtEl>
                                          <p:spTgt spid="71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0" y="122128"/>
            <a:ext cx="6477000" cy="3108543"/>
          </a:xfrm>
          <a:prstGeom prst="rect">
            <a:avLst/>
          </a:prstGeom>
        </p:spPr>
        <p:txBody>
          <a:bodyPr wrap="square">
            <a:spAutoFit/>
          </a:bodyPr>
          <a:lstStyle/>
          <a:p>
            <a:r>
              <a:rPr lang="en-US" sz="2800" b="1" u="sng" dirty="0"/>
              <a:t>Pierre Paul </a:t>
            </a:r>
            <a:r>
              <a:rPr lang="en-US" sz="2800" b="1" u="sng" dirty="0" smtClean="0"/>
              <a:t>Grasse</a:t>
            </a:r>
            <a:r>
              <a:rPr lang="en-US" sz="2800" dirty="0" smtClean="0"/>
              <a:t> – “Naturalists </a:t>
            </a:r>
            <a:r>
              <a:rPr lang="en-US" sz="2800" dirty="0"/>
              <a:t>must remember that the process of evolution is </a:t>
            </a:r>
            <a:r>
              <a:rPr lang="en-US" sz="2800" u="sng" dirty="0"/>
              <a:t>revealed only through fossil forms</a:t>
            </a:r>
            <a:r>
              <a:rPr lang="en-US" sz="2800" dirty="0"/>
              <a:t>…only paleontology can provide them with the evidence of evolution” (</a:t>
            </a:r>
            <a:r>
              <a:rPr lang="en-US" sz="2800" i="1" dirty="0"/>
              <a:t>Evolution of Living </a:t>
            </a:r>
            <a:r>
              <a:rPr lang="en-US" sz="2800" i="1" dirty="0" smtClean="0"/>
              <a:t>Organisms</a:t>
            </a:r>
            <a:r>
              <a:rPr lang="en-US" sz="2800" dirty="0" smtClean="0"/>
              <a:t>, New </a:t>
            </a:r>
            <a:r>
              <a:rPr lang="en-US" sz="2800" dirty="0"/>
              <a:t>York: Academic Press, </a:t>
            </a:r>
            <a:r>
              <a:rPr lang="en-US" sz="2800" dirty="0" smtClean="0"/>
              <a:t>1977, </a:t>
            </a:r>
            <a:r>
              <a:rPr lang="en-US" sz="2800" dirty="0"/>
              <a:t>pp. 3-4, 204)</a:t>
            </a:r>
          </a:p>
        </p:txBody>
      </p:sp>
      <p:pic>
        <p:nvPicPr>
          <p:cNvPr id="8194" name="Picture 2" descr="Image result for evolution pierre paul gras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670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evolution steven stanle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389376"/>
            <a:ext cx="2667000" cy="34686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67000" y="3389376"/>
            <a:ext cx="6477000" cy="3539430"/>
          </a:xfrm>
          <a:prstGeom prst="rect">
            <a:avLst/>
          </a:prstGeom>
        </p:spPr>
        <p:txBody>
          <a:bodyPr wrap="square">
            <a:spAutoFit/>
          </a:bodyPr>
          <a:lstStyle/>
          <a:p>
            <a:r>
              <a:rPr lang="en-US" sz="2800" u="sng" dirty="0" smtClean="0"/>
              <a:t>Steven Stanley</a:t>
            </a:r>
            <a:r>
              <a:rPr lang="en-US" sz="2800" dirty="0" smtClean="0"/>
              <a:t> – “In </a:t>
            </a:r>
            <a:r>
              <a:rPr lang="en-US" sz="2800" dirty="0"/>
              <a:t>the absence of the fossil record, the credibility of evolutionists would be </a:t>
            </a:r>
            <a:r>
              <a:rPr lang="en-US" sz="2800" u="sng" dirty="0"/>
              <a:t>severely weakened</a:t>
            </a:r>
            <a:r>
              <a:rPr lang="en-US" sz="2800" dirty="0"/>
              <a:t>. We might wonder whether the doctrine of evolution would qualify as anything more than outrageous hypothesis.” (Stanley, S.M., New Evolutionary Timetable, Basic Books, p.72)</a:t>
            </a:r>
          </a:p>
        </p:txBody>
      </p:sp>
    </p:spTree>
    <p:extLst>
      <p:ext uri="{BB962C8B-B14F-4D97-AF65-F5344CB8AC3E}">
        <p14:creationId xmlns:p14="http://schemas.microsoft.com/office/powerpoint/2010/main" val="415453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500"/>
                                        <p:tgtEl>
                                          <p:spTgt spid="81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13828</TotalTime>
  <Words>10118</Words>
  <Application>Microsoft Office PowerPoint</Application>
  <PresentationFormat>On-screen Show (4:3)</PresentationFormat>
  <Paragraphs>386</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Baskerville Old Face</vt:lpstr>
      <vt:lpstr>Calibri</vt:lpstr>
      <vt:lpstr>Kristen ITC</vt:lpstr>
      <vt:lpstr>Rockwell Condensed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BubbaHasty</dc:creator>
  <cp:lastModifiedBy>ryan.h.hasty@gmail.com</cp:lastModifiedBy>
  <cp:revision>328</cp:revision>
  <cp:lastPrinted>2018-07-25T22:26:34Z</cp:lastPrinted>
  <dcterms:created xsi:type="dcterms:W3CDTF">2006-08-16T00:00:00Z</dcterms:created>
  <dcterms:modified xsi:type="dcterms:W3CDTF">2018-08-01T23:00:54Z</dcterms:modified>
</cp:coreProperties>
</file>