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8" r:id="rId2"/>
    <p:sldId id="256" r:id="rId3"/>
    <p:sldId id="257" r:id="rId4"/>
    <p:sldId id="258" r:id="rId5"/>
    <p:sldId id="259" r:id="rId6"/>
    <p:sldId id="260" r:id="rId7"/>
    <p:sldId id="261" r:id="rId8"/>
    <p:sldId id="262" r:id="rId9"/>
    <p:sldId id="283" r:id="rId10"/>
    <p:sldId id="263" r:id="rId11"/>
    <p:sldId id="264" r:id="rId12"/>
    <p:sldId id="282" r:id="rId13"/>
    <p:sldId id="265" r:id="rId14"/>
    <p:sldId id="266" r:id="rId15"/>
    <p:sldId id="270" r:id="rId16"/>
    <p:sldId id="269" r:id="rId17"/>
    <p:sldId id="271" r:id="rId18"/>
    <p:sldId id="267" r:id="rId19"/>
    <p:sldId id="274" r:id="rId20"/>
    <p:sldId id="275" r:id="rId21"/>
    <p:sldId id="276" r:id="rId22"/>
    <p:sldId id="272" r:id="rId23"/>
    <p:sldId id="277" r:id="rId24"/>
    <p:sldId id="278" r:id="rId25"/>
    <p:sldId id="273" r:id="rId26"/>
    <p:sldId id="279" r:id="rId27"/>
    <p:sldId id="281" r:id="rId28"/>
    <p:sldId id="280"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620" autoAdjust="0"/>
  </p:normalViewPr>
  <p:slideViewPr>
    <p:cSldViewPr>
      <p:cViewPr varScale="1">
        <p:scale>
          <a:sx n="78" d="100"/>
          <a:sy n="78" d="100"/>
        </p:scale>
        <p:origin x="-2538"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F64FF9-8168-43B7-A4A1-3E906795A549}" type="datetimeFigureOut">
              <a:rPr lang="en-US" smtClean="0"/>
              <a:t>10/25/2017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CA5BFA-09B1-475C-B3F1-484038974337}" type="slidenum">
              <a:rPr lang="en-US" smtClean="0"/>
              <a:t>‹#›</a:t>
            </a:fld>
            <a:endParaRPr lang="en-US"/>
          </a:p>
        </p:txBody>
      </p:sp>
    </p:spTree>
    <p:extLst>
      <p:ext uri="{BB962C8B-B14F-4D97-AF65-F5344CB8AC3E}">
        <p14:creationId xmlns:p14="http://schemas.microsoft.com/office/powerpoint/2010/main" val="4139793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I personally</a:t>
            </a:r>
            <a:r>
              <a:rPr lang="en-US" baseline="0" dirty="0" smtClean="0"/>
              <a:t> encounter people who believe in Evolution over Creationism, I’ll usually ask them certain well-intentioned questions in order to gauge why they believe that particular worldview. I might ask, “Can you name one example of an observable beneficial mutation that changes one species into another? Do you know of an observable example of nonlife creating life? Can you give me an example of a fossil that represents an actual missing link between species?”</a:t>
            </a:r>
          </a:p>
          <a:p>
            <a:endParaRPr lang="en-US" baseline="0" dirty="0" smtClean="0"/>
          </a:p>
          <a:p>
            <a:r>
              <a:rPr lang="en-US" baseline="0" dirty="0" err="1" smtClean="0"/>
              <a:t>bbbI</a:t>
            </a:r>
            <a:r>
              <a:rPr lang="en-US" baseline="0" dirty="0" smtClean="0"/>
              <a:t> don’t ask these questions with </a:t>
            </a:r>
            <a:r>
              <a:rPr lang="en-US" baseline="0" dirty="0" err="1" smtClean="0"/>
              <a:t>snark</a:t>
            </a:r>
            <a:r>
              <a:rPr lang="en-US" baseline="0" dirty="0" smtClean="0"/>
              <a:t>, but with genuine interest because I want to know what the depth of this person’s faith is in the evolutionary worldview. And rarely do I get actual answers, and the few who do give answers only mention things that have been debunked even by Evolutionists a long time ago, oh which we’ll talk about in the coming weeks. And so then I’ll ask if they are aware of evidence related to Creationism, the lines of evidence for the global flood, evidence we see at Mt. Saint Helens or the Grand Canyon, the Cambrian Explosion (we’ll talk about these down the road), and rarely do I run across a person who is even aware of this evidence. Other preachers I talk to share the same experiences I’ve had. </a:t>
            </a:r>
          </a:p>
          <a:p>
            <a:endParaRPr lang="en-US" baseline="0" dirty="0" smtClean="0"/>
          </a:p>
          <a:p>
            <a:r>
              <a:rPr lang="en-US" baseline="0" dirty="0" smtClean="0"/>
              <a:t>And so it begs the following question: why </a:t>
            </a:r>
            <a:r>
              <a:rPr lang="en-US" u="sng" baseline="0" dirty="0" smtClean="0"/>
              <a:t>do</a:t>
            </a:r>
            <a:r>
              <a:rPr lang="en-US" baseline="0" dirty="0" smtClean="0"/>
              <a:t> people believe in Darwinian Evolution when so few of them have actually done their homework, research, and considered both sides of the issue. Even amongst those who are scientists in their field, you’ll find that many of them have not even bothered to read the scientific papers from the Creationists standpoint, discounting it up front simply for the fact that they disagree. Many of them also have barely opened their bibles and are unaware of the remarkable evidence there is for the validity and inspiration of God’s word.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why do most people believe in Evolution? I would never suggest that there are not people out there who have studied both sides of the position who take the opposite position from me. But I have been teaching biblical apologetics for years and I have been in some knock-down-drag-outs with folks. There are other factors involved in why people trend toward this worldview, and I’m going to make a few suggestions to you tonight on what I believe those reasons are. Understanding how a person comes to believe in a false worldview will aid us in bringing them the gospel.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a:t>
            </a:r>
            <a:r>
              <a:rPr lang="en-US" dirty="0" smtClean="0"/>
              <a:t>hy is Darwinian Evolution so accepted in today’s culture? </a:t>
            </a:r>
          </a:p>
        </p:txBody>
      </p:sp>
      <p:sp>
        <p:nvSpPr>
          <p:cNvPr id="4" name="Slide Number Placeholder 3"/>
          <p:cNvSpPr>
            <a:spLocks noGrp="1"/>
          </p:cNvSpPr>
          <p:nvPr>
            <p:ph type="sldNum" sz="quarter" idx="10"/>
          </p:nvPr>
        </p:nvSpPr>
        <p:spPr/>
        <p:txBody>
          <a:bodyPr/>
          <a:lstStyle/>
          <a:p>
            <a:fld id="{B2CA5BFA-09B1-475C-B3F1-484038974337}" type="slidenum">
              <a:rPr lang="en-US" smtClean="0"/>
              <a:t>1</a:t>
            </a:fld>
            <a:endParaRPr lang="en-US"/>
          </a:p>
        </p:txBody>
      </p:sp>
    </p:spTree>
    <p:extLst>
      <p:ext uri="{BB962C8B-B14F-4D97-AF65-F5344CB8AC3E}">
        <p14:creationId xmlns:p14="http://schemas.microsoft.com/office/powerpoint/2010/main" val="3427945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Here’s what we need to remember: Christians are not the only ones out there who are fishers of men. Dinosaurs are one of the primary tools the secular media uses to try to reel our children in to the Evolutionary worldview. </a:t>
            </a:r>
            <a:r>
              <a:rPr lang="en-US" dirty="0" smtClean="0"/>
              <a:t>Then as</a:t>
            </a:r>
            <a:r>
              <a:rPr lang="en-US" baseline="0" dirty="0" smtClean="0"/>
              <a:t> our children get older, they are taught it more fully in elementary, junior high, and high school in textbooks that present it as scientific fact before they’re whisked away to universities where they’re immersed in it yet again, surrounded by peers who will mock you if you take any other worldview – a few of you have confessed this to me privately.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C7C7AAC7-D160-41F9-A221-9CBCBCDFF392}" type="slidenum">
              <a:rPr lang="en-US" smtClean="0"/>
              <a:t>10</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is then that the parrot effect sets in. A parrot doesn’t understand what its saying, its just repeating what it’s been told over and over again. So many students believe evolution because teachers teach evolution because they were taught it by other teachers who were taught by other teachers and so on. And some of them are trained to make argument they haven’t really thought through, canned remarks that they would never make had they really done their homework. </a:t>
            </a:r>
          </a:p>
          <a:p>
            <a:endParaRPr lang="en-US" baseline="0" dirty="0" smtClean="0"/>
          </a:p>
          <a:p>
            <a:r>
              <a:rPr lang="en-US" baseline="0" dirty="0" smtClean="0"/>
              <a:t>John Scopes, of the famous Scope Monkey Trial, made an interesting comment. This is the guy who volunteered for the ACLU to break the law in TN that banned the teaching the Evolution so that the law could be challenged in court. So he willing put himself on the side of the Evolutionists. But even he said, “</a:t>
            </a:r>
            <a:r>
              <a:rPr lang="en-US" sz="1200" dirty="0" smtClean="0"/>
              <a:t>if you limit a teacher to only one side of anything the whole country will eventually have only one thought, be one individual. I believe in teaching every aspect of every problem or theory.”</a:t>
            </a:r>
          </a:p>
          <a:p>
            <a:endParaRPr lang="en-US" sz="1200" baseline="0" dirty="0" smtClean="0"/>
          </a:p>
          <a:p>
            <a:r>
              <a:rPr lang="en-US" sz="1200" baseline="0" dirty="0" smtClean="0"/>
              <a:t>And we’d agree with him right? I’m giving my personal opinion on this: I have no problem with them laying out Evolutionary Hypothesis in schools as long as they’ll also lay out the Creationism Hypothesis, compare the evidence of both worldviews, and teach children to critically think through the issues. The problem, though, is that the overwhelming majority of pubic schools and universities, with very few exceptions, only teach Evolution and in doing so call it science and present it as the only plausible explanation for our origins, while at the same time criticizing Creationism. And that’s how you brainwash people.</a:t>
            </a:r>
            <a:endParaRPr lang="en-US" baseline="0" dirty="0" smtClean="0"/>
          </a:p>
        </p:txBody>
      </p:sp>
      <p:sp>
        <p:nvSpPr>
          <p:cNvPr id="4" name="Slide Number Placeholder 3"/>
          <p:cNvSpPr>
            <a:spLocks noGrp="1"/>
          </p:cNvSpPr>
          <p:nvPr>
            <p:ph type="sldNum" sz="quarter" idx="10"/>
          </p:nvPr>
        </p:nvSpPr>
        <p:spPr/>
        <p:txBody>
          <a:bodyPr/>
          <a:lstStyle/>
          <a:p>
            <a:fld id="{C7C7AAC7-D160-41F9-A221-9CBCBCDFF392}" type="slidenum">
              <a:rPr lang="en-US" smtClean="0"/>
              <a:t>11</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some Evolutionists</a:t>
            </a:r>
            <a:r>
              <a:rPr lang="en-US" baseline="0" dirty="0" smtClean="0"/>
              <a:t> make no bones about this fact – meaning, they admit to being out to brainwash and indoctrinate people with this worldview.</a:t>
            </a:r>
          </a:p>
          <a:p>
            <a:endParaRPr lang="en-US" baseline="0" dirty="0" smtClean="0"/>
          </a:p>
          <a:p>
            <a:r>
              <a:rPr lang="en-US" baseline="0" dirty="0" smtClean="0"/>
              <a:t>Mark </a:t>
            </a:r>
            <a:r>
              <a:rPr lang="en-US" baseline="0" dirty="0" err="1" smtClean="0"/>
              <a:t>Singham</a:t>
            </a:r>
            <a:r>
              <a:rPr lang="en-US" baseline="0" dirty="0" smtClean="0"/>
              <a:t>, an evolutionary physicist from I believe Cornell University, who authored “Teaching &amp; Propaganda”, said this about the natural trust placed by students in college professors – “</a:t>
            </a:r>
            <a:r>
              <a:rPr lang="en-US" dirty="0" smtClean="0"/>
              <a:t>And I use that trust to effectively brainwash them…our teaching methods are primarily those of propaganda. We appeal -- without demonstration -- to evidence that supports our position. We only introduce arguments and evidence that supports the currently accepted theories and omit or gloss over any evidence to the contrary.</a:t>
            </a:r>
            <a:r>
              <a:rPr lang="en-US" baseline="0" dirty="0" smtClean="0"/>
              <a:t>” Pretty brash isn’t it? Not much room left in that comment for another interpretation.</a:t>
            </a:r>
          </a:p>
          <a:p>
            <a:endParaRPr lang="en-US" baseline="0" dirty="0" smtClean="0"/>
          </a:p>
          <a:p>
            <a:r>
              <a:rPr lang="en-US" sz="1200" dirty="0" smtClean="0"/>
              <a:t>Chandra</a:t>
            </a:r>
            <a:r>
              <a:rPr lang="en-US" sz="1200" baseline="0" dirty="0" smtClean="0"/>
              <a:t> </a:t>
            </a:r>
            <a:r>
              <a:rPr lang="en-US" sz="1200" dirty="0" err="1" smtClean="0"/>
              <a:t>Wickramasinghe</a:t>
            </a:r>
            <a:r>
              <a:rPr lang="en-US" sz="1200" dirty="0" smtClean="0"/>
              <a:t> is a Mathematician</a:t>
            </a:r>
            <a:r>
              <a:rPr lang="en-US" sz="1200" baseline="0" dirty="0" smtClean="0"/>
              <a:t> and </a:t>
            </a:r>
            <a:r>
              <a:rPr lang="en-US" sz="1200" dirty="0" smtClean="0"/>
              <a:t>Professor of Astronomy,</a:t>
            </a:r>
            <a:r>
              <a:rPr lang="en-US" sz="1200" baseline="0" dirty="0" smtClean="0"/>
              <a:t> at </a:t>
            </a:r>
            <a:r>
              <a:rPr lang="en-US" sz="1200" dirty="0" smtClean="0"/>
              <a:t>University College</a:t>
            </a:r>
            <a:r>
              <a:rPr lang="en-US" sz="1200" baseline="0" dirty="0" smtClean="0"/>
              <a:t> in</a:t>
            </a:r>
            <a:r>
              <a:rPr lang="en-US" sz="1200" dirty="0" smtClean="0"/>
              <a:t> Cardiff. He is a brilliant astronomer who</a:t>
            </a:r>
            <a:r>
              <a:rPr lang="en-US" sz="1200" baseline="0" dirty="0" smtClean="0"/>
              <a:t> argues for design in the university and he is often found on the side of the Creationists in debates against Evolutionists though he has some wild views about some of the design being attributed to extraterrestrial origins – interesting guy.</a:t>
            </a:r>
          </a:p>
          <a:p>
            <a:endParaRPr lang="en-US" sz="1200" baseline="0" dirty="0" smtClean="0"/>
          </a:p>
          <a:p>
            <a:r>
              <a:rPr lang="en-US" sz="1200" baseline="0" dirty="0" smtClean="0"/>
              <a:t>He said the following about his early days – “</a:t>
            </a:r>
            <a:r>
              <a:rPr lang="en-US" sz="1200" dirty="0" smtClean="0"/>
              <a:t>From my earliest training as a scientist, I was very strongly brainwashed to believe that science cannot be consistent with any kind of deliberate creation. That notion has had to be painfully shed. At the moment, I can't find any rational argument to knock down the view which argues for conversion to God. We used to have an open mind; now we realize that the only logical answer to life is creation--and not accidental random shuffling</a:t>
            </a:r>
            <a:r>
              <a:rPr lang="en-US" sz="1200" baseline="0" dirty="0" smtClean="0"/>
              <a:t>”</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2CA5BFA-09B1-475C-B3F1-484038974337}" type="slidenum">
              <a:rPr lang="en-US" smtClean="0"/>
              <a:t>12</a:t>
            </a:fld>
            <a:endParaRPr lang="en-US"/>
          </a:p>
        </p:txBody>
      </p:sp>
    </p:spTree>
    <p:extLst>
      <p:ext uri="{BB962C8B-B14F-4D97-AF65-F5344CB8AC3E}">
        <p14:creationId xmlns:p14="http://schemas.microsoft.com/office/powerpoint/2010/main" val="3269843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Yet few are shown the other side. And people need to see the other side. The bible says it like this:</a:t>
            </a:r>
          </a:p>
          <a:p>
            <a:endParaRPr lang="en-US" baseline="0" dirty="0" smtClean="0"/>
          </a:p>
          <a:p>
            <a:r>
              <a:rPr lang="en-US" b="1" baseline="0" dirty="0" smtClean="0"/>
              <a:t>Prov 18:13</a:t>
            </a:r>
            <a:r>
              <a:rPr lang="en-US" baseline="0" dirty="0" smtClean="0"/>
              <a:t> – “</a:t>
            </a:r>
            <a:r>
              <a:rPr lang="en-US" dirty="0" smtClean="0"/>
              <a:t>He who gives an answer before he hears, it is folly and shame to him.</a:t>
            </a:r>
            <a:r>
              <a:rPr lang="en-US" baseline="0" dirty="0" smtClean="0"/>
              <a:t>”</a:t>
            </a:r>
          </a:p>
          <a:p>
            <a:endParaRPr lang="en-US" baseline="0" dirty="0" smtClean="0"/>
          </a:p>
          <a:p>
            <a:r>
              <a:rPr lang="en-US" b="1" i="0" baseline="0" dirty="0" smtClean="0"/>
              <a:t>Prov 18:17</a:t>
            </a:r>
            <a:r>
              <a:rPr lang="en-US" i="0" baseline="0" dirty="0" smtClean="0"/>
              <a:t> – “</a:t>
            </a:r>
            <a:r>
              <a:rPr lang="en-US" i="0" dirty="0" smtClean="0"/>
              <a:t>The first</a:t>
            </a:r>
            <a:r>
              <a:rPr lang="en-US" i="0" baseline="0" dirty="0" smtClean="0"/>
              <a:t> </a:t>
            </a:r>
            <a:r>
              <a:rPr lang="en-US" i="0" dirty="0" smtClean="0"/>
              <a:t>to plead his case seems right, until </a:t>
            </a:r>
            <a:r>
              <a:rPr lang="en-US" i="0" baseline="30000" dirty="0" smtClean="0"/>
              <a:t> </a:t>
            </a:r>
            <a:r>
              <a:rPr lang="en-US" i="0" dirty="0" smtClean="0"/>
              <a:t>another comes and examines him.</a:t>
            </a:r>
            <a:r>
              <a:rPr lang="en-US" i="0" baseline="0" dirty="0" smtClean="0"/>
              <a:t>”</a:t>
            </a:r>
          </a:p>
          <a:p>
            <a:endParaRPr lang="en-US" i="0" baseline="0" dirty="0" smtClean="0"/>
          </a:p>
          <a:p>
            <a:r>
              <a:rPr lang="en-US" b="1" i="0" baseline="0" dirty="0" smtClean="0"/>
              <a:t>Isa 1:18a</a:t>
            </a:r>
            <a:r>
              <a:rPr lang="en-US" i="0" baseline="0" dirty="0" smtClean="0"/>
              <a:t> – “</a:t>
            </a:r>
            <a:r>
              <a:rPr lang="en-US" dirty="0" smtClean="0"/>
              <a:t>Come now, and let us reason together</a:t>
            </a:r>
            <a:r>
              <a:rPr lang="en-US" i="0" baseline="0" dirty="0" smtClean="0"/>
              <a:t>”</a:t>
            </a:r>
          </a:p>
          <a:p>
            <a:endParaRPr lang="en-US" i="0" baseline="0" dirty="0" smtClean="0"/>
          </a:p>
          <a:p>
            <a:r>
              <a:rPr lang="en-US" i="0" baseline="0" dirty="0" smtClean="0"/>
              <a:t>If we can learn to apply these principles in our life, it will serve as some of the strongest brain wash for brainwashing. </a:t>
            </a:r>
          </a:p>
          <a:p>
            <a:endParaRPr lang="en-US" baseline="0" dirty="0" smtClean="0"/>
          </a:p>
        </p:txBody>
      </p:sp>
      <p:sp>
        <p:nvSpPr>
          <p:cNvPr id="4" name="Slide Number Placeholder 3"/>
          <p:cNvSpPr>
            <a:spLocks noGrp="1"/>
          </p:cNvSpPr>
          <p:nvPr>
            <p:ph type="sldNum" sz="quarter" idx="10"/>
          </p:nvPr>
        </p:nvSpPr>
        <p:spPr/>
        <p:txBody>
          <a:bodyPr/>
          <a:lstStyle/>
          <a:p>
            <a:fld id="{C7C7AAC7-D160-41F9-A221-9CBCBCDFF392}" type="slidenum">
              <a:rPr lang="en-US" smtClean="0"/>
              <a:t>13</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Conformity through intimidation is another reason why people so easily accept this worldview. The common temptation virtually all mankind experiences is that we don’t want to feel rejected or out of place, and so we’re tempted to simply conform. </a:t>
            </a:r>
          </a:p>
          <a:p>
            <a:pPr marL="0" indent="0">
              <a:buNone/>
            </a:pPr>
            <a:endParaRPr lang="en-US" baseline="0" dirty="0" smtClean="0"/>
          </a:p>
          <a:p>
            <a:pPr marL="0" indent="0">
              <a:buNone/>
            </a:pPr>
            <a:r>
              <a:rPr lang="en-US" dirty="0" smtClean="0"/>
              <a:t>Dr. Thomas Dwight, a</a:t>
            </a:r>
            <a:r>
              <a:rPr lang="en-US" baseline="0" dirty="0" smtClean="0"/>
              <a:t> professor</a:t>
            </a:r>
            <a:r>
              <a:rPr lang="en-US" dirty="0" smtClean="0"/>
              <a:t> of Anatomy of Harvard University in 1911</a:t>
            </a:r>
            <a:r>
              <a:rPr lang="en-US" baseline="0" dirty="0" smtClean="0"/>
              <a:t> said the following – “</a:t>
            </a:r>
            <a:r>
              <a:rPr lang="en-US" dirty="0" smtClean="0"/>
              <a:t>The tyranny in the matter of evolution is overwhelming to a degree of which no outsider has any idea. How very few leaders in the field of science dare to tell the truth as to the state of their own minds. How many of them feel themselves forced in public to do lip service to a cult that they do not believe in.</a:t>
            </a:r>
            <a:r>
              <a:rPr lang="en-US" baseline="0" dirty="0" smtClean="0"/>
              <a:t>”</a:t>
            </a:r>
          </a:p>
          <a:p>
            <a:pPr marL="0" indent="0">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for scientists who come along and refute Evolution, you know what happens? They’re told, “You’re not really scientists”. How would you like to spend half or more of your life studying a specialized field in science, trying to do so unbiasedly, only to be told when you disagree with Darwinian Evolution that you’re not really a scientist? In essence, you’re being told you’ve wasted a large portion of your life. And if you’re employed by a major university and begin to question it, start packing your bags.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One scientist said that he estimates that 10 – 15% of all university professors have serious problems with Darwinian Evolution but won’t say anything because it could cost them their career.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Judaizing teachers used tactics of intimidation on 1</a:t>
            </a:r>
            <a:r>
              <a:rPr lang="en-US" baseline="30000" dirty="0" smtClean="0"/>
              <a:t>st</a:t>
            </a:r>
            <a:r>
              <a:rPr lang="en-US" baseline="0" dirty="0" smtClean="0"/>
              <a:t> century Christians, and Paul said about those who fell prey to it in </a:t>
            </a:r>
            <a:r>
              <a:rPr lang="en-US" sz="1200" b="1" dirty="0" smtClean="0"/>
              <a:t>2 Cor 11:20</a:t>
            </a:r>
            <a:r>
              <a:rPr lang="en-US" sz="1200" dirty="0" smtClean="0"/>
              <a:t> – “For you tolerate it if anyone enslaves you, anyone devours you, anyone takes advantage of you, anyone exalts himself, anyone hits you in the face.” We</a:t>
            </a:r>
            <a:r>
              <a:rPr lang="en-US" sz="1200" baseline="0" dirty="0" smtClean="0"/>
              <a:t> must be better than that. </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C7C7AAC7-D160-41F9-A221-9CBCBCDFF392}" type="slidenum">
              <a:rPr lang="en-US" smtClean="0"/>
              <a:t>14</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But its tough, because we run across publications</a:t>
            </a:r>
            <a:r>
              <a:rPr lang="en-US" baseline="0" dirty="0" smtClean="0"/>
              <a:t> like this one from D</a:t>
            </a:r>
            <a:r>
              <a:rPr lang="en-US" dirty="0" smtClean="0"/>
              <a:t>iscover Magazine. In the middle left section of the cover, it says,</a:t>
            </a:r>
            <a:r>
              <a:rPr lang="en-US" baseline="0" dirty="0" smtClean="0"/>
              <a:t> </a:t>
            </a:r>
            <a:r>
              <a:rPr lang="en-US" dirty="0" smtClean="0"/>
              <a:t>“Scientists uncover</a:t>
            </a:r>
            <a:r>
              <a:rPr lang="en-US" baseline="0" dirty="0" smtClean="0"/>
              <a:t> the second creation 100 million years after the Big Bang.” What’s our first thought after reading something like this? Isn’t our first thought, “What if they’re right?” This stuff is very well written. It is written persuasively and definitively with phrases like, “This is what we know, science has shown, science has proved!” And if we express doubt, demand evidence, or even offer competing evidence, we’re laughed at.</a:t>
            </a:r>
          </a:p>
          <a:p>
            <a:pPr marL="0" indent="0">
              <a:buNone/>
            </a:pPr>
            <a:endParaRPr lang="en-US" baseline="0" dirty="0" smtClean="0"/>
          </a:p>
          <a:p>
            <a:pPr marL="0" indent="0">
              <a:buNone/>
            </a:pPr>
            <a:r>
              <a:rPr lang="en-US" baseline="0" dirty="0" smtClean="0"/>
              <a:t>Many people give into the temptation of caring what other people think about them. Don’t we face that temptation? It’s a strong temptation And so what happens to people who want to be thought of as </a:t>
            </a:r>
            <a:r>
              <a:rPr lang="en-US" dirty="0" smtClean="0"/>
              <a:t>“educated” when</a:t>
            </a:r>
            <a:r>
              <a:rPr lang="en-US" baseline="0" dirty="0" smtClean="0"/>
              <a:t> </a:t>
            </a:r>
            <a:r>
              <a:rPr lang="en-US" dirty="0" smtClean="0"/>
              <a:t>they have been led to believe that “all educated people believe in evolution”? What</a:t>
            </a:r>
            <a:r>
              <a:rPr lang="en-US" baseline="0" dirty="0" smtClean="0"/>
              <a:t> happens to them? Many of them defect to the</a:t>
            </a:r>
            <a:r>
              <a:rPr lang="en-US" dirty="0" smtClean="0"/>
              <a:t> Darwinian camp</a:t>
            </a:r>
            <a:r>
              <a:rPr lang="en-US" baseline="0" dirty="0" smtClean="0"/>
              <a:t> – all because intellectual pride and the desire for intellectual respectability gets the best of them. </a:t>
            </a:r>
          </a:p>
          <a:p>
            <a:pPr marL="0" indent="0">
              <a:buNone/>
            </a:pPr>
            <a:endParaRPr lang="en-US" baseline="0" dirty="0" smtClean="0"/>
          </a:p>
          <a:p>
            <a:pPr marL="0" indent="0">
              <a:buNone/>
            </a:pPr>
            <a:r>
              <a:rPr lang="en-US" baseline="0" dirty="0" smtClean="0"/>
              <a:t>Notice these quotes by evolutionists that speak of Evolution as so basic/obvious: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philosopher Paul Ricci said, </a:t>
            </a:r>
            <a:r>
              <a:rPr lang="en-US" dirty="0" smtClean="0">
                <a:effectLst/>
              </a:rPr>
              <a:t>“The reliability of evolution not only as a theory but as a principle of understanding is not contested by the vast majority of biologists, geologists, astronomers, and other scientists” (1986, p. 172).</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Stephen J. Gould said,</a:t>
            </a:r>
            <a:r>
              <a:rPr lang="en-US" baseline="0" dirty="0" smtClean="0">
                <a:effectLst/>
              </a:rPr>
              <a:t> “</a:t>
            </a:r>
            <a:r>
              <a:rPr lang="en-US" dirty="0" smtClean="0">
                <a:effectLst/>
              </a:rPr>
              <a:t>The fact of evolution is as well established as anything in science (as secure as the revolution of the earth around the sun), though absolute certainty has no place in our lexicon (1987, p. 64).”</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These kinds of statements leave the impression that evolution simply cannot be doubted by well-informed, intelligent people. The message is: “All scientists believe it; therefore so should you.” And many do, because, as Marshall and Sandra Hall have inquired: “How, then, are people with little or no special knowledge of the various sciences and related subjects to challenge the authorities? It is natural to accept what ‘experts’ say, and most people do” (1974, p. 10).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what</a:t>
            </a:r>
            <a:r>
              <a:rPr lang="en-US" baseline="0" dirty="0" smtClean="0"/>
              <a:t> happens? Many people simply line up for the sake of conformity. Yet, again, so many </a:t>
            </a:r>
            <a:r>
              <a:rPr lang="en-US" dirty="0" smtClean="0"/>
              <a:t>of these individuals I encounter personally cannot cite one solitary, evidence based argument in defense of evolution; they simply believe it is fact because “the scientists say so.</a:t>
            </a:r>
            <a:r>
              <a:rPr lang="en-US" baseline="0" dirty="0" smtClean="0"/>
              <a:t> Who am I to disagree? I’m no a geologist, paleontologist, geneticist, etc.” Guess what? Me neither. You don’t have to be.</a:t>
            </a:r>
          </a:p>
          <a:p>
            <a:pPr marL="0" indent="0">
              <a:buNone/>
            </a:pPr>
            <a:endParaRPr lang="en-US" baseline="0" dirty="0" smtClean="0"/>
          </a:p>
          <a:p>
            <a:pPr marL="0" indent="0">
              <a:buNone/>
            </a:pPr>
            <a:endParaRPr lang="en-US" baseline="0" dirty="0" smtClean="0"/>
          </a:p>
          <a:p>
            <a:pPr marL="0" indent="0">
              <a:buNone/>
            </a:pPr>
            <a:endParaRPr lang="en-US" dirty="0"/>
          </a:p>
        </p:txBody>
      </p:sp>
      <p:sp>
        <p:nvSpPr>
          <p:cNvPr id="4" name="Slide Number Placeholder 3"/>
          <p:cNvSpPr>
            <a:spLocks noGrp="1"/>
          </p:cNvSpPr>
          <p:nvPr>
            <p:ph type="sldNum" sz="quarter" idx="10"/>
          </p:nvPr>
        </p:nvSpPr>
        <p:spPr/>
        <p:txBody>
          <a:bodyPr/>
          <a:lstStyle/>
          <a:p>
            <a:fld id="{C7C7AAC7-D160-41F9-A221-9CBCBCDFF392}" type="slidenum">
              <a:rPr lang="en-US" smtClean="0"/>
              <a:t>15</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are examples of some memes you’ll see on social media. And to be fair, there are just as many memes out there of Creationists mocking Evolutionists as there are of Evolutionists mocking Creationists. But when finding our sense of self-worth becomes one of our biggest hurdles, how do memes like this make us feel? Pretty low. Pretty stupid. But since when did memes become authority? Satire does not establish truth. It can be a useful tool, but it is not evidence of the worldview in question. </a:t>
            </a:r>
          </a:p>
          <a:p>
            <a:pPr marL="0" indent="0">
              <a:buNone/>
            </a:pPr>
            <a:endParaRPr lang="en-US" baseline="0" dirty="0" smtClean="0"/>
          </a:p>
          <a:p>
            <a:pPr marL="0" indent="0">
              <a:buNone/>
            </a:pPr>
            <a:r>
              <a:rPr lang="en-US" baseline="0" dirty="0" smtClean="0"/>
              <a:t>Why do Evolutionists use intimidation tactics? The answer is simple. Because it works. It forces people into positions for the sake of conformity. It’s school yard bullying.</a:t>
            </a:r>
          </a:p>
          <a:p>
            <a:pPr marL="0" indent="0">
              <a:buNone/>
            </a:pPr>
            <a:endParaRPr lang="en-US" baseline="0" dirty="0" smtClean="0"/>
          </a:p>
          <a:p>
            <a:pPr marL="0" indent="0">
              <a:buNone/>
            </a:pPr>
            <a:endParaRPr lang="en-US" baseline="0" dirty="0" smtClean="0"/>
          </a:p>
          <a:p>
            <a:pPr marL="0" indent="0">
              <a:buNone/>
            </a:pPr>
            <a:endParaRPr lang="en-US" baseline="0" dirty="0" smtClean="0"/>
          </a:p>
          <a:p>
            <a:pPr marL="0" indent="0">
              <a:buNone/>
            </a:pPr>
            <a:endParaRPr lang="en-US" baseline="0" dirty="0" smtClean="0"/>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C7C7AAC7-D160-41F9-A221-9CBCBCDFF392}" type="slidenum">
              <a:rPr lang="en-US" smtClean="0"/>
              <a:t>16</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we’re looking for acceptance from the world, it’s not happening. It is impossible to shine our light to the degree Jesus would have us to do so w/o bringing ridicule and scoffing upon ourselves. What we need is courage and greater resolve to keep doing what we know is right. We need to find our sense of self-worth in the cross of Jesus Christ so that when someone comes along and tries to make us look stupid for what we believe, we can resist the temptation knowing what a friend we have in Jesus.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b="1" dirty="0" smtClean="0">
                <a:latin typeface="Rockwell" panose="02060603020205020403" pitchFamily="18" charset="0"/>
              </a:rPr>
              <a:t>2 Tim 1:7</a:t>
            </a:r>
            <a:r>
              <a:rPr lang="en-US" sz="1200" dirty="0" smtClean="0">
                <a:latin typeface="Rockwell" panose="02060603020205020403" pitchFamily="18" charset="0"/>
              </a:rPr>
              <a:t> – “For God has not given us a spirit of timidity, but of power and love and discipline.”</a:t>
            </a:r>
          </a:p>
          <a:p>
            <a:endParaRPr lang="en-US" sz="1200" dirty="0" smtClean="0">
              <a:latin typeface="Rockwell" panose="02060603020205020403" pitchFamily="18" charset="0"/>
            </a:endParaRPr>
          </a:p>
          <a:p>
            <a:r>
              <a:rPr lang="en-US" sz="1200" b="1" dirty="0" smtClean="0">
                <a:latin typeface="Rockwell" panose="02060603020205020403" pitchFamily="18" charset="0"/>
              </a:rPr>
              <a:t>1 Pet 3:14</a:t>
            </a:r>
            <a:r>
              <a:rPr lang="en-US" sz="1200" dirty="0" smtClean="0">
                <a:latin typeface="Rockwell" panose="02060603020205020403" pitchFamily="18" charset="0"/>
              </a:rPr>
              <a:t> – “But even if you should suffer for the sake of righteousness, you are blessed. </a:t>
            </a:r>
            <a:r>
              <a:rPr lang="en-US" sz="1200" cap="small" dirty="0" smtClean="0">
                <a:latin typeface="Rockwell" panose="02060603020205020403" pitchFamily="18" charset="0"/>
              </a:rPr>
              <a:t>And do not fear their</a:t>
            </a:r>
            <a:r>
              <a:rPr lang="en-US" sz="1200" dirty="0" smtClean="0">
                <a:latin typeface="Rockwell" panose="02060603020205020403" pitchFamily="18" charset="0"/>
              </a:rPr>
              <a:t> </a:t>
            </a:r>
            <a:r>
              <a:rPr lang="en-US" sz="1200" cap="small" dirty="0" smtClean="0">
                <a:latin typeface="Rockwell" panose="02060603020205020403" pitchFamily="18" charset="0"/>
              </a:rPr>
              <a:t>intimidation, and do not be troubled.”</a:t>
            </a:r>
          </a:p>
          <a:p>
            <a:endParaRPr lang="en-US" sz="1200" cap="small" dirty="0" smtClean="0">
              <a:latin typeface="Rockwell" panose="02060603020205020403" pitchFamily="18" charset="0"/>
            </a:endParaRPr>
          </a:p>
          <a:p>
            <a:r>
              <a:rPr lang="en-US" sz="1200" b="1" dirty="0" smtClean="0">
                <a:latin typeface="Rockwell" panose="02060603020205020403" pitchFamily="18" charset="0"/>
              </a:rPr>
              <a:t>Deut 31:6</a:t>
            </a:r>
            <a:r>
              <a:rPr lang="en-US" sz="1200" dirty="0" smtClean="0">
                <a:latin typeface="Rockwell" panose="02060603020205020403" pitchFamily="18" charset="0"/>
              </a:rPr>
              <a:t> – “Be strong and courageous, do not be afraid or tremble at them, for the </a:t>
            </a:r>
            <a:r>
              <a:rPr lang="en-US" sz="1200" cap="small" dirty="0" smtClean="0">
                <a:latin typeface="Rockwell" panose="02060603020205020403" pitchFamily="18" charset="0"/>
              </a:rPr>
              <a:t>Lord</a:t>
            </a:r>
            <a:r>
              <a:rPr lang="en-US" sz="1200" dirty="0" smtClean="0">
                <a:latin typeface="Rockwell" panose="02060603020205020403" pitchFamily="18" charset="0"/>
              </a:rPr>
              <a:t> your God is the one who goes with you. He will not fail you or forsake you.”</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I’m going to continue to attempt to show in the coming lessons, Darwinian Evolution is not scientific law – it is a hypothesis; a hypothesis that falls well beyond the pale of the scientific method of observations, experimentation, and verification. It contradicts numerous and fundamental laws of science such as the laws of thermodynamics and genetics as well as others. And so it is hardly necessary to yield to the brow beating of those who espouse this pseudo-science. Rather, we should earnestly demand that those who affirm their confidence in evolution argue their case logically rather than with rhetorically. </a:t>
            </a:r>
          </a:p>
          <a:p>
            <a:pPr marL="0" indent="0">
              <a:buNone/>
            </a:pPr>
            <a:endParaRPr lang="en-US" dirty="0"/>
          </a:p>
        </p:txBody>
      </p:sp>
      <p:sp>
        <p:nvSpPr>
          <p:cNvPr id="4" name="Slide Number Placeholder 3"/>
          <p:cNvSpPr>
            <a:spLocks noGrp="1"/>
          </p:cNvSpPr>
          <p:nvPr>
            <p:ph type="sldNum" sz="quarter" idx="10"/>
          </p:nvPr>
        </p:nvSpPr>
        <p:spPr/>
        <p:txBody>
          <a:bodyPr/>
          <a:lstStyle/>
          <a:p>
            <a:fld id="{C7C7AAC7-D160-41F9-A221-9CBCBCDFF392}" type="slidenum">
              <a:rPr lang="en-US" smtClean="0"/>
              <a:t>17</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reason why many so readily accept evolution is that in doing</a:t>
            </a:r>
            <a:r>
              <a:rPr lang="en-US" baseline="0" dirty="0" smtClean="0"/>
              <a:t> so, it </a:t>
            </a:r>
            <a:r>
              <a:rPr lang="en-US" dirty="0" smtClean="0"/>
              <a:t>allows them to “break ties” with God and to</a:t>
            </a:r>
            <a:r>
              <a:rPr lang="en-US" baseline="0" dirty="0" smtClean="0"/>
              <a:t> therefore</a:t>
            </a:r>
            <a:r>
              <a:rPr lang="en-US" dirty="0" smtClean="0"/>
              <a:t> be free from moral and religious obligations, at least in their mind. Doing</a:t>
            </a:r>
            <a:r>
              <a:rPr lang="en-US" baseline="0" dirty="0" smtClean="0"/>
              <a:t> this allows a person to</a:t>
            </a:r>
            <a:r>
              <a:rPr lang="en-US" dirty="0" smtClean="0"/>
              <a:t> in essence become their own god and write their own rules. </a:t>
            </a:r>
          </a:p>
          <a:p>
            <a:endParaRPr lang="en-US" dirty="0" smtClean="0"/>
          </a:p>
          <a:p>
            <a:r>
              <a:rPr lang="en-US" dirty="0" smtClean="0"/>
              <a:t>Richard Dawkins,</a:t>
            </a:r>
            <a:r>
              <a:rPr lang="en-US" baseline="0" dirty="0" smtClean="0"/>
              <a:t> one of the most outspoken atheists of our day, said, </a:t>
            </a:r>
            <a:r>
              <a:rPr lang="en-US" dirty="0" smtClean="0"/>
              <a:t> “Darwin made it possible to be an intellectually fulfilled atheist”</a:t>
            </a:r>
          </a:p>
          <a:p>
            <a:endParaRPr lang="en-US" dirty="0" smtClean="0"/>
          </a:p>
          <a:p>
            <a:r>
              <a:rPr lang="en-US" dirty="0" smtClean="0"/>
              <a:t>This viewpoint was vividly illustrated some years ago when a man name Clarence Darrow spoke to the inmates of the Cook County jail in Chicago. This is what he said (buckle</a:t>
            </a:r>
            <a:r>
              <a:rPr lang="en-US" baseline="0" dirty="0" smtClean="0"/>
              <a:t> up for this one</a:t>
            </a:r>
            <a:r>
              <a:rPr lang="en-US" dirty="0" smtClean="0"/>
              <a:t>):</a:t>
            </a:r>
          </a:p>
          <a:p>
            <a:endParaRPr lang="en-US" dirty="0" smtClean="0"/>
          </a:p>
          <a:p>
            <a:r>
              <a:rPr lang="en-US" dirty="0" smtClean="0"/>
              <a:t>“I do not believe there is any sort of distinction between the real moral conditions of the people in and out of jail. </a:t>
            </a:r>
            <a:r>
              <a:rPr lang="en-US" b="1" dirty="0" smtClean="0"/>
              <a:t>One is just as good as the other</a:t>
            </a:r>
            <a:r>
              <a:rPr lang="en-US" dirty="0" smtClean="0"/>
              <a:t>. The people here can no more help being here than the people outside can avoid being outside. I do not believe that people are in jail because they deserve to be. They are in jail simply because </a:t>
            </a:r>
            <a:r>
              <a:rPr lang="en-US" b="1" dirty="0" smtClean="0"/>
              <a:t>they cannot avoid it on account of circumstances which are entirely beyond their control and for which they are in no way responsible</a:t>
            </a:r>
            <a:r>
              <a:rPr lang="en-US" dirty="0" smtClean="0"/>
              <a:t>”</a:t>
            </a:r>
          </a:p>
          <a:p>
            <a:endParaRPr lang="en-US" dirty="0" smtClean="0"/>
          </a:p>
          <a:p>
            <a:r>
              <a:rPr lang="en-US" dirty="0" smtClean="0"/>
              <a:t>This shocking statement reveals the motive of some evolutionists.</a:t>
            </a:r>
            <a:endParaRPr lang="en-US" dirty="0"/>
          </a:p>
        </p:txBody>
      </p:sp>
      <p:sp>
        <p:nvSpPr>
          <p:cNvPr id="4" name="Slide Number Placeholder 3"/>
          <p:cNvSpPr>
            <a:spLocks noGrp="1"/>
          </p:cNvSpPr>
          <p:nvPr>
            <p:ph type="sldNum" sz="quarter" idx="10"/>
          </p:nvPr>
        </p:nvSpPr>
        <p:spPr/>
        <p:txBody>
          <a:bodyPr/>
          <a:lstStyle/>
          <a:p>
            <a:fld id="{C7C7AAC7-D160-41F9-A221-9CBCBCDFF392}" type="slidenum">
              <a:rPr lang="en-US" smtClean="0"/>
              <a:t>18</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Many of the world’s most famous Evolutionists have gone on record in expressing that their opposition to a divine Creator is  major contributor to their acceptance of Evolution (we’ll discuss this more when we get into the subject of Theistic Evolution later). Because there are only 2 choices in this debate. We either came from a divine Creator or we are the product of chance and happenstance. It can only be one or </a:t>
            </a:r>
            <a:r>
              <a:rPr lang="en-US" i="0" baseline="0" dirty="0" smtClean="0"/>
              <a:t>the other. And if you do away with the Evolutionary idea, you’re back at Creationism. Evolutionists freely admit that. </a:t>
            </a:r>
          </a:p>
          <a:p>
            <a:pPr marL="0" indent="0">
              <a:buNone/>
            </a:pPr>
            <a:endParaRPr lang="en-US" i="0" baseline="0" dirty="0" smtClean="0"/>
          </a:p>
          <a:p>
            <a:pPr marL="0" indent="0">
              <a:buNone/>
            </a:pPr>
            <a:r>
              <a:rPr lang="en-US" i="0" baseline="0" dirty="0" smtClean="0"/>
              <a:t>Famous Evolution, Julian Huxley, said, “</a:t>
            </a:r>
            <a:r>
              <a:rPr lang="en-US" i="0" dirty="0" smtClean="0"/>
              <a:t>Our faith in the idea of evolution depends on our reluctance to accept the antagonistic doctrine of special creation</a:t>
            </a:r>
            <a:r>
              <a:rPr lang="en-US" i="0" baseline="0" dirty="0" smtClean="0"/>
              <a:t>” (Dogma of Evolution, p. 304). </a:t>
            </a:r>
          </a:p>
          <a:p>
            <a:pPr marL="0" indent="0">
              <a:buNone/>
            </a:pPr>
            <a:endParaRPr lang="en-US" dirty="0" smtClean="0"/>
          </a:p>
          <a:p>
            <a:pPr marL="0" indent="0">
              <a:buNone/>
            </a:pPr>
            <a:r>
              <a:rPr lang="en-US" dirty="0" smtClean="0"/>
              <a:t>D. M. S. Watson, </a:t>
            </a:r>
            <a:r>
              <a:rPr lang="en-US" dirty="0" smtClean="0">
                <a:effectLst/>
              </a:rPr>
              <a:t>who held the position of the Chair of Evolution at the University of London for more than twenty years,  said the following:</a:t>
            </a:r>
            <a:r>
              <a:rPr lang="en-US" dirty="0" smtClean="0"/>
              <a:t> “</a:t>
            </a:r>
            <a:r>
              <a:rPr lang="en-US" dirty="0" smtClean="0">
                <a:effectLst/>
              </a:rPr>
              <a:t>The theory of evolution itself, a theory universally accepted not because it can be proved by logically coherent evidence to be true but because the only alternative, special creation, is clearly incredible.</a:t>
            </a:r>
            <a:r>
              <a:rPr lang="en-US" dirty="0" smtClean="0"/>
              <a:t>”</a:t>
            </a:r>
          </a:p>
          <a:p>
            <a:pPr marL="0" indent="0">
              <a:buNone/>
            </a:pPr>
            <a:endParaRPr lang="en-US" dirty="0" smtClean="0"/>
          </a:p>
          <a:p>
            <a:pPr marL="0" indent="0">
              <a:buNone/>
            </a:pPr>
            <a:r>
              <a:rPr lang="en-US" dirty="0" smtClean="0"/>
              <a:t>And so many people force</a:t>
            </a:r>
            <a:r>
              <a:rPr lang="en-US" baseline="0" dirty="0" smtClean="0"/>
              <a:t> themselves into this position not because they have evidence or know of any evidence or have searched out the evidence or rationally thought it through, but simply because of an anti-theistic bias. Naturalistic Evolution is used to drive God out of the classrooms. Why? Because it is the only alternative to God. And so not only do teachers neglect to teach Creationism, many teachers use the classroom to mock Creation, as many of you can attest to</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C7C7AAC7-D160-41F9-A221-9CBCBCDFF392}" type="slidenum">
              <a:rPr lang="en-US" smtClean="0"/>
              <a:t>19</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Has</a:t>
            </a:r>
            <a:r>
              <a:rPr lang="en-US" baseline="0" dirty="0" smtClean="0"/>
              <a:t> anyone ever</a:t>
            </a:r>
            <a:r>
              <a:rPr lang="en-US" dirty="0" smtClean="0"/>
              <a:t> been brainwashed? Raise</a:t>
            </a:r>
            <a:r>
              <a:rPr lang="en-US" baseline="0" dirty="0" smtClean="0"/>
              <a:t> your hand. </a:t>
            </a:r>
            <a:r>
              <a:rPr lang="en-US" dirty="0" smtClean="0"/>
              <a:t>That’s certainly not the kind of thing</a:t>
            </a:r>
            <a:r>
              <a:rPr lang="en-US" baseline="0" dirty="0" smtClean="0"/>
              <a:t> anyone wants to admit, but its true to some degree for all of us. I’ve been brainwashed before and so have you. I want to show you how brainwashing works by going through a demonstration with you:</a:t>
            </a:r>
            <a:endParaRPr lang="en-US" dirty="0" smtClean="0"/>
          </a:p>
          <a:p>
            <a:pPr marL="0" indent="0">
              <a:buNone/>
            </a:pPr>
            <a:endParaRPr lang="en-US" dirty="0" smtClean="0"/>
          </a:p>
          <a:p>
            <a:pPr marL="0" indent="0">
              <a:buNone/>
            </a:pPr>
            <a:r>
              <a:rPr lang="en-US" baseline="0" dirty="0" smtClean="0"/>
              <a:t>I’m going to try to brainwash you by telling you a story, and at the end of the story I’m going to ask 2 questions that have very simple answers. If you have never heard this demonstration before and you are able to come up with the answer to the 2 questions, you have not been brainwashed. But if you don’t know the answer to the questions, I’ve successfully brainwashed you – I was able to get you to think the way I wanted you to think.</a:t>
            </a:r>
          </a:p>
          <a:p>
            <a:pPr marL="0" indent="0">
              <a:buNone/>
            </a:pPr>
            <a:endParaRPr lang="en-US" baseline="0" dirty="0" smtClean="0"/>
          </a:p>
          <a:p>
            <a:pPr marL="0" indent="0">
              <a:buNone/>
            </a:pPr>
            <a:r>
              <a:rPr lang="en-US" baseline="0" dirty="0" smtClean="0"/>
              <a:t>Now if you’ve heard this demonstration before or you know the answer to the questions, don’t spoil it for everyone else. </a:t>
            </a:r>
          </a:p>
          <a:p>
            <a:pPr marL="0" indent="0">
              <a:buNone/>
            </a:pPr>
            <a:endParaRPr lang="en-US" baseline="0" dirty="0" smtClean="0"/>
          </a:p>
          <a:p>
            <a:pPr marL="0" indent="0">
              <a:buNone/>
            </a:pPr>
            <a:r>
              <a:rPr lang="en-US" b="1" dirty="0" smtClean="0"/>
              <a:t>Once upon a time</a:t>
            </a:r>
            <a:r>
              <a:rPr lang="en-US" dirty="0" smtClean="0"/>
              <a:t>, a man left home jogging. He jogged a little ways and turned left. He jogged a little ways and turned left. He jogged a little ways, and turned left and jogged back home.</a:t>
            </a:r>
          </a:p>
          <a:p>
            <a:pPr marL="0" indent="0">
              <a:buNone/>
            </a:pPr>
            <a:endParaRPr lang="en-US" sz="800" dirty="0" smtClean="0"/>
          </a:p>
          <a:p>
            <a:pPr marL="0" indent="0">
              <a:buNone/>
            </a:pPr>
            <a:r>
              <a:rPr lang="en-US" dirty="0" smtClean="0"/>
              <a:t>As he was jogging home, he noticed </a:t>
            </a:r>
            <a:r>
              <a:rPr lang="en-US" b="1" dirty="0" smtClean="0"/>
              <a:t>two masked men</a:t>
            </a:r>
            <a:r>
              <a:rPr lang="en-US" dirty="0" smtClean="0"/>
              <a:t> waiting for him at home. The questions are:</a:t>
            </a:r>
          </a:p>
          <a:p>
            <a:pPr marL="0" indent="0">
              <a:buNone/>
            </a:pPr>
            <a:endParaRPr lang="en-US" sz="800" dirty="0" smtClean="0"/>
          </a:p>
          <a:p>
            <a:pPr marL="228600" indent="-228600">
              <a:buFont typeface="+mj-lt"/>
              <a:buAutoNum type="arabicParenR"/>
            </a:pPr>
            <a:r>
              <a:rPr lang="en-US" dirty="0" smtClean="0"/>
              <a:t>Who were the masked men?</a:t>
            </a:r>
          </a:p>
          <a:p>
            <a:pPr marL="228600" indent="-228600">
              <a:buFont typeface="+mj-lt"/>
              <a:buAutoNum type="arabicParenR"/>
            </a:pPr>
            <a:r>
              <a:rPr lang="en-US" dirty="0" smtClean="0"/>
              <a:t>Why did he leave home jogging?</a:t>
            </a:r>
          </a:p>
          <a:p>
            <a:pPr marL="228600" indent="-228600">
              <a:buFont typeface="+mj-lt"/>
              <a:buAutoNum type="arabicParenR"/>
            </a:pPr>
            <a:endParaRPr lang="en-US" dirty="0" smtClean="0"/>
          </a:p>
          <a:p>
            <a:pPr marL="0" indent="0">
              <a:buFont typeface="+mj-lt"/>
              <a:buNone/>
            </a:pPr>
            <a:r>
              <a:rPr lang="en-US" dirty="0" smtClean="0"/>
              <a:t>Now if</a:t>
            </a:r>
            <a:r>
              <a:rPr lang="en-US" baseline="0" dirty="0" smtClean="0"/>
              <a:t> you know the answers, don’t yell it out loud, but raise your hand. Who knows the answer? Ok, so ___ % of you have been brainwashed. Don’t you just feel fantastic?</a:t>
            </a:r>
            <a:endParaRPr lang="en-US" dirty="0" smtClean="0"/>
          </a:p>
        </p:txBody>
      </p:sp>
      <p:sp>
        <p:nvSpPr>
          <p:cNvPr id="4" name="Slide Number Placeholder 3"/>
          <p:cNvSpPr>
            <a:spLocks noGrp="1"/>
          </p:cNvSpPr>
          <p:nvPr>
            <p:ph type="sldNum" sz="quarter" idx="10"/>
          </p:nvPr>
        </p:nvSpPr>
        <p:spPr/>
        <p:txBody>
          <a:bodyPr/>
          <a:lstStyle/>
          <a:p>
            <a:fld id="{C7C7AAC7-D160-41F9-A221-9CBCBCDFF392}" type="slidenum">
              <a:rPr lang="en-US" smtClean="0"/>
              <a:t>2</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another quote from an environmentalist and economist named Jeremy Rifkin, who strongly</a:t>
            </a:r>
            <a:r>
              <a:rPr lang="en-US" baseline="0" dirty="0" smtClean="0"/>
              <a:t> believes that there is an underlying motivation behind Darwinism that is nonscientific. This guy, in his writings, goes back to the history of Darwinism and shows how it is used as a tool to manipulate countries and governments in order to leverage finances that will create a powerful sociopolitical order that, according to him, has destroyed the environment. Now he is not a Christian so he wouldn’t share any deference towards us; there is no religious bias on his part when he says this: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r>
              <a:rPr lang="en-US" dirty="0" smtClean="0"/>
              <a:t>We no longer feel ourselves to be guests in someone else’s home and therefore obliged to make our behavior conform with a set of preexisting cosmic rules. It is our creation now. We make the rules. We establish the parameters of reality. We create the world, and because we do, we no longer feel beholden to outside forces. We no longer have to justify our behavior, for we are now the architects of the universe. We are responsible to nothing outside ourselves, for we are the kingdom, the power, and the glory forever and ever.</a:t>
            </a:r>
            <a:r>
              <a:rPr lang="en-US" baseline="0" dirty="0" smtClean="0"/>
              <a:t>”</a:t>
            </a:r>
            <a:endParaRPr lang="en-US" dirty="0" smtClean="0"/>
          </a:p>
          <a:p>
            <a:pPr marL="0" indent="0">
              <a:buNone/>
            </a:pPr>
            <a:endParaRPr lang="en-US" dirty="0"/>
          </a:p>
        </p:txBody>
      </p:sp>
      <p:sp>
        <p:nvSpPr>
          <p:cNvPr id="4" name="Slide Number Placeholder 3"/>
          <p:cNvSpPr>
            <a:spLocks noGrp="1"/>
          </p:cNvSpPr>
          <p:nvPr>
            <p:ph type="sldNum" sz="quarter" idx="10"/>
          </p:nvPr>
        </p:nvSpPr>
        <p:spPr/>
        <p:txBody>
          <a:bodyPr/>
          <a:lstStyle/>
          <a:p>
            <a:fld id="{C7C7AAC7-D160-41F9-A221-9CBCBCDFF392}" type="slidenum">
              <a:rPr lang="en-US" smtClean="0"/>
              <a:t>20</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effectLst/>
              </a:rPr>
              <a:t>For those who refuse to believe in the Creator because of a desire not to be accountable for their actions, evolution becomes a</a:t>
            </a:r>
            <a:r>
              <a:rPr lang="en-US" baseline="0" dirty="0" smtClean="0">
                <a:effectLst/>
              </a:rPr>
              <a:t> natural</a:t>
            </a:r>
            <a:r>
              <a:rPr lang="en-US" dirty="0" smtClean="0">
                <a:effectLst/>
              </a:rPr>
              <a:t> escape. And </a:t>
            </a:r>
            <a:r>
              <a:rPr lang="en-US" dirty="0" smtClean="0">
                <a:effectLst/>
              </a:rPr>
              <a:t>many</a:t>
            </a:r>
            <a:r>
              <a:rPr lang="en-US" baseline="0" dirty="0" smtClean="0">
                <a:effectLst/>
              </a:rPr>
              <a:t> of them, as these quotes show,</a:t>
            </a:r>
            <a:r>
              <a:rPr lang="en-US" dirty="0" smtClean="0">
                <a:effectLst/>
              </a:rPr>
              <a:t> </a:t>
            </a:r>
            <a:r>
              <a:rPr lang="en-US" dirty="0" smtClean="0">
                <a:effectLst/>
              </a:rPr>
              <a:t>make no pretense of believing it based on anything other than </a:t>
            </a:r>
            <a:r>
              <a:rPr lang="en-US" dirty="0" smtClean="0">
                <a:effectLst/>
              </a:rPr>
              <a:t>their</a:t>
            </a:r>
            <a:r>
              <a:rPr lang="en-US" baseline="0" dirty="0" smtClean="0">
                <a:effectLst/>
              </a:rPr>
              <a:t> </a:t>
            </a:r>
            <a:r>
              <a:rPr lang="en-US" dirty="0" smtClean="0">
                <a:effectLst/>
              </a:rPr>
              <a:t>disbelief </a:t>
            </a:r>
            <a:r>
              <a:rPr lang="en-US" dirty="0" smtClean="0">
                <a:effectLst/>
              </a:rPr>
              <a:t>in God.</a:t>
            </a:r>
          </a:p>
          <a:p>
            <a:pPr marL="0" indent="0">
              <a:buNone/>
            </a:pPr>
            <a:endParaRPr lang="en-US" dirty="0" smtClean="0">
              <a:effectLst/>
            </a:endParaRPr>
          </a:p>
          <a:p>
            <a:pPr marL="0" indent="0">
              <a:buNone/>
            </a:pPr>
            <a:r>
              <a:rPr lang="en-US" dirty="0" smtClean="0">
                <a:effectLst/>
              </a:rPr>
              <a:t>Henry Fairfield Osborn, one of the most famous evolutionists of the early twentieth century, suggested: “In truth, from the earliest stages of Greek thought man has been eager to discover some natural cause of evolution, and to abandon the idea of supernatural intervention in the order of nature” (1917, p. ix). </a:t>
            </a:r>
          </a:p>
          <a:p>
            <a:pPr marL="0" indent="0">
              <a:buNone/>
            </a:pPr>
            <a:endParaRPr lang="en-US" dirty="0" smtClean="0">
              <a:effectLst/>
            </a:endParaRPr>
          </a:p>
          <a:p>
            <a:pPr marL="0" indent="0">
              <a:buNone/>
            </a:pPr>
            <a:r>
              <a:rPr lang="en-US" dirty="0" smtClean="0">
                <a:effectLst/>
              </a:rPr>
              <a:t>Henry Morris noted: “Evolution is the natural way to explain the origin of things for those who do not know and acknowledge the true God of creation. In fact, some kind of evolution is absolutely necessary for those who would reject God” (1966, p. 98).</a:t>
            </a:r>
          </a:p>
          <a:p>
            <a:pPr marL="0" indent="0">
              <a:buNone/>
            </a:pPr>
            <a:endParaRPr lang="en-US" dirty="0" smtClean="0">
              <a:effectLst/>
            </a:endParaRPr>
          </a:p>
          <a:p>
            <a:pPr marL="0" indent="0">
              <a:buNone/>
            </a:pPr>
            <a:r>
              <a:rPr lang="en-US" dirty="0" smtClean="0">
                <a:effectLst/>
              </a:rPr>
              <a:t>These kinds of statements leave little to the imagination, and make it clear that those who say such things believe in evolution not because of any evidence, but instead because they have made up their </a:t>
            </a:r>
            <a:r>
              <a:rPr lang="en-US" dirty="0" smtClean="0">
                <a:effectLst/>
              </a:rPr>
              <a:t>minds that </a:t>
            </a:r>
            <a:r>
              <a:rPr lang="en-US" dirty="0" smtClean="0">
                <a:effectLst/>
              </a:rPr>
              <a:t>they </a:t>
            </a:r>
            <a:r>
              <a:rPr lang="en-US" dirty="0" smtClean="0">
                <a:effectLst/>
              </a:rPr>
              <a:t>are just </a:t>
            </a:r>
            <a:r>
              <a:rPr lang="en-US" dirty="0" smtClean="0">
                <a:effectLst/>
              </a:rPr>
              <a:t>not going to believe in God.</a:t>
            </a:r>
          </a:p>
          <a:p>
            <a:pPr marL="0" indent="0">
              <a:buNone/>
            </a:pPr>
            <a:endParaRPr lang="en-US" dirty="0" smtClean="0">
              <a:effectLst/>
            </a:endParaRPr>
          </a:p>
          <a:p>
            <a:pPr marL="0" indent="0">
              <a:buNone/>
            </a:pPr>
            <a:r>
              <a:rPr lang="en-US" dirty="0" smtClean="0">
                <a:effectLst/>
              </a:rPr>
              <a:t>In his text, </a:t>
            </a:r>
            <a:r>
              <a:rPr lang="en-US" i="1" dirty="0" smtClean="0">
                <a:effectLst/>
              </a:rPr>
              <a:t>Man’s Origin: Man’s Destiny</a:t>
            </a:r>
            <a:r>
              <a:rPr lang="en-US" dirty="0" smtClean="0">
                <a:effectLst/>
              </a:rPr>
              <a:t>, the eminent United Nations scientist, A.E. Wilder-Smith, observed that “Darwinism and Neo-Darwinism, rightly or wrongly, have been used everywhere in the East and West, in the hands of the atheists and agnostics, as the main weapon against the biblical doctrine of origins” (1975, p. 31).</a:t>
            </a:r>
          </a:p>
          <a:p>
            <a:pPr marL="0" indent="0">
              <a:buNone/>
            </a:pPr>
            <a:endParaRPr lang="en-US" dirty="0" smtClean="0">
              <a:effectLst/>
            </a:endParaRPr>
          </a:p>
          <a:p>
            <a:pPr marL="0" indent="0">
              <a:buNone/>
            </a:pPr>
            <a:r>
              <a:rPr lang="en-US" dirty="0" smtClean="0">
                <a:effectLst/>
              </a:rPr>
              <a:t>So whenever you have a person who stubbornly refuses to believe in God, belief in evolution becomes automatic. Similarly, </a:t>
            </a:r>
            <a:r>
              <a:rPr lang="en-US" dirty="0" smtClean="0">
                <a:effectLst/>
              </a:rPr>
              <a:t>opposition </a:t>
            </a:r>
            <a:r>
              <a:rPr lang="en-US" dirty="0" smtClean="0">
                <a:effectLst/>
              </a:rPr>
              <a:t>to God as the Creator, the Bible </a:t>
            </a:r>
            <a:r>
              <a:rPr lang="en-US" dirty="0" smtClean="0">
                <a:effectLst/>
              </a:rPr>
              <a:t>as </a:t>
            </a:r>
            <a:r>
              <a:rPr lang="en-US" dirty="0" smtClean="0">
                <a:effectLst/>
              </a:rPr>
              <a:t>His Word, and </a:t>
            </a:r>
            <a:r>
              <a:rPr lang="en-US" dirty="0" smtClean="0">
                <a:effectLst/>
              </a:rPr>
              <a:t>the biblical</a:t>
            </a:r>
            <a:r>
              <a:rPr lang="en-US" baseline="0" dirty="0" smtClean="0">
                <a:effectLst/>
              </a:rPr>
              <a:t> explanation of origins </a:t>
            </a:r>
            <a:r>
              <a:rPr lang="en-US" dirty="0" smtClean="0">
                <a:effectLst/>
              </a:rPr>
              <a:t>become </a:t>
            </a:r>
            <a:r>
              <a:rPr lang="en-US" dirty="0" smtClean="0">
                <a:effectLst/>
              </a:rPr>
              <a:t>just as automatic. Whenever a person rids himself of God, he simultaneously (even if unknowingly) embraces evolution. By his disbelief, he has eliminated creation as an option regarding his origin.</a:t>
            </a:r>
            <a:endParaRPr lang="en-US" dirty="0" smtClean="0"/>
          </a:p>
          <a:p>
            <a:pPr marL="0" indent="0">
              <a:buNone/>
            </a:pPr>
            <a:endParaRPr lang="en-US" dirty="0"/>
          </a:p>
        </p:txBody>
      </p:sp>
      <p:sp>
        <p:nvSpPr>
          <p:cNvPr id="4" name="Slide Number Placeholder 3"/>
          <p:cNvSpPr>
            <a:spLocks noGrp="1"/>
          </p:cNvSpPr>
          <p:nvPr>
            <p:ph type="sldNum" sz="quarter" idx="10"/>
          </p:nvPr>
        </p:nvSpPr>
        <p:spPr/>
        <p:txBody>
          <a:bodyPr/>
          <a:lstStyle/>
          <a:p>
            <a:fld id="{C7C7AAC7-D160-41F9-A221-9CBCBCDFF392}" type="slidenum">
              <a:rPr lang="en-US" smtClean="0"/>
              <a:t>21</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Confusion</a:t>
            </a:r>
            <a:r>
              <a:rPr lang="en-US" baseline="0" dirty="0" smtClean="0"/>
              <a:t> over what Christianity is really about certainly plays a role as well. Some with even less than a cursory knowledge of scripture will point to religionists who sacrificed their children, the Crusades, </a:t>
            </a:r>
            <a:r>
              <a:rPr lang="en-US" baseline="0" dirty="0" smtClean="0"/>
              <a:t>witches burned at the stake by so-called Christians, God </a:t>
            </a:r>
            <a:r>
              <a:rPr lang="en-US" baseline="0" dirty="0" smtClean="0"/>
              <a:t>allowing Israel to kill all the men, women, and children of the pagan nations of Canaan’s land. </a:t>
            </a:r>
            <a:r>
              <a:rPr lang="en-US" baseline="0" dirty="0" smtClean="0"/>
              <a:t>Without seeing the errors in man claiming to represent Christianity and not seeking answers to the difficult questions in the bible will create the kind of confusion that leads to discounting the biblical God.</a:t>
            </a:r>
          </a:p>
          <a:p>
            <a:pPr marL="0" indent="0">
              <a:buNone/>
            </a:pPr>
            <a:endParaRPr lang="en-US" baseline="0" dirty="0" smtClean="0"/>
          </a:p>
          <a:p>
            <a:pPr marL="0" indent="0">
              <a:buNone/>
            </a:pPr>
            <a:r>
              <a:rPr lang="en-US" baseline="0" dirty="0" smtClean="0"/>
              <a:t>So they’ll </a:t>
            </a:r>
            <a:r>
              <a:rPr lang="en-US" baseline="0" dirty="0" smtClean="0"/>
              <a:t>ask questions like, “Why do Christians follow a book written by men?” or “What makes </a:t>
            </a:r>
            <a:r>
              <a:rPr lang="en-US" baseline="0" dirty="0" smtClean="0"/>
              <a:t>you </a:t>
            </a:r>
            <a:r>
              <a:rPr lang="en-US" baseline="0" dirty="0" smtClean="0"/>
              <a:t>Christians so right and Muslims so wrong?”</a:t>
            </a:r>
          </a:p>
          <a:p>
            <a:pPr marL="0" indent="0">
              <a:buNone/>
            </a:pPr>
            <a:endParaRPr lang="en-US" baseline="0" dirty="0" smtClean="0"/>
          </a:p>
          <a:p>
            <a:pPr marL="0" indent="0">
              <a:buNone/>
            </a:pPr>
            <a:r>
              <a:rPr lang="en-US" baseline="0" dirty="0" smtClean="0"/>
              <a:t>They never bother to seek actual answers to the question or an understanding behind these events. Rather than schedule a “Q&amp;A” with another Christian, they simply want a “Q&amp;Q”…always asking questions but never seeking answers to those questions because as long as they can find something that can’t be answered by a Christian, </a:t>
            </a:r>
            <a:r>
              <a:rPr lang="en-US" baseline="0" dirty="0" smtClean="0"/>
              <a:t>or if the answer doesn’t satisfy them, they’ll use that as </a:t>
            </a:r>
            <a:r>
              <a:rPr lang="en-US" baseline="0" dirty="0" smtClean="0"/>
              <a:t>justification in their minds that Jesus is not worth giving their life to. </a:t>
            </a:r>
            <a:r>
              <a:rPr lang="en-US" baseline="0" dirty="0" smtClean="0"/>
              <a:t>Evolution then becomes the natural drawback.</a:t>
            </a:r>
            <a:endParaRPr lang="en-US" dirty="0"/>
          </a:p>
        </p:txBody>
      </p:sp>
      <p:sp>
        <p:nvSpPr>
          <p:cNvPr id="4" name="Slide Number Placeholder 3"/>
          <p:cNvSpPr>
            <a:spLocks noGrp="1"/>
          </p:cNvSpPr>
          <p:nvPr>
            <p:ph type="sldNum" sz="quarter" idx="10"/>
          </p:nvPr>
        </p:nvSpPr>
        <p:spPr/>
        <p:txBody>
          <a:bodyPr/>
          <a:lstStyle/>
          <a:p>
            <a:fld id="{C7C7AAC7-D160-41F9-A221-9CBCBCDFF392}" type="slidenum">
              <a:rPr lang="en-US" smtClean="0"/>
              <a:t>22</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Add to that all the denominational</a:t>
            </a:r>
            <a:r>
              <a:rPr lang="en-US" baseline="0" dirty="0" smtClean="0"/>
              <a:t> confusion within the realm of Christendom. </a:t>
            </a:r>
            <a:r>
              <a:rPr lang="en-US" dirty="0" smtClean="0"/>
              <a:t>Catholics allege that the bread and wine of “the Eucharist” magically turn into the body and blood of Jesus, while Protestants insist that such does not occur. Some contend that “baptism” is administered only by immersion, while others allege that “sprinkling” or “pouring” is sufficient.</a:t>
            </a:r>
            <a:endParaRPr lang="en-US" baseline="0" dirty="0" smtClean="0"/>
          </a:p>
          <a:p>
            <a:pPr marL="0" indent="0">
              <a:buNone/>
            </a:pPr>
            <a:endParaRPr lang="en-US" baseline="0" dirty="0" smtClean="0"/>
          </a:p>
          <a:p>
            <a:pPr marL="0" indent="0">
              <a:buNone/>
            </a:pPr>
            <a:r>
              <a:rPr lang="en-US" dirty="0" smtClean="0"/>
              <a:t>This disunity has driven many to disenchantment toward religion in general, which includes a rebellion against divine revelation. This, of course, is precisely what Jesus indicated</a:t>
            </a:r>
            <a:r>
              <a:rPr lang="en-US" baseline="0" dirty="0" smtClean="0"/>
              <a:t> 2000 years ago would happen:</a:t>
            </a:r>
          </a:p>
          <a:p>
            <a:pPr marL="0" indent="0">
              <a:buNone/>
            </a:pPr>
            <a:endParaRPr lang="en-US" baseline="0" dirty="0" smtClean="0"/>
          </a:p>
          <a:p>
            <a:pPr marL="0" indent="0">
              <a:buNone/>
            </a:pPr>
            <a:r>
              <a:rPr lang="en-US" b="1" i="0" baseline="0" dirty="0" smtClean="0"/>
              <a:t>John 17:20-23</a:t>
            </a:r>
            <a:r>
              <a:rPr lang="en-US" i="0" baseline="0" dirty="0" smtClean="0"/>
              <a:t> – “</a:t>
            </a:r>
            <a:r>
              <a:rPr lang="en-US" i="0" baseline="30000" dirty="0" smtClean="0"/>
              <a:t>20</a:t>
            </a:r>
            <a:r>
              <a:rPr lang="en-US" i="0" dirty="0" smtClean="0"/>
              <a:t>I do not ask on behalf of these alone, but for those also who believe in Me through their word; </a:t>
            </a:r>
            <a:r>
              <a:rPr lang="en-US" i="0" baseline="30000" dirty="0" smtClean="0"/>
              <a:t>21</a:t>
            </a:r>
            <a:r>
              <a:rPr lang="en-US" i="0" dirty="0" smtClean="0"/>
              <a:t>that they may all be one; even as You, Father, are in Me and I in You, that they also may be in Us, so that the world may</a:t>
            </a:r>
            <a:r>
              <a:rPr lang="en-US" i="0" baseline="0" dirty="0" smtClean="0"/>
              <a:t> </a:t>
            </a:r>
            <a:r>
              <a:rPr lang="en-US" i="0" dirty="0" smtClean="0"/>
              <a:t>believe that You sent Me. </a:t>
            </a:r>
            <a:r>
              <a:rPr lang="en-US" baseline="30000" dirty="0" smtClean="0"/>
              <a:t>22</a:t>
            </a:r>
            <a:r>
              <a:rPr lang="en-US" dirty="0" smtClean="0"/>
              <a:t>The glory which You have given Me I have given to them, that they may be one, just as We are one; </a:t>
            </a:r>
            <a:r>
              <a:rPr lang="en-US" baseline="30000" dirty="0" smtClean="0"/>
              <a:t>23</a:t>
            </a:r>
            <a:r>
              <a:rPr lang="en-US" dirty="0" smtClean="0"/>
              <a:t>I in them and You in Me, that they may be perfected</a:t>
            </a:r>
            <a:r>
              <a:rPr lang="en-US" baseline="0" dirty="0" smtClean="0"/>
              <a:t> </a:t>
            </a:r>
            <a:r>
              <a:rPr lang="en-US" dirty="0" smtClean="0"/>
              <a:t>in unity, so that the world may</a:t>
            </a:r>
            <a:r>
              <a:rPr lang="en-US" baseline="0" dirty="0" smtClean="0"/>
              <a:t> </a:t>
            </a:r>
            <a:r>
              <a:rPr lang="en-US" dirty="0" smtClean="0"/>
              <a:t>know that You sent Me, and loved them, even as You have loved Me.”</a:t>
            </a:r>
          </a:p>
          <a:p>
            <a:pPr marL="0" indent="0">
              <a:buNone/>
            </a:pPr>
            <a:endParaRPr lang="en-US" i="0" dirty="0" smtClean="0"/>
          </a:p>
          <a:p>
            <a:pPr marL="0" indent="0">
              <a:buNone/>
            </a:pPr>
            <a:r>
              <a:rPr lang="en-US" i="0" dirty="0" smtClean="0"/>
              <a:t>To the</a:t>
            </a:r>
            <a:r>
              <a:rPr lang="en-US" i="0" baseline="0" dirty="0" smtClean="0"/>
              <a:t> degree that we cannot find unity with other believers is the degree to which Christ’s cause will be abandoned. And many, not wanting to make the extra effort, will simply turn to Evolution as a viable alternative. </a:t>
            </a:r>
          </a:p>
          <a:p>
            <a:pPr marL="0" indent="0">
              <a:buNone/>
            </a:pPr>
            <a:endParaRPr lang="en-US" i="0" baseline="0" dirty="0" smtClean="0"/>
          </a:p>
          <a:p>
            <a:r>
              <a:rPr lang="en-US" i="0" baseline="0" dirty="0" smtClean="0"/>
              <a:t>But those seeking this as a unified faith system won’t find </a:t>
            </a:r>
            <a:r>
              <a:rPr lang="en-US" i="0" baseline="0" dirty="0" smtClean="0"/>
              <a:t>it amongst other Evolutionists because they are just as </a:t>
            </a:r>
            <a:r>
              <a:rPr lang="en-US" i="0" baseline="0" dirty="0" smtClean="0"/>
              <a:t>divided. </a:t>
            </a:r>
            <a:r>
              <a:rPr lang="en-US" dirty="0" smtClean="0"/>
              <a:t>Sir Francis Crick, co-discoverer of DNA, contended that biological life evolved here on earth. On the other hand, Sir Fred Hoyle has argued that “spontaneous generation” occurred in outer space! Some Darwinians speculate that the evolutionary process has occurred quite gradually, over eons of time. Supposedly this explains the lack of transitional forms in the fossil record. Others (e.g., Richard Goldschmidt, and more recently, Stephen Gould of Harvard), suggest that evolution has proceeded rapidly, almost in snatches</a:t>
            </a:r>
            <a:r>
              <a:rPr lang="en-US" baseline="0" dirty="0" smtClean="0"/>
              <a:t> (the doctrine of punctuated equilibrium that we’ll look at later).</a:t>
            </a:r>
            <a:endParaRPr lang="en-US" dirty="0" smtClean="0"/>
          </a:p>
          <a:p>
            <a:endParaRPr lang="en-US" dirty="0" smtClean="0"/>
          </a:p>
          <a:p>
            <a:r>
              <a:rPr lang="en-US" dirty="0" smtClean="0"/>
              <a:t>There is wholesale disagreement among the advocates of evolution. Those, therefore, who have fled from religion because of its disunity, will</a:t>
            </a:r>
            <a:r>
              <a:rPr lang="en-US" baseline="0" dirty="0" smtClean="0"/>
              <a:t> find</a:t>
            </a:r>
            <a:r>
              <a:rPr lang="en-US" dirty="0" smtClean="0"/>
              <a:t> no haven of unity in </a:t>
            </a:r>
            <a:r>
              <a:rPr lang="en-US" dirty="0" smtClean="0"/>
              <a:t>Darwinian Evolution.</a:t>
            </a:r>
            <a:endParaRPr lang="en-US" dirty="0" smtClean="0"/>
          </a:p>
          <a:p>
            <a:pPr marL="0" indent="0">
              <a:buNone/>
            </a:pPr>
            <a:endParaRPr lang="en-US" i="0" dirty="0"/>
          </a:p>
        </p:txBody>
      </p:sp>
      <p:sp>
        <p:nvSpPr>
          <p:cNvPr id="4" name="Slide Number Placeholder 3"/>
          <p:cNvSpPr>
            <a:spLocks noGrp="1"/>
          </p:cNvSpPr>
          <p:nvPr>
            <p:ph type="sldNum" sz="quarter" idx="10"/>
          </p:nvPr>
        </p:nvSpPr>
        <p:spPr/>
        <p:txBody>
          <a:bodyPr/>
          <a:lstStyle/>
          <a:p>
            <a:fld id="{C7C7AAC7-D160-41F9-A221-9CBCBCDFF392}" type="slidenum">
              <a:rPr lang="en-US" smtClean="0"/>
              <a:t>23</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But inconsistency</a:t>
            </a:r>
            <a:r>
              <a:rPr lang="en-US" baseline="0" dirty="0" smtClean="0"/>
              <a:t> in Christians has a played a roll in this religious confusion too hasn’t it? Those professing Christ in the past have burned witches at the stake and popular televangelists have been caught in adultery. We’ve all heard people say that the reason they don’t come to church is because of all the hypocrites, never once thinking about the fact that if they don’t’ straighten up they’re going to spend an eternity with them in torment. Nobody stops going to a gym because there are fat people there.</a:t>
            </a:r>
          </a:p>
          <a:p>
            <a:pPr marL="0" indent="0">
              <a:buNone/>
            </a:pPr>
            <a:endParaRPr lang="en-US" baseline="0" dirty="0" smtClean="0">
              <a:effectLst/>
            </a:endParaRPr>
          </a:p>
          <a:p>
            <a:pPr marL="0" indent="0">
              <a:buNone/>
            </a:pPr>
            <a:r>
              <a:rPr lang="en-US" dirty="0" smtClean="0">
                <a:effectLst/>
              </a:rPr>
              <a:t>Add to that the hypocrisy of, or word spoken in anger by, a person who wears the name “Christian,” and the damage may be such that even in a lifetime it cannot be repaired. The result is that those who have been offended want nothing whatsoever to do with the God of the Bible, and as they reject Him, they also reject His account of the creation of the world in which they live.</a:t>
            </a:r>
            <a:endParaRPr lang="en-US" baseline="0" dirty="0" smtClean="0"/>
          </a:p>
          <a:p>
            <a:pPr marL="0" indent="0">
              <a:buNone/>
            </a:pPr>
            <a:endParaRPr lang="en-US" baseline="0" dirty="0" smtClean="0"/>
          </a:p>
          <a:p>
            <a:pPr marL="0" indent="0">
              <a:buNone/>
            </a:pPr>
            <a:r>
              <a:rPr lang="en-US" baseline="0" dirty="0" smtClean="0"/>
              <a:t>As much as we don’t want to admit it, believers have set poor examples in the past and will probably continue to do so in the future – and sensitive, emotional, and spiritually unstable people seem to be greatly affected by this. And this is a reason why some gravitate towards Evolution.</a:t>
            </a:r>
          </a:p>
          <a:p>
            <a:pPr marL="0" indent="0">
              <a:buNone/>
            </a:pPr>
            <a:endParaRPr lang="en-US" baseline="0" dirty="0" smtClean="0"/>
          </a:p>
          <a:p>
            <a:pPr marL="0" indent="0">
              <a:buNone/>
            </a:pPr>
            <a:r>
              <a:rPr lang="en-US" baseline="0" dirty="0" smtClean="0"/>
              <a:t>And this is all the more reason that as we give a defense, we make sure to maintain the highest caliber of character imaginable, that we not try to win people over with our cunning arguments/wit, but that Christ </a:t>
            </a:r>
            <a:r>
              <a:rPr lang="en-US" baseline="0" dirty="0" smtClean="0"/>
              <a:t>always be </a:t>
            </a:r>
            <a:r>
              <a:rPr lang="en-US" baseline="0" dirty="0" smtClean="0"/>
              <a:t>at the center. What I mean is that while we’re debunking Evolution and proving Christianity, let us be sure that we’re introducing people to Jesus in the </a:t>
            </a:r>
            <a:r>
              <a:rPr lang="en-US" baseline="0" dirty="0" smtClean="0"/>
              <a:t>process, but in evidence and in the evidence of our lives. </a:t>
            </a:r>
            <a:endParaRPr lang="en-US" baseline="0" dirty="0" smtClean="0"/>
          </a:p>
          <a:p>
            <a:pPr marL="0" indent="0">
              <a:buNone/>
            </a:pPr>
            <a:endParaRPr lang="en-US" baseline="0" dirty="0" smtClean="0"/>
          </a:p>
          <a:p>
            <a:pPr marL="0" indent="0">
              <a:buNone/>
            </a:pPr>
            <a:r>
              <a:rPr lang="en-US" baseline="0" dirty="0" smtClean="0"/>
              <a:t>What I’m suggesting is many who espouse Evolution having rejected Christianity have some serious burrs under their saddle, and if they’re going to be healed, they need to be introduced to the Great Physician. </a:t>
            </a:r>
            <a:endParaRPr lang="en-US" dirty="0"/>
          </a:p>
        </p:txBody>
      </p:sp>
      <p:sp>
        <p:nvSpPr>
          <p:cNvPr id="4" name="Slide Number Placeholder 3"/>
          <p:cNvSpPr>
            <a:spLocks noGrp="1"/>
          </p:cNvSpPr>
          <p:nvPr>
            <p:ph type="sldNum" sz="quarter" idx="10"/>
          </p:nvPr>
        </p:nvSpPr>
        <p:spPr/>
        <p:txBody>
          <a:bodyPr/>
          <a:lstStyle/>
          <a:p>
            <a:fld id="{C7C7AAC7-D160-41F9-A221-9CBCBCDFF392}" type="slidenum">
              <a:rPr lang="en-US" smtClean="0"/>
              <a:t>24</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effectLst/>
              </a:rPr>
              <a:t>Another reason why</a:t>
            </a:r>
            <a:r>
              <a:rPr lang="en-US" baseline="0" dirty="0" smtClean="0">
                <a:effectLst/>
              </a:rPr>
              <a:t> some believe </a:t>
            </a:r>
            <a:r>
              <a:rPr lang="en-US" dirty="0" smtClean="0">
                <a:effectLst/>
              </a:rPr>
              <a:t>in evolution has to do with how</a:t>
            </a:r>
            <a:r>
              <a:rPr lang="en-US" baseline="0" dirty="0" smtClean="0">
                <a:effectLst/>
              </a:rPr>
              <a:t> </a:t>
            </a:r>
            <a:r>
              <a:rPr lang="en-US" dirty="0" smtClean="0">
                <a:effectLst/>
              </a:rPr>
              <a:t>much evil, pain, and suffering there is in the world. Certainly</a:t>
            </a:r>
            <a:r>
              <a:rPr lang="en-US" baseline="0" dirty="0" smtClean="0">
                <a:effectLst/>
              </a:rPr>
              <a:t> no one </a:t>
            </a:r>
            <a:r>
              <a:rPr lang="en-US" dirty="0" smtClean="0">
                <a:effectLst/>
              </a:rPr>
              <a:t>can deny the widespread and unmistakable occurrence of “bad” things that happen, even</a:t>
            </a:r>
            <a:r>
              <a:rPr lang="en-US" baseline="0" dirty="0" smtClean="0">
                <a:effectLst/>
              </a:rPr>
              <a:t> those occurrences which engulf</a:t>
            </a:r>
            <a:r>
              <a:rPr lang="en-US" dirty="0" smtClean="0">
                <a:effectLst/>
              </a:rPr>
              <a:t> those who seem so undeserving of it. This often</a:t>
            </a:r>
            <a:r>
              <a:rPr lang="en-US" baseline="0" dirty="0" smtClean="0">
                <a:effectLst/>
              </a:rPr>
              <a:t> leads to a </a:t>
            </a:r>
            <a:r>
              <a:rPr lang="en-US" baseline="0" dirty="0" smtClean="0">
                <a:effectLst/>
              </a:rPr>
              <a:t>strong, emotionally </a:t>
            </a:r>
            <a:r>
              <a:rPr lang="en-US" baseline="0" dirty="0" smtClean="0">
                <a:effectLst/>
              </a:rPr>
              <a:t>charged </a:t>
            </a:r>
            <a:r>
              <a:rPr lang="en-US" baseline="0" dirty="0" smtClean="0">
                <a:effectLst/>
              </a:rPr>
              <a:t>stigma </a:t>
            </a:r>
            <a:r>
              <a:rPr lang="en-US" baseline="0" dirty="0" smtClean="0">
                <a:effectLst/>
              </a:rPr>
              <a:t>against any idea of a loving God in control of the universe that dismisses any and all explanations</a:t>
            </a:r>
            <a:r>
              <a:rPr lang="en-US" dirty="0" smtClean="0">
                <a:effectLst/>
              </a:rPr>
              <a:t> from religionists</a:t>
            </a:r>
            <a:r>
              <a:rPr lang="en-US" baseline="0" dirty="0" smtClean="0">
                <a:effectLst/>
              </a:rPr>
              <a:t> </a:t>
            </a:r>
            <a:r>
              <a:rPr lang="en-US" dirty="0" smtClean="0">
                <a:effectLst/>
              </a:rPr>
              <a:t>regardless of how elaborately stated or elegantly defended that explanation may be.</a:t>
            </a:r>
            <a:endParaRPr lang="en-US" baseline="0" dirty="0" smtClean="0"/>
          </a:p>
        </p:txBody>
      </p:sp>
      <p:sp>
        <p:nvSpPr>
          <p:cNvPr id="4" name="Slide Number Placeholder 3"/>
          <p:cNvSpPr>
            <a:spLocks noGrp="1"/>
          </p:cNvSpPr>
          <p:nvPr>
            <p:ph type="sldNum" sz="quarter" idx="10"/>
          </p:nvPr>
        </p:nvSpPr>
        <p:spPr/>
        <p:txBody>
          <a:bodyPr/>
          <a:lstStyle/>
          <a:p>
            <a:fld id="{C7C7AAC7-D160-41F9-A221-9CBCBCDFF392}" type="slidenum">
              <a:rPr lang="en-US" smtClean="0"/>
              <a:t>25</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In fact, Darwin is on record as stating he believed natural selection, rather than belief in God, accounted for both the happiness and misery in the world.</a:t>
            </a:r>
          </a:p>
          <a:p>
            <a:pPr marL="0" indent="0">
              <a:buNone/>
            </a:pPr>
            <a:endParaRPr lang="en-US" baseline="0" dirty="0" smtClean="0"/>
          </a:p>
          <a:p>
            <a:pPr marL="0" indent="0">
              <a:buNone/>
            </a:pPr>
            <a:r>
              <a:rPr lang="en-US" dirty="0" smtClean="0"/>
              <a:t>“If the truth of this conclusion be granted [i.e. that there is more happiness than misery in the world], it </a:t>
            </a:r>
            <a:r>
              <a:rPr lang="en-US" dirty="0" err="1" smtClean="0"/>
              <a:t>harmonises</a:t>
            </a:r>
            <a:r>
              <a:rPr lang="en-US" dirty="0" smtClean="0"/>
              <a:t> well with the effects which we might expect from natural selection. If all the individuals of any species were habitually to suffer to an extreme degree they would neglect to propagate their kind.”</a:t>
            </a:r>
          </a:p>
        </p:txBody>
      </p:sp>
      <p:sp>
        <p:nvSpPr>
          <p:cNvPr id="4" name="Slide Number Placeholder 3"/>
          <p:cNvSpPr>
            <a:spLocks noGrp="1"/>
          </p:cNvSpPr>
          <p:nvPr>
            <p:ph type="sldNum" sz="quarter" idx="10"/>
          </p:nvPr>
        </p:nvSpPr>
        <p:spPr/>
        <p:txBody>
          <a:bodyPr/>
          <a:lstStyle/>
          <a:p>
            <a:fld id="{C7C7AAC7-D160-41F9-A221-9CBCBCDFF392}" type="slidenum">
              <a:rPr lang="en-US" smtClean="0"/>
              <a:t>26</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He then added that “[many sentient beings] occasionally suffer much. Such suffering, is quite compatible with the belief in Natural Selection, which is not perfect in its action.”</a:t>
            </a:r>
          </a:p>
          <a:p>
            <a:pPr marL="0" indent="0">
              <a:buNone/>
            </a:pPr>
            <a:endParaRPr lang="en-US" dirty="0" smtClean="0"/>
          </a:p>
          <a:p>
            <a:pPr marL="0" indent="0">
              <a:buNone/>
            </a:pPr>
            <a:r>
              <a:rPr lang="en-US" dirty="0" smtClean="0"/>
              <a:t>He continued, “A being so powerful and so full of knowledge as a God who could create the universe, is to our finite minds omnipotent and omniscient, and it revolts our understanding to suppose that his benevolence is not unbounded, for what advantage can there be in the sufferings of millions of the lower animals throughout almost endless time?”</a:t>
            </a:r>
            <a:endParaRPr lang="en-US" dirty="0"/>
          </a:p>
        </p:txBody>
      </p:sp>
      <p:sp>
        <p:nvSpPr>
          <p:cNvPr id="4" name="Slide Number Placeholder 3"/>
          <p:cNvSpPr>
            <a:spLocks noGrp="1"/>
          </p:cNvSpPr>
          <p:nvPr>
            <p:ph type="sldNum" sz="quarter" idx="10"/>
          </p:nvPr>
        </p:nvSpPr>
        <p:spPr/>
        <p:txBody>
          <a:bodyPr/>
          <a:lstStyle/>
          <a:p>
            <a:fld id="{C7C7AAC7-D160-41F9-A221-9CBCBCDFF392}" type="slidenum">
              <a:rPr lang="en-US" smtClean="0"/>
              <a:t>27</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Now I want you to understand that Darwin </a:t>
            </a:r>
            <a:r>
              <a:rPr lang="en-US" baseline="0" dirty="0" smtClean="0"/>
              <a:t>was far from unbiased in this observation; </a:t>
            </a:r>
            <a:r>
              <a:rPr lang="en-US" baseline="0" dirty="0" smtClean="0"/>
              <a:t>his observation </a:t>
            </a:r>
            <a:r>
              <a:rPr lang="en-US" baseline="0" dirty="0" smtClean="0"/>
              <a:t>was highly personalized because of the death of his 10 year old daughter Annie in 1851 which, many have observed, </a:t>
            </a:r>
            <a:r>
              <a:rPr lang="en-US" baseline="0" dirty="0" smtClean="0"/>
              <a:t>including evolutionists, destroyed </a:t>
            </a:r>
            <a:r>
              <a:rPr lang="en-US" baseline="0" dirty="0" smtClean="0"/>
              <a:t>his faith. He himself struggled with his health most of his life and that seems to have likewise shattered his faith.</a:t>
            </a:r>
          </a:p>
          <a:p>
            <a:pPr marL="0" indent="0">
              <a:buNone/>
            </a:pPr>
            <a:endParaRPr lang="en-US" baseline="0" dirty="0" smtClean="0"/>
          </a:p>
          <a:p>
            <a:pPr marL="0" indent="0">
              <a:buNone/>
            </a:pPr>
            <a:r>
              <a:rPr lang="en-US" baseline="0" dirty="0" smtClean="0"/>
              <a:t>So like many, Darwin did not base his faith on a Being that is higher and greater than he and therefore operates outside of his own inflated intellect. He reduced God down to the level of his own personal understanding and would not concede that there could be alternative explanations for the suffering around him.</a:t>
            </a:r>
          </a:p>
          <a:p>
            <a:pPr marL="0" indent="0">
              <a:buNone/>
            </a:pPr>
            <a:endParaRPr lang="en-US" baseline="0" dirty="0" smtClean="0"/>
          </a:p>
          <a:p>
            <a:pPr marL="0" indent="0">
              <a:buNone/>
            </a:pPr>
            <a:r>
              <a:rPr lang="en-US" baseline="0" dirty="0" smtClean="0"/>
              <a:t>Let this be a reminder to us that even the most scientific and intellectual in our society are still shaped by preconceived beliefs, stereotyping, and bias. I’m making going to make this point again and again throughout this series to make sure it sticks with us all. Book </a:t>
            </a:r>
            <a:r>
              <a:rPr lang="en-US" baseline="0" dirty="0" smtClean="0"/>
              <a:t>smarts is not equivalent to wisdom and it certainly does </a:t>
            </a:r>
            <a:r>
              <a:rPr lang="en-US" baseline="0" dirty="0" smtClean="0"/>
              <a:t>not in any way guarantee an unbiased worldview. In fact, Paul warns us that more often than not, knowledge ferments into pride – </a:t>
            </a:r>
            <a:r>
              <a:rPr lang="en-US" b="1" baseline="0" dirty="0" smtClean="0"/>
              <a:t>1 Cor 8:1</a:t>
            </a:r>
            <a:r>
              <a:rPr lang="en-US" baseline="0" dirty="0" smtClean="0"/>
              <a:t> – “</a:t>
            </a:r>
            <a:r>
              <a:rPr lang="en-US" dirty="0" smtClean="0"/>
              <a:t>Now concerning things sacrificed to idols, we know that we all have knowledge. Knowledge</a:t>
            </a:r>
            <a:r>
              <a:rPr lang="en-US" baseline="0" dirty="0" smtClean="0"/>
              <a:t> </a:t>
            </a:r>
            <a:r>
              <a:rPr lang="en-US" dirty="0" smtClean="0"/>
              <a:t>makes arrogant, but love edifies</a:t>
            </a:r>
            <a:r>
              <a:rPr lang="en-US" baseline="0" dirty="0" smtClean="0"/>
              <a:t>”.</a:t>
            </a:r>
          </a:p>
          <a:p>
            <a:pPr marL="0" indent="0">
              <a:buNone/>
            </a:pPr>
            <a:endParaRPr lang="en-US" baseline="0" dirty="0" smtClean="0"/>
          </a:p>
          <a:p>
            <a:pPr marL="0" indent="0">
              <a:buNone/>
            </a:pPr>
            <a:r>
              <a:rPr lang="en-US" baseline="0" dirty="0" smtClean="0"/>
              <a:t>Submitting ourselves to God means we’re submitting ourselves to someone we acknowledge thinks and operates on a plane infinitely greater than my wisdom and my intellect. And isn’t that why we worship God? What kind of God would He be if He was only as smart and as wise as me?</a:t>
            </a:r>
            <a:endParaRPr lang="en-US" dirty="0"/>
          </a:p>
        </p:txBody>
      </p:sp>
      <p:sp>
        <p:nvSpPr>
          <p:cNvPr id="4" name="Slide Number Placeholder 3"/>
          <p:cNvSpPr>
            <a:spLocks noGrp="1"/>
          </p:cNvSpPr>
          <p:nvPr>
            <p:ph type="sldNum" sz="quarter" idx="10"/>
          </p:nvPr>
        </p:nvSpPr>
        <p:spPr/>
        <p:txBody>
          <a:bodyPr/>
          <a:lstStyle/>
          <a:p>
            <a:fld id="{C7C7AAC7-D160-41F9-A221-9CBCBCDFF392}" type="slidenum">
              <a:rPr lang="en-US" smtClean="0"/>
              <a:t>28</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Now I’m going to un-brainwash you with a very simple picture. </a:t>
            </a:r>
          </a:p>
          <a:p>
            <a:pPr marL="0" indent="0">
              <a:buNone/>
            </a:pPr>
            <a:endParaRPr lang="en-US" baseline="0" dirty="0" smtClean="0"/>
          </a:p>
          <a:p>
            <a:pPr marL="0" indent="0">
              <a:buNone/>
            </a:pPr>
            <a:r>
              <a:rPr lang="en-US" baseline="0" dirty="0" smtClean="0"/>
              <a:t>Once upon a time, a man left home jogging…</a:t>
            </a:r>
          </a:p>
          <a:p>
            <a:pPr marL="0" indent="0">
              <a:buNone/>
            </a:pPr>
            <a:endParaRPr lang="en-US" baseline="0" dirty="0" smtClean="0"/>
          </a:p>
          <a:p>
            <a:pPr marL="0" indent="0">
              <a:buNone/>
            </a:pPr>
            <a:r>
              <a:rPr lang="en-US" baseline="0" dirty="0" smtClean="0"/>
              <a:t>[Reveal picture]</a:t>
            </a:r>
          </a:p>
          <a:p>
            <a:pPr marL="0" indent="0">
              <a:buNone/>
            </a:pPr>
            <a:endParaRPr lang="en-US" baseline="0" dirty="0" smtClean="0"/>
          </a:p>
          <a:p>
            <a:pPr marL="0" indent="0">
              <a:buNone/>
            </a:pPr>
            <a:r>
              <a:rPr lang="en-US" dirty="0" smtClean="0"/>
              <a:t>He jogged a little ways and turned left. He jogged a little ways and turned left. He jogged a little ways, and turned left and jogged back home.</a:t>
            </a:r>
            <a:endParaRPr lang="en-US" baseline="0" dirty="0" smtClean="0"/>
          </a:p>
        </p:txBody>
      </p:sp>
      <p:sp>
        <p:nvSpPr>
          <p:cNvPr id="4" name="Slide Number Placeholder 3"/>
          <p:cNvSpPr>
            <a:spLocks noGrp="1"/>
          </p:cNvSpPr>
          <p:nvPr>
            <p:ph type="sldNum" sz="quarter" idx="10"/>
          </p:nvPr>
        </p:nvSpPr>
        <p:spPr/>
        <p:txBody>
          <a:bodyPr/>
          <a:lstStyle/>
          <a:p>
            <a:fld id="{C7C7AAC7-D160-41F9-A221-9CBCBCDFF392}" type="slidenum">
              <a:rPr lang="en-US" smtClean="0"/>
              <a:t>3</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First question, who were the masked men? The catcher and the umpire. </a:t>
            </a:r>
          </a:p>
          <a:p>
            <a:pPr marL="0" indent="0">
              <a:buNone/>
            </a:pPr>
            <a:r>
              <a:rPr lang="en-US" baseline="0" dirty="0" smtClean="0"/>
              <a:t>Second question, why did he leave home jogging? He hit the ball.</a:t>
            </a:r>
          </a:p>
          <a:p>
            <a:pPr marL="0" indent="0">
              <a:buNone/>
            </a:pPr>
            <a:endParaRPr lang="en-US" baseline="0" dirty="0" smtClean="0"/>
          </a:p>
          <a:p>
            <a:pPr marL="0" indent="0">
              <a:buNone/>
            </a:pPr>
            <a:r>
              <a:rPr lang="en-US" baseline="0" dirty="0" smtClean="0"/>
              <a:t>Now how did I brainwash you? It was really simple, when I said the word “home”, you thought about the man’s house and that he was leaving his house to on a jog, but then when he got home, there were 2 robbers waiting for him. And once you began to see these words/phrases in </a:t>
            </a:r>
            <a:r>
              <a:rPr lang="en-US" u="sng" baseline="0" dirty="0" smtClean="0"/>
              <a:t>one particular way</a:t>
            </a:r>
            <a:r>
              <a:rPr lang="en-US" baseline="0" dirty="0" smtClean="0"/>
              <a:t>, it became almost impossible in your mind to see them any other way, right? That’s how brainwashing works.</a:t>
            </a:r>
          </a:p>
        </p:txBody>
      </p:sp>
      <p:sp>
        <p:nvSpPr>
          <p:cNvPr id="4" name="Slide Number Placeholder 3"/>
          <p:cNvSpPr>
            <a:spLocks noGrp="1"/>
          </p:cNvSpPr>
          <p:nvPr>
            <p:ph type="sldNum" sz="quarter" idx="10"/>
          </p:nvPr>
        </p:nvSpPr>
        <p:spPr/>
        <p:txBody>
          <a:bodyPr/>
          <a:lstStyle/>
          <a:p>
            <a:fld id="{C7C7AAC7-D160-41F9-A221-9CBCBCDFF392}" type="slidenum">
              <a:rPr lang="en-US" smtClean="0"/>
              <a:t>4</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And I want to suggest to you that this is one of top reasons, if not the #1 reason, why most people believe in Darwinian Evolution. Do you want to know how to not just brainwash one individual, but an entire generation of people? Give the children of that generation a book like this…</a:t>
            </a:r>
          </a:p>
          <a:p>
            <a:pPr marL="0" indent="0">
              <a:buNone/>
            </a:pPr>
            <a:endParaRPr lang="en-US" baseline="0" dirty="0" smtClean="0"/>
          </a:p>
          <a:p>
            <a:pPr marL="0" indent="0">
              <a:buNone/>
            </a:pPr>
            <a:r>
              <a:rPr lang="en-US" baseline="0" dirty="0" smtClean="0"/>
              <a:t>[Reveal Picture]</a:t>
            </a:r>
          </a:p>
          <a:p>
            <a:pPr marL="0" indent="0">
              <a:buNone/>
            </a:pPr>
            <a:endParaRPr lang="en-US" baseline="0" dirty="0" smtClean="0"/>
          </a:p>
          <a:p>
            <a:pPr marL="0" indent="0">
              <a:buNone/>
            </a:pPr>
            <a:r>
              <a:rPr lang="en-US" baseline="0" dirty="0" smtClean="0"/>
              <a:t>…because do you know what the very first words in the book are? </a:t>
            </a:r>
          </a:p>
          <a:p>
            <a:pPr marL="0" indent="0">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[Reveal Picture]</a:t>
            </a:r>
          </a:p>
          <a:p>
            <a:pPr marL="0" indent="0">
              <a:buNone/>
            </a:pPr>
            <a:endParaRPr lang="en-US" baseline="0" dirty="0" smtClean="0"/>
          </a:p>
          <a:p>
            <a:pPr marL="0" indent="0">
              <a:buNone/>
            </a:pPr>
            <a:r>
              <a:rPr lang="en-US" baseline="0" dirty="0" smtClean="0"/>
              <a:t>“Millions of years ago…”</a:t>
            </a:r>
          </a:p>
        </p:txBody>
      </p:sp>
      <p:sp>
        <p:nvSpPr>
          <p:cNvPr id="4" name="Slide Number Placeholder 3"/>
          <p:cNvSpPr>
            <a:spLocks noGrp="1"/>
          </p:cNvSpPr>
          <p:nvPr>
            <p:ph type="sldNum" sz="quarter" idx="10"/>
          </p:nvPr>
        </p:nvSpPr>
        <p:spPr/>
        <p:txBody>
          <a:bodyPr/>
          <a:lstStyle/>
          <a:p>
            <a:fld id="{C7C7AAC7-D160-41F9-A221-9CBCBCDFF392}" type="slidenum">
              <a:rPr lang="en-US" smtClean="0"/>
              <a:t>5</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Even our beloved Dr. Seuss does this. This stuff has spread throughout our culture like a virus and it is getting in our children’s brains at a young age. Studies show that the human brain reaches its peak information absorption rate at 4 years old. And so this is the kind of propaganda that is getting put in their brain at a young age.</a:t>
            </a:r>
          </a:p>
        </p:txBody>
      </p:sp>
      <p:sp>
        <p:nvSpPr>
          <p:cNvPr id="4" name="Slide Number Placeholder 3"/>
          <p:cNvSpPr>
            <a:spLocks noGrp="1"/>
          </p:cNvSpPr>
          <p:nvPr>
            <p:ph type="sldNum" sz="quarter" idx="10"/>
          </p:nvPr>
        </p:nvSpPr>
        <p:spPr/>
        <p:txBody>
          <a:bodyPr/>
          <a:lstStyle/>
          <a:p>
            <a:fld id="{C7C7AAC7-D160-41F9-A221-9CBCBCDFF392}" type="slidenum">
              <a:rPr lang="en-US" smtClean="0"/>
              <a:t>6</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And by the time they are 5 years old and starting public school, they have already learned from these books that dinosaurs lived millions of years ago, macroevolution, the big bang, that people evolved from apes. How does he know all this? Because before children had teachers in public schools, they had these guys as teachers: [reveal pic]</a:t>
            </a:r>
          </a:p>
          <a:p>
            <a:pPr marL="0" indent="0">
              <a:buNone/>
            </a:pPr>
            <a:endParaRPr lang="en-US" baseline="0" dirty="0" smtClean="0"/>
          </a:p>
          <a:p>
            <a:pPr marL="0" indent="0">
              <a:buNone/>
            </a:pPr>
            <a:r>
              <a:rPr lang="en-US" baseline="0" dirty="0" smtClean="0"/>
              <a:t>They seem so cute and harmless right?</a:t>
            </a:r>
          </a:p>
        </p:txBody>
      </p:sp>
      <p:sp>
        <p:nvSpPr>
          <p:cNvPr id="4" name="Slide Number Placeholder 3"/>
          <p:cNvSpPr>
            <a:spLocks noGrp="1"/>
          </p:cNvSpPr>
          <p:nvPr>
            <p:ph type="sldNum" sz="quarter" idx="10"/>
          </p:nvPr>
        </p:nvSpPr>
        <p:spPr/>
        <p:txBody>
          <a:bodyPr/>
          <a:lstStyle/>
          <a:p>
            <a:fld id="{C7C7AAC7-D160-41F9-A221-9CBCBCDFF392}" type="slidenum">
              <a:rPr lang="en-US" smtClean="0"/>
              <a:t>7</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The problem, though, is that after watching these shows over and over again, they are being indoctrinated by them with a different worldview than what the bible teaches. </a:t>
            </a:r>
            <a:r>
              <a:rPr lang="en-US" b="1" baseline="0" dirty="0" smtClean="0"/>
              <a:t>2 Cor 11:14-15</a:t>
            </a:r>
            <a:r>
              <a:rPr lang="en-US" baseline="0" dirty="0" smtClean="0"/>
              <a:t> – “</a:t>
            </a:r>
            <a:r>
              <a:rPr lang="en-US" dirty="0" smtClean="0"/>
              <a:t>Satan disguises himself as an angel of light.</a:t>
            </a:r>
            <a:r>
              <a:rPr lang="en-US" baseline="0" dirty="0" smtClean="0"/>
              <a:t> </a:t>
            </a:r>
            <a:r>
              <a:rPr lang="en-US" dirty="0" smtClean="0"/>
              <a:t>Therefore it is not surprising if his servants also disguise themselves as servants of righteousness, whose end will be according to their deeds</a:t>
            </a:r>
            <a:r>
              <a:rPr lang="en-US" baseline="0" dirty="0" smtClean="0"/>
              <a:t>.” In this case, Satan’s servants use cute dinosaurs and cartoons to captivate our children’s mind. Don’t underestimate the power behind these shows/films. </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C7C7AAC7-D160-41F9-A221-9CBCBCDFF392}" type="slidenum">
              <a:rPr lang="en-US" smtClean="0"/>
              <a:t>8</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Unless you think I go too far…</a:t>
            </a:r>
            <a:endParaRPr lang="en-US" dirty="0" smtClean="0"/>
          </a:p>
          <a:p>
            <a:endParaRPr lang="en-US" dirty="0" smtClean="0"/>
          </a:p>
          <a:p>
            <a:r>
              <a:rPr lang="en-US" dirty="0" smtClean="0"/>
              <a:t>In 2014,</a:t>
            </a:r>
            <a:r>
              <a:rPr lang="en-US" baseline="0" dirty="0" smtClean="0"/>
              <a:t> an Evolutionist and Psychologist named Deborah </a:t>
            </a:r>
            <a:r>
              <a:rPr lang="en-US" baseline="0" dirty="0" err="1" smtClean="0"/>
              <a:t>Kelemen</a:t>
            </a:r>
            <a:r>
              <a:rPr lang="en-US" baseline="0" dirty="0" smtClean="0"/>
              <a:t> wrote a technical report in the journal “Psychological Science” where she admitted that the aim of her research was to suppress design intuition within children. Meaning, she admitted that children appear to be programmed to see signs of design in living creatures and since, in her mind, Evolution is the correct worldview, she started researching the best way to suppress design intuition and replace it with seeing natural selection instead. </a:t>
            </a:r>
          </a:p>
          <a:p>
            <a:endParaRPr lang="en-US" baseline="0" dirty="0" smtClean="0"/>
          </a:p>
          <a:p>
            <a:r>
              <a:rPr lang="en-US" baseline="0" dirty="0" smtClean="0"/>
              <a:t>Can anyone guess what her research concluded would best achieve this? She attempts to exploit characteristics in early childhood mentality through the use of story books:</a:t>
            </a:r>
          </a:p>
          <a:p>
            <a:endParaRPr lang="en-US" baseline="0" dirty="0" smtClean="0"/>
          </a:p>
          <a:p>
            <a:r>
              <a:rPr lang="en-US" baseline="0" dirty="0" smtClean="0"/>
              <a:t>“…</a:t>
            </a:r>
            <a:r>
              <a:rPr lang="en-US" dirty="0" smtClean="0"/>
              <a:t>capitalizing on young children’s drive for coherent explanation, factual knowledge, and interest in trait function, along with their affinity for picture storybooks, is a viable initial step toward overcoming conceptual pitfalls that can undermine later learning about adaptation.” (</a:t>
            </a:r>
            <a:r>
              <a:rPr lang="en-US" dirty="0" err="1" smtClean="0"/>
              <a:t>Kelemen</a:t>
            </a:r>
            <a:r>
              <a:rPr lang="en-US" dirty="0" smtClean="0"/>
              <a:t>, D. et al. 2014. Young Children Can Be Taught Basic Natural Selection Using a Picture-Storybook Intervention. </a:t>
            </a:r>
            <a:r>
              <a:rPr lang="en-US" i="1" dirty="0" smtClean="0"/>
              <a:t>Psychological Science</a:t>
            </a:r>
            <a:r>
              <a:rPr lang="en-US" dirty="0" smtClean="0"/>
              <a:t>. 25(4): 893–902)</a:t>
            </a:r>
          </a:p>
          <a:p>
            <a:endParaRPr lang="en-US" baseline="0" dirty="0" smtClean="0"/>
          </a:p>
          <a:p>
            <a:r>
              <a:rPr lang="en-US" baseline="0" dirty="0" smtClean="0"/>
              <a:t>And here is one of her books, “How the </a:t>
            </a:r>
            <a:r>
              <a:rPr lang="en-US" baseline="0" dirty="0" err="1" smtClean="0"/>
              <a:t>piloses</a:t>
            </a:r>
            <a:r>
              <a:rPr lang="en-US" baseline="0" dirty="0" smtClean="0"/>
              <a:t> evolved skinny noses.” What are </a:t>
            </a:r>
            <a:r>
              <a:rPr lang="en-US" baseline="0" dirty="0" err="1" smtClean="0"/>
              <a:t>piloses</a:t>
            </a:r>
            <a:r>
              <a:rPr lang="en-US" baseline="0" dirty="0" smtClean="0"/>
              <a:t>? They are insect-eating mammals with trunk like noses that she invented to make point. In her book, she says they experienced sudden extinction because of the effects of extreme climate change on the location of their food source. </a:t>
            </a:r>
          </a:p>
          <a:p>
            <a:endParaRPr lang="en-US" baseline="0" dirty="0" smtClean="0"/>
          </a:p>
          <a:p>
            <a:r>
              <a:rPr lang="en-US" baseline="0" dirty="0" smtClean="0"/>
              <a:t>She goes on to explain some of the result of her experiment: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“…children in early elementary school can be taught the basic logic of adaptation by natural selection via a brief but comprehensive storybook intervention…the intervention resulted in approximately 40-fold increases in children’s odds of increasing their factual and theoretical understanding.” (Young Children Can Be Taught Basic Natural Selection Using a Picture-Storybook Intervention, 2014, </a:t>
            </a:r>
            <a:r>
              <a:rPr lang="en-US" sz="1200" i="1" dirty="0" smtClean="0"/>
              <a:t>Psychological Science</a:t>
            </a:r>
            <a:r>
              <a:rPr lang="en-US" sz="1200" dirty="0" smtClean="0"/>
              <a:t>. 25(4): 893–902)</a:t>
            </a:r>
            <a:endParaRPr lang="en-US" dirty="0" smtClean="0"/>
          </a:p>
          <a:p>
            <a:endParaRPr lang="en-US" baseline="0" dirty="0" smtClean="0"/>
          </a:p>
          <a:p>
            <a:r>
              <a:rPr lang="en-US" baseline="0" dirty="0" smtClean="0"/>
              <a:t>What does she mean by “increasing their factual and theoretical understanding”? She’s talking about training kindergartners to suppress competing intuitions that would make it more difficult for them to learn Evolution later. </a:t>
            </a:r>
          </a:p>
          <a:p>
            <a:endParaRPr lang="en-US" baseline="0" dirty="0" smtClean="0"/>
          </a:p>
          <a:p>
            <a:r>
              <a:rPr lang="en-US" baseline="0" dirty="0" smtClean="0"/>
              <a:t>This reeks of Orwellian mental manipulation. Would it not be better to teach our children objective methods of interpretation, how to take the evidence and factual data and test it against each worldview? It is if our goal is the truth. If our goal is brainwashing, than we have Deborah </a:t>
            </a:r>
            <a:r>
              <a:rPr lang="en-US" baseline="0" dirty="0" err="1" smtClean="0"/>
              <a:t>Kelemen’s</a:t>
            </a:r>
            <a:r>
              <a:rPr lang="en-US" baseline="0" dirty="0" smtClean="0"/>
              <a:t> idea. </a:t>
            </a:r>
          </a:p>
          <a:p>
            <a:endParaRPr lang="en-US" baseline="0" dirty="0" smtClean="0"/>
          </a:p>
          <a:p>
            <a:r>
              <a:rPr lang="en-US" baseline="0" dirty="0" smtClean="0"/>
              <a:t>http://www.icr.org/article/brainwashing-children-suppress-design/</a:t>
            </a:r>
          </a:p>
          <a:p>
            <a:endParaRPr lang="en-US" baseline="0" dirty="0" smtClean="0"/>
          </a:p>
        </p:txBody>
      </p:sp>
      <p:sp>
        <p:nvSpPr>
          <p:cNvPr id="4" name="Slide Number Placeholder 3"/>
          <p:cNvSpPr>
            <a:spLocks noGrp="1"/>
          </p:cNvSpPr>
          <p:nvPr>
            <p:ph type="sldNum" sz="quarter" idx="10"/>
          </p:nvPr>
        </p:nvSpPr>
        <p:spPr/>
        <p:txBody>
          <a:bodyPr/>
          <a:lstStyle/>
          <a:p>
            <a:fld id="{B2CA5BFA-09B1-475C-B3F1-484038974337}" type="slidenum">
              <a:rPr lang="en-US" smtClean="0"/>
              <a:t>9</a:t>
            </a:fld>
            <a:endParaRPr lang="en-US"/>
          </a:p>
        </p:txBody>
      </p:sp>
    </p:spTree>
    <p:extLst>
      <p:ext uri="{BB962C8B-B14F-4D97-AF65-F5344CB8AC3E}">
        <p14:creationId xmlns:p14="http://schemas.microsoft.com/office/powerpoint/2010/main" val="4122369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QqLTi96fWAhVC4yYKHdSLCWkQjRwIBw&amp;url=http://clipartsign.com/image/18515/&amp;psig=AFQjCNFdNkq2h9iLfL3Wa4m_cV6W0JpHBA&amp;ust=1505590480123442"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hyperlink" Target="https://www.google.com/url?sa=i&amp;rct=j&amp;q=&amp;esrc=s&amp;source=images&amp;cd=&amp;cad=rja&amp;uact=8&amp;ved=0ahUKEwj92vuJgqjWAhWBQSYKHcIiDUMQjRwIBw&amp;url=https://www.pinterest.com/pin/341851427941375609/&amp;psig=AFQjCNHM7xW9baxzaKx7uzszO4iSC1Ug0w&amp;ust=1505593235606428"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5w4PsmuvWAhUJQyYKHU2PCKcQjRwIBw&amp;url=https://arrivalofthefittest.com/CSE/Are-You-Being-Brainwashed&amp;psig=AOvVaw1iJpyb608UIspCAd5UcAO0&amp;ust=1507901917887929"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v5uiVo6rWAhUJJiYKHdrfAPgQjRwIBw&amp;url=http://fullypersuadedbaptist.blogspot.com/2016/04/first-century-intimidation.html&amp;psig=AFQjCNGCEEyXpkN3JJ3CLGXmAzCDmMDD-A&amp;ust=1505670818841875"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hyperlink" Target="https://www.google.com/url?sa=i&amp;rct=j&amp;q=&amp;esrc=s&amp;source=images&amp;cd=&amp;cad=rja&amp;uact=8&amp;ved=0ahUKEwiQl6OlvoTVAhUEKCYKHdHQA80QjRwIBw&amp;url=http://www.bbc.co.uk/cbbc/joinin/handling-peer-pressure?collection%3Dlifebabble-guide-to-friendship&amp;psig=AFQjCNE9s6fu7aEZrJcKdWbV5rU4D9DsPA&amp;ust=1499974377318108" TargetMode="Externa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Px9qKoajWAhUETCYKHdwKCuUQjRwIBw&amp;url=https://www.pinterest.com/phoneman22644/evolution-vs-creationism/&amp;psig=AFQjCNGMhkOQ5ZRrZmQgekl0KTfsCLU9xg&amp;ust=1505601545316951"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hyperlink" Target="https://www.google.com/url?sa=i&amp;rct=j&amp;q=&amp;esrc=s&amp;source=images&amp;cd=&amp;cad=rja&amp;uact=8&amp;ved=0ahUKEwiO_uvioajWAhWBeCYKHbqnC0oQjRwIBw&amp;url=https://www.pinterest.com/pin/218213544425496953/&amp;psig=AFQjCNHiid6LbuknNUcBJQ6Lf9vi3Z2tuw&amp;ust=1505601690124331" TargetMode="Externa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Bn8PYqKrWAhWMQSYKHS3CASAQjRwIBw&amp;url=https://www.leisawilkins.com/single-post/2016/10/12/Be-Strong-and-Courageous&amp;psig=AFQjCNGPUhdLIFklZHGzJx3xo2tdjqtTRA&amp;ust=1505672310980976"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E87jlvYTVAhXF1CYKHaHlBrwQjRwIBw&amp;url=http://bulawayo24.com/index-id-opinion-sc-columnist-byo-89036.html&amp;psig=AFQjCNHYEPOfkv9gPjsbXNEn4kGgzQ-LTQ&amp;ust=1499974173228520"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kmYOygrDWAhXG8CYKHZRmDKsQjRwIBw&amp;url=http://www.outreachmedia.org.au/posterArchive/may2010.php&amp;psig=AFQjCNFCaoPXIupNICwEO5DbjHaoxsWOWg&amp;ust=1505868029867000"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k9Pf-hrDWAhXIbSYKHcEBDmoQjRwIBw&amp;url=https://www.quora.com/Do-atheists-need-spirituality&amp;psig=AFQjCNGRzoNOEI2PgvdCGhxXMlw0Sl6adw&amp;ust=1505869341845010"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oqOiLiLDWAhWIeCYKHXUODJQQjRwIBw&amp;url=https://www.stoa.org.uk/topics/atheism/index.html&amp;psig=AFQjCNEhVufWn6DB-gKYIyiOVYkv4qYLyw&amp;ust=1505869709232200"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41I7HhbrWAhUFYiYKHXp2Cg4QjRwIBw&amp;url=https://christianunderstanding.wordpress.com/2014/11/26/deacons-vs-pastors-say-it-aint-so/&amp;psig=AFQjCNH7ZK9Nm5xJp-MRj3F84hfC4ZOVCA&amp;ust=1506212629972773"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hyperlink" Target="https://www.google.com/url?sa=i&amp;rct=j&amp;q=&amp;esrc=s&amp;source=images&amp;cd=&amp;cad=rja&amp;uact=8&amp;ved=0ahUKEwjA99GdhrrWAhWLZiYKHQKuDXwQjRwIBw&amp;url=https://scientiasalon.wordpress.com/2015/05/01/the-varieties-of-skepticism/&amp;psig=AFQjCNFO8rmqf92d-6FxP_p22K6lU_pORw&amp;ust=1506212813150601" TargetMode="Externa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O0-LYhbrWAhXDyyYKHcbiCWYQjRwIBw&amp;url=https://www.youtube.com/watch?v%3DNyzy6xilad0&amp;psig=AFQjCNEdYtTTK-YPhvcipNKwkBFgrowgOA&amp;ust=1506212691980386"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ygJmRirrWAhWH7CYKHRwmBN8QjRwIBw&amp;url=http://churchintoronto.blogspot.com/2012/06/charge-of-inconsistency.html&amp;psig=AFQjCNHz2WmTpSTFFW5zL317LKCnD2M0EQ&amp;ust=1506213873481932"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L_tKI_MDWAhXGNiYKHVyxAC8QjRwIBw&amp;url=http://www.thelastcrisis.tv/archives/1006&amp;psig=AFQjCNEbEFrQsUUirnDtq09X_G-8bsBPBg&amp;ust=1506450623418975"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s://www.google.com/url?sa=i&amp;rct=j&amp;q=&amp;esrc=s&amp;source=images&amp;cd=&amp;cad=rja&amp;uact=8&amp;ved=0ahUKEwiXlf70_MDWAhWB6yYKHQkvBVUQjRwIBw&amp;url=http://customerexperience.com.au/2017/02/28/emotion-trumps-reason-president-can-teach-us-decision-making/&amp;psig=AFQjCNHIXNR-ZQigAwjEgVxJSBXwqvrw7A&amp;ust=1506450844885164" TargetMode="Externa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8hZXh8afWAhVH5SYKHfpcCL0QjRwIBw&amp;url=https://chasmosaurs.blogspot.com/2015/03/vintage-dinosaur-art-i-can-read-about.html&amp;psig=AFQjCNHcgnYqL-IhAgzNg9WzTsVgbjOlXQ&amp;ust=1505588865259745"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www.google.com/url?sa=i&amp;rct=j&amp;q=&amp;esrc=s&amp;source=images&amp;cd=&amp;cad=rja&amp;uact=8&amp;ved=0ahUKEwjvj4LD96fWAhXBPCYKHWtUCS4QjRwIBw&amp;url=http://bagienny.info/h6nKxAsFK4R0C6CQn|Hp4P8Od7abowvC9PZjqw6|nbhlIqP07Ctda35xSJ|*ylhNwi0bnkXaASomScIDUvTrAg/&amp;psig=AFQjCNFno_fxCHJLNxJatfuvDqEdkJdLew&amp;ust=1505590416959151" TargetMode="External"/><Relationship Id="rId7" Type="http://schemas.openxmlformats.org/officeDocument/2006/relationships/hyperlink" Target="https://www.google.com/url?sa=i&amp;rct=j&amp;q=&amp;esrc=s&amp;source=images&amp;cd=&amp;cad=rja&amp;uact=8&amp;ved=0ahUKEwj04rfq96fWAhUESCYKHeRGBHoQjRwIBw&amp;url=http://dora.wikia.com/wiki/File:24.png&amp;psig=AFQjCNFdNkq2h9iLfL3Wa4m_cV6W0JpHBA&amp;ust=1505590480123442"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4.png"/><Relationship Id="rId5" Type="http://schemas.openxmlformats.org/officeDocument/2006/relationships/hyperlink" Target="https://www.google.com/url?sa=i&amp;rct=j&amp;q=&amp;esrc=s&amp;source=images&amp;cd=&amp;cad=rja&amp;uact=8&amp;ved=0ahUKEwjD5qbS96fWAhVKOCYKHbAuCcEQjRwIBw&amp;url=https://www.pinterest.com/nancymalatesta/elmo-pictures/&amp;psig=AFQjCNGtvK--MbEWmqFHH649UtC8X2BfiQ&amp;ust=1505590446602688" TargetMode="External"/><Relationship Id="rId10" Type="http://schemas.openxmlformats.org/officeDocument/2006/relationships/image" Target="../media/image13.gif"/><Relationship Id="rId4" Type="http://schemas.openxmlformats.org/officeDocument/2006/relationships/image" Target="../media/image10.jpeg"/><Relationship Id="rId9" Type="http://schemas.openxmlformats.org/officeDocument/2006/relationships/hyperlink" Target="https://www.google.com/url?sa=i&amp;rct=j&amp;q=&amp;esrc=s&amp;source=images&amp;cd=&amp;cad=rja&amp;uact=8&amp;ved=0ahUKEwjH58KA-KfWAhVH7yYKHWE9AWMQjRwIBw&amp;url=http://www.cartoon-clipart.co/bobthebuilder.html&amp;psig=AFQjCNFxNtmUah4PUBVZ3ZqgoiDKzPpD4w&amp;ust=1505590542590946"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hyperlink" Target="https://www.google.com/url?sa=i&amp;rct=j&amp;q=&amp;esrc=s&amp;source=images&amp;cd=&amp;cad=rja&amp;uact=8&amp;ved=0ahUKEwj6zKu4-qfWAhXL4yYKHU5GBooQjRwIBw&amp;url=https://www.amazon.com/Go-Diego-Great-Dinosaur-Rescue/dp/B000BYRCCY&amp;psig=AFQjCNHla3fmwhGmwuwOlCeh0EJzZhu3JA&amp;ust=1505591193541196" TargetMode="External"/><Relationship Id="rId3" Type="http://schemas.openxmlformats.org/officeDocument/2006/relationships/hyperlink" Target="https://www.google.com/url?sa=i&amp;rct=j&amp;q=&amp;esrc=s&amp;source=images&amp;cd=&amp;cad=rja&amp;uact=8&amp;ved=0ahUKEwjAz9GY-afWAhWI2SYKHdjxDeQQjRwIBw&amp;url=https://www.amazon.com/Land-Before-Time-Blu-ray/dp/B0126M38N0&amp;psig=AFQjCNE_M5dZSFjzlof2HmQBQP0gI8lXOw&amp;ust=1505590864003002" TargetMode="External"/><Relationship Id="rId7" Type="http://schemas.openxmlformats.org/officeDocument/2006/relationships/hyperlink" Target="https://www.google.com/url?sa=i&amp;rct=j&amp;q=&amp;esrc=s&amp;source=images&amp;cd=&amp;cad=rja&amp;uact=8&amp;ved=0ahUKEwjT157R-afWAhWE4SYKHf0zBM4QjRwIBw&amp;url=http://www.toonbarn.com/tag/dinosaur-train/&amp;psig=AFQjCNHLdj0CA5DSUvA-RpxfS2mT6KPgXQ&amp;ust=1505590972962854" TargetMode="External"/><Relationship Id="rId12"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hyperlink" Target="https://www.google.com/url?sa=i&amp;rct=j&amp;q=&amp;esrc=s&amp;source=images&amp;cd=&amp;cad=rja&amp;uact=8&amp;ved=0ahUKEwiu5cil-qfWAhXGKCYKHa9iCBcQjRwIBw&amp;url=https://www.amazon.ca/Dino-Dan-Trackers/dp/B005702CN6&amp;psig=AFQjCNFHuukAVBHk49DTS1q1FbfHvagbpQ&amp;ust=1505591146441350" TargetMode="External"/><Relationship Id="rId5" Type="http://schemas.openxmlformats.org/officeDocument/2006/relationships/hyperlink" Target="https://www.google.com/url?sa=i&amp;rct=j&amp;q=&amp;esrc=s&amp;source=images&amp;cd=&amp;cad=rja&amp;uact=8&amp;ved=0ahUKEwjPrIOv-afWAhVHSyYKHWsqCy0QjRwIBw&amp;url=http://www.iceagemovies.com/&amp;psig=AFQjCNH_BB9gl-vHspiSoIVcs8jVYyHCmw&amp;ust=1505590909500387" TargetMode="External"/><Relationship Id="rId10" Type="http://schemas.openxmlformats.org/officeDocument/2006/relationships/image" Target="../media/image18.jpeg"/><Relationship Id="rId4" Type="http://schemas.openxmlformats.org/officeDocument/2006/relationships/image" Target="../media/image15.jpeg"/><Relationship Id="rId9" Type="http://schemas.openxmlformats.org/officeDocument/2006/relationships/hyperlink" Target="https://www.google.com/url?sa=i&amp;rct=j&amp;q=&amp;esrc=s&amp;source=images&amp;cd=&amp;cad=rja&amp;uact=8&amp;ved=0ahUKEwickfuJ-qfWAhVI5SYKHTUOAzEQjRwIBw&amp;url=https://www.rottentomatoes.com/m/1097046_dinosaur&amp;psig=AFQjCNHnSDSG-mQpFVsc-0Z2wODcJMf2Cg&amp;ust=1505591098907627" TargetMode="External"/><Relationship Id="rId1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0"/>
            <a:ext cx="51816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651426" y="3048000"/>
            <a:ext cx="3533917" cy="3662541"/>
          </a:xfrm>
          <a:prstGeom prst="rect">
            <a:avLst/>
          </a:prstGeom>
          <a:noFill/>
        </p:spPr>
        <p:txBody>
          <a:bodyPr wrap="none" lIns="91440" tIns="45720" rIns="91440" bIns="45720">
            <a:spAutoFit/>
          </a:bodyPr>
          <a:lstStyle/>
          <a:p>
            <a:pPr algn="ctr"/>
            <a:r>
              <a:rPr lang="en-US" sz="58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Do They </a:t>
            </a:r>
          </a:p>
          <a:p>
            <a:pPr algn="ctr"/>
            <a:r>
              <a:rPr lang="en-US" sz="58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Believe</a:t>
            </a:r>
          </a:p>
          <a:p>
            <a:pPr algn="ctr"/>
            <a:r>
              <a:rPr lang="en-US" sz="5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What They</a:t>
            </a:r>
          </a:p>
          <a:p>
            <a:pPr algn="ctr"/>
            <a:r>
              <a:rPr lang="en-US" sz="5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Believe?</a:t>
            </a:r>
            <a:endParaRPr lang="en-US" sz="58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0" y="11430"/>
            <a:ext cx="3951769" cy="684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08227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Image result for dora clip art">
            <a:hlinkClick r:id="rId3"/>
          </p:cNvPr>
          <p:cNvSpPr>
            <a:spLocks noChangeAspect="1" noChangeArrowheads="1"/>
          </p:cNvSpPr>
          <p:nvPr/>
        </p:nvSpPr>
        <p:spPr bwMode="auto">
          <a:xfrm>
            <a:off x="38100" y="-1036638"/>
            <a:ext cx="2809875" cy="2171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Image result for dora clip art">
            <a:hlinkClick r:id="rId3"/>
          </p:cNvPr>
          <p:cNvSpPr>
            <a:spLocks noChangeAspect="1" noChangeArrowheads="1"/>
          </p:cNvSpPr>
          <p:nvPr/>
        </p:nvSpPr>
        <p:spPr bwMode="auto">
          <a:xfrm>
            <a:off x="190500" y="-884238"/>
            <a:ext cx="2809875" cy="2171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4" y="990600"/>
            <a:ext cx="9150103"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p:cNvSpPr>
          <p:nvPr>
            <p:ph type="title"/>
          </p:nvPr>
        </p:nvSpPr>
        <p:spPr>
          <a:xfrm>
            <a:off x="0" y="1"/>
            <a:ext cx="9144000" cy="838199"/>
          </a:xfrm>
        </p:spPr>
        <p:txBody>
          <a:bodyPr>
            <a:noAutofit/>
          </a:bodyPr>
          <a:lstStyle/>
          <a:p>
            <a:r>
              <a:rPr lang="en-US" sz="7000" b="1" dirty="0" smtClean="0">
                <a:latin typeface="Rockwell" panose="02060603020205020403" pitchFamily="18" charset="0"/>
              </a:rPr>
              <a:t>Brainwashing</a:t>
            </a:r>
            <a:endParaRPr lang="en-US" sz="7000" dirty="0">
              <a:latin typeface="Rockwell" panose="02060603020205020403" pitchFamily="18" charset="0"/>
            </a:endParaRPr>
          </a:p>
        </p:txBody>
      </p:sp>
    </p:spTree>
    <p:extLst>
      <p:ext uri="{BB962C8B-B14F-4D97-AF65-F5344CB8AC3E}">
        <p14:creationId xmlns:p14="http://schemas.microsoft.com/office/powerpoint/2010/main" val="243740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5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4555177" cy="3975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utoShape 4" descr="Image result for simply repeating what they;re told"/>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6" descr="Image result for simply repeating what they;re told"/>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512" name="Picture 8" descr="Image result for simply repeating what they;re told">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55" t="2673" r="1645" b="2049"/>
          <a:stretch/>
        </p:blipFill>
        <p:spPr bwMode="auto">
          <a:xfrm>
            <a:off x="4572000" y="996941"/>
            <a:ext cx="4572000" cy="39750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5028963"/>
            <a:ext cx="9144000" cy="1692771"/>
          </a:xfrm>
          <a:prstGeom prst="rect">
            <a:avLst/>
          </a:prstGeom>
        </p:spPr>
        <p:txBody>
          <a:bodyPr wrap="square">
            <a:spAutoFit/>
          </a:bodyPr>
          <a:lstStyle/>
          <a:p>
            <a:r>
              <a:rPr lang="en-US" sz="2600" b="1" u="sng" dirty="0" smtClean="0"/>
              <a:t>John Scopes</a:t>
            </a:r>
            <a:r>
              <a:rPr lang="en-US" sz="2600" dirty="0" smtClean="0"/>
              <a:t> – “…</a:t>
            </a:r>
            <a:r>
              <a:rPr lang="en-US" sz="2600" dirty="0"/>
              <a:t>if you limit a teacher to only one side of anything the whole country will eventually have only one thought, be one individual. I believe in teaching every aspect of every problem or theory.” </a:t>
            </a:r>
            <a:r>
              <a:rPr lang="en-US" sz="2600" dirty="0" smtClean="0"/>
              <a:t>(Scopes </a:t>
            </a:r>
            <a:r>
              <a:rPr lang="en-US" sz="2600" dirty="0"/>
              <a:t>Trial, </a:t>
            </a:r>
            <a:r>
              <a:rPr lang="en-US" sz="2600" dirty="0" smtClean="0"/>
              <a:t>“The </a:t>
            </a:r>
            <a:r>
              <a:rPr lang="en-US" sz="2600" dirty="0"/>
              <a:t>World of </a:t>
            </a:r>
            <a:r>
              <a:rPr lang="en-US" sz="2600" dirty="0" smtClean="0"/>
              <a:t>Biology”, </a:t>
            </a:r>
            <a:r>
              <a:rPr lang="en-US" sz="2600" dirty="0"/>
              <a:t>p.610</a:t>
            </a:r>
          </a:p>
        </p:txBody>
      </p:sp>
      <p:sp>
        <p:nvSpPr>
          <p:cNvPr id="12" name="Title 1"/>
          <p:cNvSpPr>
            <a:spLocks noGrp="1"/>
          </p:cNvSpPr>
          <p:nvPr>
            <p:ph type="title"/>
          </p:nvPr>
        </p:nvSpPr>
        <p:spPr>
          <a:xfrm>
            <a:off x="0" y="1"/>
            <a:ext cx="9144000" cy="838199"/>
          </a:xfrm>
        </p:spPr>
        <p:txBody>
          <a:bodyPr>
            <a:noAutofit/>
          </a:bodyPr>
          <a:lstStyle/>
          <a:p>
            <a:r>
              <a:rPr lang="en-US" sz="7000" b="1" dirty="0" smtClean="0">
                <a:latin typeface="Rockwell" panose="02060603020205020403" pitchFamily="18" charset="0"/>
              </a:rPr>
              <a:t>Brainwashing</a:t>
            </a:r>
            <a:endParaRPr lang="en-US" sz="7000" dirty="0">
              <a:latin typeface="Rockwell" panose="02060603020205020403" pitchFamily="18" charset="0"/>
            </a:endParaRPr>
          </a:p>
        </p:txBody>
      </p:sp>
    </p:spTree>
    <p:extLst>
      <p:ext uri="{BB962C8B-B14F-4D97-AF65-F5344CB8AC3E}">
        <p14:creationId xmlns:p14="http://schemas.microsoft.com/office/powerpoint/2010/main" val="249872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500"/>
                                        <p:tgtEl>
                                          <p:spTgt spid="21506"/>
                                        </p:tgtEl>
                                      </p:cBhvr>
                                    </p:animEffect>
                                  </p:childTnLst>
                                </p:cTn>
                              </p:par>
                              <p:par>
                                <p:cTn id="8" presetID="10" presetClass="entr" presetSubtype="0" fill="hold" nodeType="withEffect">
                                  <p:stCondLst>
                                    <p:cond delay="0"/>
                                  </p:stCondLst>
                                  <p:childTnLst>
                                    <p:set>
                                      <p:cBhvr>
                                        <p:cTn id="9" dur="1" fill="hold">
                                          <p:stCondLst>
                                            <p:cond delay="0"/>
                                          </p:stCondLst>
                                        </p:cTn>
                                        <p:tgtEl>
                                          <p:spTgt spid="21512"/>
                                        </p:tgtEl>
                                        <p:attrNameLst>
                                          <p:attrName>style.visibility</p:attrName>
                                        </p:attrNameLst>
                                      </p:cBhvr>
                                      <p:to>
                                        <p:strVal val="visible"/>
                                      </p:to>
                                    </p:set>
                                    <p:animEffect transition="in" filter="fade">
                                      <p:cBhvr>
                                        <p:cTn id="10" dur="500"/>
                                        <p:tgtEl>
                                          <p:spTgt spid="215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19400" y="929640"/>
            <a:ext cx="6320790" cy="3277820"/>
          </a:xfrm>
          <a:prstGeom prst="rect">
            <a:avLst/>
          </a:prstGeom>
        </p:spPr>
        <p:txBody>
          <a:bodyPr wrap="square">
            <a:spAutoFit/>
          </a:bodyPr>
          <a:lstStyle/>
          <a:p>
            <a:r>
              <a:rPr lang="en-US" sz="2300" b="1" u="sng" dirty="0" smtClean="0"/>
              <a:t>Mark </a:t>
            </a:r>
            <a:r>
              <a:rPr lang="en-US" sz="2300" b="1" u="sng" dirty="0" err="1" smtClean="0"/>
              <a:t>Singham</a:t>
            </a:r>
            <a:r>
              <a:rPr lang="en-US" sz="2300" dirty="0" smtClean="0"/>
              <a:t> – “And </a:t>
            </a:r>
            <a:r>
              <a:rPr lang="en-US" sz="2300" dirty="0"/>
              <a:t>I use that trust to effectively brainwash </a:t>
            </a:r>
            <a:r>
              <a:rPr lang="en-US" sz="2300" dirty="0" smtClean="0"/>
              <a:t>them…our </a:t>
            </a:r>
            <a:r>
              <a:rPr lang="en-US" sz="2300" dirty="0"/>
              <a:t>teaching methods are primarily those of propaganda. We appeal -- without demonstration -- to evidence that supports our position. We only introduce arguments and evidence that supports the currently accepted theories and omit or gloss over any evidence to the contrary</a:t>
            </a:r>
            <a:r>
              <a:rPr lang="en-US" sz="2300" dirty="0" smtClean="0"/>
              <a:t>.” (“Teaching &amp; </a:t>
            </a:r>
            <a:r>
              <a:rPr lang="en-US" sz="2300" dirty="0"/>
              <a:t>Propaganda</a:t>
            </a:r>
            <a:r>
              <a:rPr lang="en-US" sz="2300" dirty="0" smtClean="0"/>
              <a:t>,” </a:t>
            </a:r>
            <a:r>
              <a:rPr lang="en-US" sz="2300" dirty="0"/>
              <a:t>Physics </a:t>
            </a:r>
            <a:r>
              <a:rPr lang="en-US" sz="2300" dirty="0" smtClean="0"/>
              <a:t>Today, vol</a:t>
            </a:r>
            <a:r>
              <a:rPr lang="en-US" sz="2300" dirty="0"/>
              <a:t>. 53, </a:t>
            </a:r>
            <a:r>
              <a:rPr lang="en-US" sz="2300" dirty="0" smtClean="0"/>
              <a:t>Jun 2000, </a:t>
            </a:r>
            <a:r>
              <a:rPr lang="en-US" sz="2300" dirty="0"/>
              <a:t>p. 54</a:t>
            </a:r>
            <a:r>
              <a:rPr lang="en-US" sz="2300" dirty="0" smtClean="0"/>
              <a:t>.)</a:t>
            </a:r>
            <a:endParaRPr lang="en-US" sz="2300" dirty="0"/>
          </a:p>
        </p:txBody>
      </p:sp>
      <p:sp>
        <p:nvSpPr>
          <p:cNvPr id="5" name="Rectangle 4"/>
          <p:cNvSpPr/>
          <p:nvPr/>
        </p:nvSpPr>
        <p:spPr>
          <a:xfrm>
            <a:off x="0" y="4232136"/>
            <a:ext cx="9132570" cy="2569934"/>
          </a:xfrm>
          <a:prstGeom prst="rect">
            <a:avLst/>
          </a:prstGeom>
        </p:spPr>
        <p:txBody>
          <a:bodyPr wrap="square">
            <a:spAutoFit/>
          </a:bodyPr>
          <a:lstStyle/>
          <a:p>
            <a:r>
              <a:rPr lang="en-US" sz="2300" b="1" u="sng" dirty="0" smtClean="0"/>
              <a:t>C. </a:t>
            </a:r>
            <a:r>
              <a:rPr lang="en-US" sz="2300" b="1" u="sng" dirty="0" err="1"/>
              <a:t>Wickramasinghe</a:t>
            </a:r>
            <a:r>
              <a:rPr lang="en-US" sz="2300" dirty="0"/>
              <a:t> –</a:t>
            </a:r>
            <a:r>
              <a:rPr lang="en-US" sz="2300" dirty="0" smtClean="0"/>
              <a:t> “From </a:t>
            </a:r>
            <a:r>
              <a:rPr lang="en-US" sz="2300" dirty="0"/>
              <a:t>my earliest training as a scientist, I was very strongly brainwashed to believe that science cannot be consistent with any kind of deliberate creation. That notion has had to be painfully shed. </a:t>
            </a:r>
            <a:r>
              <a:rPr lang="en-US" sz="2300" dirty="0" smtClean="0"/>
              <a:t>At </a:t>
            </a:r>
            <a:r>
              <a:rPr lang="en-US" sz="2300" dirty="0"/>
              <a:t>the moment, I can't find any rational argument to knock down the view which argues for conversion to God. We used to have an open mind; now we realize that the only logical answer to life is creation--and not accidental random shuffling</a:t>
            </a:r>
            <a:r>
              <a:rPr lang="en-US" sz="2300" dirty="0" smtClean="0"/>
              <a:t>.” (Interview </a:t>
            </a:r>
            <a:r>
              <a:rPr lang="en-US" sz="2300" dirty="0"/>
              <a:t>in London Daily </a:t>
            </a:r>
            <a:r>
              <a:rPr lang="en-US" sz="2300" dirty="0" smtClean="0"/>
              <a:t>Express, Aug 14</a:t>
            </a:r>
            <a:r>
              <a:rPr lang="en-US" sz="2300" dirty="0"/>
              <a:t>, 1981</a:t>
            </a:r>
            <a:r>
              <a:rPr lang="en-US" sz="2300" dirty="0" smtClean="0"/>
              <a:t>) </a:t>
            </a:r>
            <a:endParaRPr lang="en-US" sz="2300" dirty="0"/>
          </a:p>
        </p:txBody>
      </p:sp>
      <p:sp>
        <p:nvSpPr>
          <p:cNvPr id="6" name="Title 1"/>
          <p:cNvSpPr>
            <a:spLocks noGrp="1"/>
          </p:cNvSpPr>
          <p:nvPr>
            <p:ph type="title"/>
          </p:nvPr>
        </p:nvSpPr>
        <p:spPr>
          <a:xfrm>
            <a:off x="0" y="1"/>
            <a:ext cx="9144000" cy="838199"/>
          </a:xfrm>
        </p:spPr>
        <p:txBody>
          <a:bodyPr>
            <a:noAutofit/>
          </a:bodyPr>
          <a:lstStyle/>
          <a:p>
            <a:r>
              <a:rPr lang="en-US" sz="7000" b="1" dirty="0" smtClean="0">
                <a:latin typeface="Rockwell" panose="02060603020205020403" pitchFamily="18" charset="0"/>
              </a:rPr>
              <a:t>Brainwashing</a:t>
            </a:r>
            <a:endParaRPr lang="en-US" sz="7000" dirty="0">
              <a:latin typeface="Rockwell" panose="02060603020205020403" pitchFamily="18" charset="0"/>
            </a:endParaRPr>
          </a:p>
        </p:txBody>
      </p:sp>
      <p:pic>
        <p:nvPicPr>
          <p:cNvPr id="1026" name="Picture 2" descr="Image result for evolution brainwashi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29639"/>
            <a:ext cx="2819400" cy="3261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53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0" y="1143000"/>
            <a:ext cx="5181600" cy="5715000"/>
          </a:xfrm>
        </p:spPr>
        <p:txBody>
          <a:bodyPr>
            <a:normAutofit fontScale="92500"/>
          </a:bodyPr>
          <a:lstStyle/>
          <a:p>
            <a:r>
              <a:rPr lang="en-US" sz="3500" b="1" dirty="0"/>
              <a:t>Prov 18:13</a:t>
            </a:r>
            <a:r>
              <a:rPr lang="en-US" sz="3500" dirty="0"/>
              <a:t> – “He who gives an answer before he hears, it is folly and shame to him</a:t>
            </a:r>
            <a:r>
              <a:rPr lang="en-US" sz="3500" dirty="0" smtClean="0"/>
              <a:t>.”</a:t>
            </a:r>
          </a:p>
          <a:p>
            <a:pPr marL="0" indent="0">
              <a:buNone/>
            </a:pPr>
            <a:endParaRPr lang="en-US" sz="1100" dirty="0"/>
          </a:p>
          <a:p>
            <a:r>
              <a:rPr lang="en-US" sz="3500" b="1" dirty="0"/>
              <a:t>Prov 18:17</a:t>
            </a:r>
            <a:r>
              <a:rPr lang="en-US" sz="3500" dirty="0"/>
              <a:t> – “The first to plead his case seems right, until </a:t>
            </a:r>
            <a:r>
              <a:rPr lang="en-US" sz="3500" baseline="30000" dirty="0"/>
              <a:t> </a:t>
            </a:r>
            <a:r>
              <a:rPr lang="en-US" sz="3500" dirty="0"/>
              <a:t>another comes and examines him</a:t>
            </a:r>
            <a:r>
              <a:rPr lang="en-US" sz="3500" dirty="0" smtClean="0"/>
              <a:t>.”</a:t>
            </a:r>
          </a:p>
          <a:p>
            <a:endParaRPr lang="en-US" sz="1100" dirty="0"/>
          </a:p>
          <a:p>
            <a:r>
              <a:rPr lang="en-US" sz="3500" b="1" dirty="0" smtClean="0"/>
              <a:t>Isa 1:8a</a:t>
            </a:r>
            <a:r>
              <a:rPr lang="en-US" sz="3500" dirty="0" smtClean="0"/>
              <a:t> – “</a:t>
            </a:r>
            <a:r>
              <a:rPr lang="en-US" sz="3500" dirty="0"/>
              <a:t>Come now, and let us reason together</a:t>
            </a:r>
            <a:r>
              <a:rPr lang="en-US" sz="3500" dirty="0" smtClean="0"/>
              <a:t>”</a:t>
            </a:r>
            <a:endParaRPr lang="en-US" sz="3500" dirty="0"/>
          </a:p>
        </p:txBody>
      </p:sp>
      <p:pic>
        <p:nvPicPr>
          <p:cNvPr id="4" name="Picture 2" descr="Image result for brainwashed"/>
          <p:cNvPicPr>
            <a:picLocks noChangeAspect="1" noChangeArrowheads="1"/>
          </p:cNvPicPr>
          <p:nvPr/>
        </p:nvPicPr>
        <p:blipFill rotWithShape="1">
          <a:blip r:embed="rId3">
            <a:extLst>
              <a:ext uri="{28A0092B-C50C-407E-A947-70E740481C1C}">
                <a14:useLocalDpi xmlns:a14="http://schemas.microsoft.com/office/drawing/2010/main" val="0"/>
              </a:ext>
            </a:extLst>
          </a:blip>
          <a:srcRect l="17433" t="4104" r="16795" b="6338"/>
          <a:stretch/>
        </p:blipFill>
        <p:spPr bwMode="auto">
          <a:xfrm>
            <a:off x="0" y="1143000"/>
            <a:ext cx="396240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0" y="1"/>
            <a:ext cx="9144000" cy="838199"/>
          </a:xfrm>
        </p:spPr>
        <p:txBody>
          <a:bodyPr>
            <a:noAutofit/>
          </a:bodyPr>
          <a:lstStyle/>
          <a:p>
            <a:r>
              <a:rPr lang="en-US" sz="7000" b="1" dirty="0" smtClean="0">
                <a:latin typeface="Rockwell" panose="02060603020205020403" pitchFamily="18" charset="0"/>
              </a:rPr>
              <a:t>Brainwashing</a:t>
            </a:r>
            <a:endParaRPr lang="en-US" sz="7000" dirty="0">
              <a:latin typeface="Rockwell" panose="02060603020205020403" pitchFamily="18" charset="0"/>
            </a:endParaRPr>
          </a:p>
        </p:txBody>
      </p:sp>
    </p:spTree>
    <p:extLst>
      <p:ext uri="{BB962C8B-B14F-4D97-AF65-F5344CB8AC3E}">
        <p14:creationId xmlns:p14="http://schemas.microsoft.com/office/powerpoint/2010/main" val="9006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age result for answers in genesis intimid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4038600"/>
            <a:ext cx="5562600" cy="28194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429000" y="990600"/>
            <a:ext cx="5679311" cy="3048000"/>
          </a:xfrm>
        </p:spPr>
        <p:txBody>
          <a:bodyPr>
            <a:noAutofit/>
          </a:bodyPr>
          <a:lstStyle/>
          <a:p>
            <a:pPr marL="0" indent="0">
              <a:buNone/>
            </a:pPr>
            <a:r>
              <a:rPr lang="en-US" sz="2400" b="1" u="sng" dirty="0"/>
              <a:t>Dr. Thomas Dwight (1911)</a:t>
            </a:r>
            <a:r>
              <a:rPr lang="en-US" sz="2400" b="1" dirty="0"/>
              <a:t> </a:t>
            </a:r>
            <a:r>
              <a:rPr lang="en-US" sz="2400" dirty="0"/>
              <a:t>– “The tyranny in the matter of evolution is overwhelming to a degree of which no outsider has any idea. How very few leaders in the field of science dare to tell the truth as to the state of their own minds. How many of them feel themselves forced in public to do lip service to a cult that they do not believe in.” </a:t>
            </a:r>
            <a:r>
              <a:rPr lang="en-US" sz="2400" dirty="0" smtClean="0"/>
              <a:t>(</a:t>
            </a:r>
            <a:r>
              <a:rPr lang="en-US" sz="2400" dirty="0"/>
              <a:t>pg. 7</a:t>
            </a:r>
            <a:r>
              <a:rPr lang="en-US" sz="2400" dirty="0" smtClean="0"/>
              <a:t>, </a:t>
            </a:r>
            <a:r>
              <a:rPr lang="en-US" sz="2400" dirty="0"/>
              <a:t>of “</a:t>
            </a:r>
            <a:r>
              <a:rPr lang="en-US" sz="2400" i="1" u="sng" dirty="0"/>
              <a:t>The Criterion</a:t>
            </a:r>
            <a:r>
              <a:rPr lang="en-US" sz="2400" dirty="0" smtClean="0"/>
              <a:t>”)</a:t>
            </a:r>
            <a:endParaRPr lang="en-US" sz="2400" dirty="0"/>
          </a:p>
          <a:p>
            <a:endParaRPr lang="en-US" sz="1200" dirty="0"/>
          </a:p>
        </p:txBody>
      </p:sp>
      <p:pic>
        <p:nvPicPr>
          <p:cNvPr id="4098" name="Picture 2" descr="Image result for peer pressur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90600"/>
            <a:ext cx="3429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4109999"/>
            <a:ext cx="3581400" cy="2677656"/>
          </a:xfrm>
          <a:prstGeom prst="rect">
            <a:avLst/>
          </a:prstGeom>
        </p:spPr>
        <p:txBody>
          <a:bodyPr wrap="square">
            <a:spAutoFit/>
          </a:bodyPr>
          <a:lstStyle/>
          <a:p>
            <a:r>
              <a:rPr lang="en-US" sz="2400" b="1" dirty="0" smtClean="0"/>
              <a:t>2 Cor 11:20</a:t>
            </a:r>
            <a:r>
              <a:rPr lang="en-US" sz="2400" dirty="0" smtClean="0"/>
              <a:t> – “For </a:t>
            </a:r>
            <a:r>
              <a:rPr lang="en-US" sz="2400" dirty="0"/>
              <a:t>you tolerate it if anyone enslaves you, anyone devours you, anyone takes advantage of you, anyone exalts himself, anyone hits you in the face</a:t>
            </a:r>
            <a:r>
              <a:rPr lang="en-US" sz="2400" dirty="0" smtClean="0"/>
              <a:t>.”</a:t>
            </a:r>
            <a:endParaRPr lang="en-US" sz="2400" dirty="0"/>
          </a:p>
        </p:txBody>
      </p:sp>
      <p:sp>
        <p:nvSpPr>
          <p:cNvPr id="10" name="Title 1"/>
          <p:cNvSpPr>
            <a:spLocks noGrp="1"/>
          </p:cNvSpPr>
          <p:nvPr>
            <p:ph type="title"/>
          </p:nvPr>
        </p:nvSpPr>
        <p:spPr>
          <a:xfrm>
            <a:off x="0" y="1"/>
            <a:ext cx="9144000" cy="838199"/>
          </a:xfrm>
        </p:spPr>
        <p:txBody>
          <a:bodyPr>
            <a:noAutofit/>
          </a:bodyPr>
          <a:lstStyle/>
          <a:p>
            <a:r>
              <a:rPr lang="en-US" sz="7000" b="1" dirty="0" smtClean="0">
                <a:latin typeface="Rockwell" panose="02060603020205020403" pitchFamily="18" charset="0"/>
              </a:rPr>
              <a:t>Intimidation</a:t>
            </a:r>
            <a:endParaRPr lang="en-US" sz="7000" dirty="0">
              <a:latin typeface="Rockwell" panose="02060603020205020403" pitchFamily="18" charset="0"/>
            </a:endParaRPr>
          </a:p>
        </p:txBody>
      </p:sp>
    </p:spTree>
    <p:extLst>
      <p:ext uri="{BB962C8B-B14F-4D97-AF65-F5344CB8AC3E}">
        <p14:creationId xmlns:p14="http://schemas.microsoft.com/office/powerpoint/2010/main" val="27852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1"/>
            <a:ext cx="36576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657600" y="914401"/>
            <a:ext cx="5486400" cy="1785104"/>
          </a:xfrm>
          <a:prstGeom prst="rect">
            <a:avLst/>
          </a:prstGeom>
        </p:spPr>
        <p:txBody>
          <a:bodyPr wrap="square">
            <a:spAutoFit/>
          </a:bodyPr>
          <a:lstStyle/>
          <a:p>
            <a:r>
              <a:rPr lang="en-US" sz="2200" b="1" u="sng" dirty="0" smtClean="0"/>
              <a:t>Paul Ricci</a:t>
            </a:r>
            <a:r>
              <a:rPr lang="en-US" sz="2200" dirty="0" smtClean="0"/>
              <a:t> – “The </a:t>
            </a:r>
            <a:r>
              <a:rPr lang="en-US" sz="2200" dirty="0"/>
              <a:t>reliability of evolution not only as a theory but as a principle of understanding is not contested by the vast majority of biologists, geologists, astronomers, and other </a:t>
            </a:r>
            <a:r>
              <a:rPr lang="en-US" sz="2200" dirty="0" smtClean="0"/>
              <a:t>scientists.” </a:t>
            </a:r>
            <a:r>
              <a:rPr lang="en-US" sz="2200" dirty="0"/>
              <a:t>(1986, p. 172)</a:t>
            </a:r>
          </a:p>
        </p:txBody>
      </p:sp>
      <p:sp>
        <p:nvSpPr>
          <p:cNvPr id="4" name="Rectangle 3"/>
          <p:cNvSpPr/>
          <p:nvPr/>
        </p:nvSpPr>
        <p:spPr>
          <a:xfrm>
            <a:off x="3657600" y="2819400"/>
            <a:ext cx="5486400" cy="1785104"/>
          </a:xfrm>
          <a:prstGeom prst="rect">
            <a:avLst/>
          </a:prstGeom>
        </p:spPr>
        <p:txBody>
          <a:bodyPr wrap="square">
            <a:spAutoFit/>
          </a:bodyPr>
          <a:lstStyle/>
          <a:p>
            <a:pPr>
              <a:defRPr/>
            </a:pPr>
            <a:r>
              <a:rPr lang="en-US" sz="2200" b="1" u="sng" dirty="0"/>
              <a:t>Stephen J. </a:t>
            </a:r>
            <a:r>
              <a:rPr lang="en-US" sz="2200" b="1" u="sng" dirty="0" smtClean="0"/>
              <a:t>Gould</a:t>
            </a:r>
            <a:r>
              <a:rPr lang="en-US" sz="2200" dirty="0" smtClean="0"/>
              <a:t> </a:t>
            </a:r>
            <a:r>
              <a:rPr lang="en-US" sz="2200" dirty="0"/>
              <a:t>–</a:t>
            </a:r>
            <a:r>
              <a:rPr lang="en-US" sz="2200" dirty="0" smtClean="0"/>
              <a:t> </a:t>
            </a:r>
            <a:r>
              <a:rPr lang="en-US" sz="2200" dirty="0"/>
              <a:t>“The fact of evolution is as well established as anything in science (as secure as the revolution of the earth around the sun), though absolute certainty has no place in our </a:t>
            </a:r>
            <a:r>
              <a:rPr lang="en-US" sz="2200" dirty="0" smtClean="0"/>
              <a:t>lexicon.” </a:t>
            </a:r>
            <a:r>
              <a:rPr lang="en-US" sz="2200" dirty="0"/>
              <a:t>(1987, p. 64</a:t>
            </a:r>
            <a:r>
              <a:rPr lang="en-US" sz="2200" dirty="0" smtClean="0"/>
              <a:t>)</a:t>
            </a:r>
            <a:endParaRPr lang="en-US" sz="2200" dirty="0"/>
          </a:p>
        </p:txBody>
      </p:sp>
      <p:sp>
        <p:nvSpPr>
          <p:cNvPr id="6" name="Rectangle 5"/>
          <p:cNvSpPr/>
          <p:nvPr/>
        </p:nvSpPr>
        <p:spPr>
          <a:xfrm>
            <a:off x="3680460" y="4707197"/>
            <a:ext cx="5486400" cy="2123658"/>
          </a:xfrm>
          <a:prstGeom prst="rect">
            <a:avLst/>
          </a:prstGeom>
        </p:spPr>
        <p:txBody>
          <a:bodyPr wrap="square">
            <a:spAutoFit/>
          </a:bodyPr>
          <a:lstStyle/>
          <a:p>
            <a:r>
              <a:rPr lang="en-US" sz="2200" b="1" u="sng" dirty="0" smtClean="0"/>
              <a:t>Marshall &amp; Sandra Hall</a:t>
            </a:r>
            <a:r>
              <a:rPr lang="en-US" sz="2200" dirty="0" smtClean="0"/>
              <a:t> – “How</a:t>
            </a:r>
            <a:r>
              <a:rPr lang="en-US" sz="2200" dirty="0"/>
              <a:t>, then, are people with little or no special knowledge of the various sciences and related subjects to challenge the authorities? It is natural to accept what ‘experts’ say, and most people </a:t>
            </a:r>
            <a:r>
              <a:rPr lang="en-US" sz="2200" dirty="0" smtClean="0"/>
              <a:t>do.” </a:t>
            </a:r>
            <a:r>
              <a:rPr lang="en-US" sz="2200" dirty="0"/>
              <a:t>(1974, p. 10).</a:t>
            </a:r>
          </a:p>
        </p:txBody>
      </p:sp>
      <p:sp>
        <p:nvSpPr>
          <p:cNvPr id="9" name="Title 1"/>
          <p:cNvSpPr>
            <a:spLocks noGrp="1"/>
          </p:cNvSpPr>
          <p:nvPr>
            <p:ph type="title"/>
          </p:nvPr>
        </p:nvSpPr>
        <p:spPr>
          <a:xfrm>
            <a:off x="0" y="1"/>
            <a:ext cx="9144000" cy="838199"/>
          </a:xfrm>
        </p:spPr>
        <p:txBody>
          <a:bodyPr>
            <a:noAutofit/>
          </a:bodyPr>
          <a:lstStyle/>
          <a:p>
            <a:r>
              <a:rPr lang="en-US" sz="7000" b="1" dirty="0" smtClean="0">
                <a:latin typeface="Rockwell" panose="02060603020205020403" pitchFamily="18" charset="0"/>
              </a:rPr>
              <a:t>Intimidation</a:t>
            </a:r>
            <a:endParaRPr lang="en-US" sz="7000" dirty="0">
              <a:latin typeface="Rockwell" panose="02060603020205020403" pitchFamily="18" charset="0"/>
            </a:endParaRPr>
          </a:p>
        </p:txBody>
      </p:sp>
    </p:spTree>
    <p:extLst>
      <p:ext uri="{BB962C8B-B14F-4D97-AF65-F5344CB8AC3E}">
        <p14:creationId xmlns:p14="http://schemas.microsoft.com/office/powerpoint/2010/main" val="108245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reationism is wro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4338828" cy="58795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aking fun of creationism memes">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724"/>
          <a:stretch/>
        </p:blipFill>
        <p:spPr bwMode="auto">
          <a:xfrm>
            <a:off x="4495801" y="990600"/>
            <a:ext cx="4648200" cy="58674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838199"/>
          </a:xfrm>
        </p:spPr>
        <p:txBody>
          <a:bodyPr>
            <a:noAutofit/>
          </a:bodyPr>
          <a:lstStyle/>
          <a:p>
            <a:r>
              <a:rPr lang="en-US" sz="7000" b="1" dirty="0" smtClean="0">
                <a:latin typeface="Rockwell" panose="02060603020205020403" pitchFamily="18" charset="0"/>
              </a:rPr>
              <a:t>Intimidation</a:t>
            </a:r>
            <a:endParaRPr lang="en-US" sz="7000" dirty="0">
              <a:latin typeface="Rockwell" panose="02060603020205020403" pitchFamily="18" charset="0"/>
            </a:endParaRPr>
          </a:p>
        </p:txBody>
      </p:sp>
    </p:spTree>
    <p:extLst>
      <p:ext uri="{BB962C8B-B14F-4D97-AF65-F5344CB8AC3E}">
        <p14:creationId xmlns:p14="http://schemas.microsoft.com/office/powerpoint/2010/main" val="17453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90600"/>
            <a:ext cx="4953000" cy="5863144"/>
          </a:xfrm>
          <a:prstGeom prst="rect">
            <a:avLst/>
          </a:prstGeom>
        </p:spPr>
        <p:txBody>
          <a:bodyPr wrap="square">
            <a:spAutoFit/>
          </a:bodyPr>
          <a:lstStyle/>
          <a:p>
            <a:r>
              <a:rPr lang="en-US" sz="3300" b="1" dirty="0" smtClean="0">
                <a:latin typeface="Rockwell" panose="02060603020205020403" pitchFamily="18" charset="0"/>
              </a:rPr>
              <a:t>2 Tim 1:7</a:t>
            </a:r>
            <a:r>
              <a:rPr lang="en-US" sz="3300" dirty="0" smtClean="0">
                <a:latin typeface="Rockwell" panose="02060603020205020403" pitchFamily="18" charset="0"/>
              </a:rPr>
              <a:t> – “For </a:t>
            </a:r>
            <a:r>
              <a:rPr lang="en-US" sz="3300" dirty="0">
                <a:latin typeface="Rockwell" panose="02060603020205020403" pitchFamily="18" charset="0"/>
              </a:rPr>
              <a:t>God has not given us a spirit </a:t>
            </a:r>
            <a:r>
              <a:rPr lang="en-US" sz="3300" dirty="0" smtClean="0">
                <a:latin typeface="Rockwell" panose="02060603020205020403" pitchFamily="18" charset="0"/>
              </a:rPr>
              <a:t>of timidity</a:t>
            </a:r>
            <a:r>
              <a:rPr lang="en-US" sz="3300" dirty="0">
                <a:latin typeface="Rockwell" panose="02060603020205020403" pitchFamily="18" charset="0"/>
              </a:rPr>
              <a:t>, but of power and love </a:t>
            </a:r>
            <a:r>
              <a:rPr lang="en-US" sz="3300" dirty="0" smtClean="0">
                <a:latin typeface="Rockwell" panose="02060603020205020403" pitchFamily="18" charset="0"/>
              </a:rPr>
              <a:t>and discipline.”</a:t>
            </a:r>
          </a:p>
          <a:p>
            <a:endParaRPr lang="en-US" sz="1200" dirty="0">
              <a:latin typeface="Rockwell" panose="02060603020205020403" pitchFamily="18" charset="0"/>
            </a:endParaRPr>
          </a:p>
          <a:p>
            <a:r>
              <a:rPr lang="en-US" sz="3300" b="1" dirty="0" smtClean="0">
                <a:latin typeface="Rockwell" panose="02060603020205020403" pitchFamily="18" charset="0"/>
              </a:rPr>
              <a:t>1 Pet 3:14</a:t>
            </a:r>
            <a:r>
              <a:rPr lang="en-US" sz="3300" dirty="0" smtClean="0">
                <a:latin typeface="Rockwell" panose="02060603020205020403" pitchFamily="18" charset="0"/>
              </a:rPr>
              <a:t> – “But </a:t>
            </a:r>
            <a:r>
              <a:rPr lang="en-US" sz="3300" dirty="0">
                <a:latin typeface="Rockwell" panose="02060603020205020403" pitchFamily="18" charset="0"/>
              </a:rPr>
              <a:t>even if you should suffer for the sake of righteousness, </a:t>
            </a:r>
            <a:r>
              <a:rPr lang="en-US" sz="3300" dirty="0" smtClean="0">
                <a:latin typeface="Rockwell" panose="02060603020205020403" pitchFamily="18" charset="0"/>
              </a:rPr>
              <a:t>you are </a:t>
            </a:r>
            <a:r>
              <a:rPr lang="en-US" sz="3300" dirty="0">
                <a:latin typeface="Rockwell" panose="02060603020205020403" pitchFamily="18" charset="0"/>
              </a:rPr>
              <a:t>blessed. </a:t>
            </a:r>
            <a:r>
              <a:rPr lang="en-US" sz="3300" cap="small" dirty="0">
                <a:latin typeface="Rockwell" panose="02060603020205020403" pitchFamily="18" charset="0"/>
              </a:rPr>
              <a:t>And do not fear </a:t>
            </a:r>
            <a:r>
              <a:rPr lang="en-US" sz="3300" cap="small" dirty="0" smtClean="0">
                <a:latin typeface="Rockwell" panose="02060603020205020403" pitchFamily="18" charset="0"/>
              </a:rPr>
              <a:t>their</a:t>
            </a:r>
            <a:r>
              <a:rPr lang="en-US" sz="3300" dirty="0" smtClean="0">
                <a:latin typeface="Rockwell" panose="02060603020205020403" pitchFamily="18" charset="0"/>
              </a:rPr>
              <a:t> </a:t>
            </a:r>
            <a:r>
              <a:rPr lang="en-US" sz="3300" cap="small" dirty="0" smtClean="0">
                <a:latin typeface="Rockwell" panose="02060603020205020403" pitchFamily="18" charset="0"/>
              </a:rPr>
              <a:t>intimidation</a:t>
            </a:r>
            <a:r>
              <a:rPr lang="en-US" sz="3300" cap="small" dirty="0">
                <a:latin typeface="Rockwell" panose="02060603020205020403" pitchFamily="18" charset="0"/>
              </a:rPr>
              <a:t>, and do not be </a:t>
            </a:r>
            <a:r>
              <a:rPr lang="en-US" sz="3300" cap="small" dirty="0" smtClean="0">
                <a:latin typeface="Rockwell" panose="02060603020205020403" pitchFamily="18" charset="0"/>
              </a:rPr>
              <a:t>troubled.”</a:t>
            </a:r>
          </a:p>
        </p:txBody>
      </p:sp>
      <p:pic>
        <p:nvPicPr>
          <p:cNvPr id="13314" name="Picture 2" descr="Image result for be strong and courageou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990600"/>
            <a:ext cx="4191000" cy="58674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838199"/>
          </a:xfrm>
        </p:spPr>
        <p:txBody>
          <a:bodyPr>
            <a:noAutofit/>
          </a:bodyPr>
          <a:lstStyle/>
          <a:p>
            <a:r>
              <a:rPr lang="en-US" sz="7000" b="1" dirty="0" smtClean="0">
                <a:latin typeface="Rockwell" panose="02060603020205020403" pitchFamily="18" charset="0"/>
              </a:rPr>
              <a:t>Intimidation</a:t>
            </a:r>
            <a:endParaRPr lang="en-US" sz="7000" dirty="0">
              <a:latin typeface="Rockwell" panose="02060603020205020403" pitchFamily="18" charset="0"/>
            </a:endParaRPr>
          </a:p>
        </p:txBody>
      </p:sp>
    </p:spTree>
    <p:extLst>
      <p:ext uri="{BB962C8B-B14F-4D97-AF65-F5344CB8AC3E}">
        <p14:creationId xmlns:p14="http://schemas.microsoft.com/office/powerpoint/2010/main" val="316037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14"/>
                                        </p:tgtEl>
                                        <p:attrNameLst>
                                          <p:attrName>style.visibility</p:attrName>
                                        </p:attrNameLst>
                                      </p:cBhvr>
                                      <p:to>
                                        <p:strVal val="visible"/>
                                      </p:to>
                                    </p:set>
                                    <p:animEffect transition="in" filter="fade">
                                      <p:cBhvr>
                                        <p:cTn id="1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1800" y="990600"/>
            <a:ext cx="6172200" cy="5867401"/>
          </a:xfrm>
        </p:spPr>
        <p:txBody>
          <a:bodyPr>
            <a:noAutofit/>
          </a:bodyPr>
          <a:lstStyle/>
          <a:p>
            <a:pPr marL="0" indent="0">
              <a:buNone/>
            </a:pPr>
            <a:r>
              <a:rPr lang="en-US" sz="2300" b="1" u="sng" dirty="0" smtClean="0"/>
              <a:t>Richard Dawkins</a:t>
            </a:r>
            <a:r>
              <a:rPr lang="en-US" sz="2300" dirty="0" smtClean="0"/>
              <a:t> </a:t>
            </a:r>
            <a:r>
              <a:rPr lang="en-US" sz="2300" dirty="0"/>
              <a:t>– “Darwin made it possible to be an intellectually fulfilled atheist” (</a:t>
            </a:r>
            <a:r>
              <a:rPr lang="en-US" sz="2300" i="1" dirty="0"/>
              <a:t>The Blind Watchmaker</a:t>
            </a:r>
            <a:r>
              <a:rPr lang="en-US" sz="2300" dirty="0"/>
              <a:t>, New York: W.W. Norton, 1986, p. 6</a:t>
            </a:r>
            <a:r>
              <a:rPr lang="en-US" sz="2300" dirty="0" smtClean="0"/>
              <a:t>).</a:t>
            </a:r>
          </a:p>
          <a:p>
            <a:pPr marL="0" indent="0">
              <a:buNone/>
            </a:pPr>
            <a:endParaRPr lang="en-US" sz="800" dirty="0" smtClean="0"/>
          </a:p>
          <a:p>
            <a:pPr marL="0" indent="0">
              <a:buNone/>
            </a:pPr>
            <a:r>
              <a:rPr lang="en-US" sz="2300" b="1" u="sng" dirty="0"/>
              <a:t>Clarence </a:t>
            </a:r>
            <a:r>
              <a:rPr lang="en-US" sz="2300" b="1" u="sng" dirty="0" smtClean="0"/>
              <a:t>Darrow</a:t>
            </a:r>
            <a:r>
              <a:rPr lang="en-US" sz="2300" dirty="0" smtClean="0"/>
              <a:t> - “I </a:t>
            </a:r>
            <a:r>
              <a:rPr lang="en-US" sz="2300" dirty="0"/>
              <a:t>do not believe there is any sort of distinction between the real moral conditions of the people in and out of jail. </a:t>
            </a:r>
            <a:r>
              <a:rPr lang="en-US" sz="2300" b="1" u="sng" dirty="0"/>
              <a:t>One is just as good as the other</a:t>
            </a:r>
            <a:r>
              <a:rPr lang="en-US" sz="2300" dirty="0"/>
              <a:t>. The people here can no more help being here than the people outside can avoid being outside. I do not believe that people are in jail because they deserve to be. They are in jail simply because </a:t>
            </a:r>
            <a:r>
              <a:rPr lang="en-US" sz="2300" b="1" u="sng" dirty="0"/>
              <a:t>they cannot avoid it on account of circumstances which are entirely beyond their control and for which they are in no way </a:t>
            </a:r>
            <a:r>
              <a:rPr lang="en-US" sz="2300" b="1" u="sng" dirty="0" smtClean="0"/>
              <a:t>responsible</a:t>
            </a:r>
            <a:r>
              <a:rPr lang="en-US" sz="2300" dirty="0" smtClean="0"/>
              <a:t>.” </a:t>
            </a:r>
            <a:r>
              <a:rPr lang="en-US" sz="2300" dirty="0"/>
              <a:t>(Arthur Weinberg, </a:t>
            </a:r>
            <a:r>
              <a:rPr lang="en-US" sz="2300" i="1" dirty="0"/>
              <a:t>Attorney For The Damned</a:t>
            </a:r>
            <a:r>
              <a:rPr lang="en-US" sz="2300" dirty="0"/>
              <a:t>, New York: Simon &amp; Schuster, 1957, pp. 3-4; emp. WJ).</a:t>
            </a:r>
          </a:p>
          <a:p>
            <a:endParaRPr lang="en-US" sz="2000" dirty="0"/>
          </a:p>
        </p:txBody>
      </p:sp>
      <p:pic>
        <p:nvPicPr>
          <p:cNvPr id="3074" name="Picture 2" descr="Image result for proverbial ostrich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2971800" cy="58674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838199"/>
          </a:xfrm>
        </p:spPr>
        <p:txBody>
          <a:bodyPr>
            <a:noAutofit/>
          </a:bodyPr>
          <a:lstStyle/>
          <a:p>
            <a:r>
              <a:rPr lang="en-US" sz="6400" b="1" dirty="0" smtClean="0">
                <a:latin typeface="Rockwell" panose="02060603020205020403" pitchFamily="18" charset="0"/>
              </a:rPr>
              <a:t>Escape Accountability</a:t>
            </a:r>
            <a:endParaRPr lang="en-US" sz="6400" dirty="0">
              <a:latin typeface="Rockwell" panose="02060603020205020403" pitchFamily="18" charset="0"/>
            </a:endParaRPr>
          </a:p>
        </p:txBody>
      </p:sp>
    </p:spTree>
    <p:extLst>
      <p:ext uri="{BB962C8B-B14F-4D97-AF65-F5344CB8AC3E}">
        <p14:creationId xmlns:p14="http://schemas.microsoft.com/office/powerpoint/2010/main" val="398067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2800" y="1066800"/>
            <a:ext cx="5791200" cy="5791201"/>
          </a:xfrm>
        </p:spPr>
        <p:txBody>
          <a:bodyPr>
            <a:normAutofit fontScale="77500" lnSpcReduction="20000"/>
          </a:bodyPr>
          <a:lstStyle/>
          <a:p>
            <a:pPr marL="0" indent="0">
              <a:buNone/>
            </a:pPr>
            <a:r>
              <a:rPr lang="en-US" sz="3900" b="1" u="sng" dirty="0"/>
              <a:t>Julian </a:t>
            </a:r>
            <a:r>
              <a:rPr lang="en-US" sz="3900" b="1" u="sng" dirty="0" smtClean="0"/>
              <a:t>Huxley</a:t>
            </a:r>
            <a:r>
              <a:rPr lang="en-US" sz="3900" dirty="0"/>
              <a:t> </a:t>
            </a:r>
            <a:r>
              <a:rPr lang="en-US" sz="3900" dirty="0" smtClean="0"/>
              <a:t>– “Our </a:t>
            </a:r>
            <a:r>
              <a:rPr lang="en-US" sz="3900" dirty="0"/>
              <a:t>faith in the idea of evolution depends on our reluctance to accept the antagonistic doctrine of special creation” (Dogma of Evolution, p. 304). </a:t>
            </a:r>
            <a:endParaRPr lang="en-US" sz="3900" dirty="0" smtClean="0"/>
          </a:p>
          <a:p>
            <a:pPr marL="0" indent="0">
              <a:buNone/>
            </a:pPr>
            <a:endParaRPr lang="en-US" sz="1000" dirty="0" smtClean="0"/>
          </a:p>
          <a:p>
            <a:pPr marL="0" indent="0">
              <a:buNone/>
            </a:pPr>
            <a:r>
              <a:rPr lang="en-US" sz="3900" b="1" u="sng" dirty="0"/>
              <a:t>D. M. S. Watson</a:t>
            </a:r>
            <a:r>
              <a:rPr lang="en-US" sz="3900" dirty="0"/>
              <a:t> – “The theory of evolution itself, a theory universally accepted not because it can be proved by logically coherent evidence to be true but because the only alternative, special creation, is clearly incredible</a:t>
            </a:r>
            <a:r>
              <a:rPr lang="en-US" sz="3900" dirty="0" smtClean="0"/>
              <a:t>.” (</a:t>
            </a:r>
            <a:r>
              <a:rPr lang="en-US" sz="3900" dirty="0"/>
              <a:t>1929 article, “</a:t>
            </a:r>
            <a:r>
              <a:rPr lang="en-US" sz="3900" dirty="0" smtClean="0"/>
              <a:t>Adaptation”)</a:t>
            </a:r>
            <a:endParaRPr lang="en-US" sz="3900" dirty="0"/>
          </a:p>
          <a:p>
            <a:endParaRPr lang="en-US" dirty="0"/>
          </a:p>
        </p:txBody>
      </p:sp>
      <p:pic>
        <p:nvPicPr>
          <p:cNvPr id="14340" name="Picture 4" descr="Image result for the fool says there is no go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66800"/>
            <a:ext cx="3352800" cy="57912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838199"/>
          </a:xfrm>
        </p:spPr>
        <p:txBody>
          <a:bodyPr>
            <a:noAutofit/>
          </a:bodyPr>
          <a:lstStyle/>
          <a:p>
            <a:r>
              <a:rPr lang="en-US" sz="6400" b="1" dirty="0" smtClean="0">
                <a:latin typeface="Rockwell" panose="02060603020205020403" pitchFamily="18" charset="0"/>
              </a:rPr>
              <a:t>Escape Accountability</a:t>
            </a:r>
            <a:endParaRPr lang="en-US" sz="6400" dirty="0">
              <a:latin typeface="Rockwell" panose="02060603020205020403" pitchFamily="18" charset="0"/>
            </a:endParaRPr>
          </a:p>
        </p:txBody>
      </p:sp>
    </p:spTree>
    <p:extLst>
      <p:ext uri="{BB962C8B-B14F-4D97-AF65-F5344CB8AC3E}">
        <p14:creationId xmlns:p14="http://schemas.microsoft.com/office/powerpoint/2010/main" val="226744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fade">
                                      <p:cBhvr>
                                        <p:cTn id="7" dur="500"/>
                                        <p:tgtEl>
                                          <p:spTgt spid="143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553200"/>
          </a:xfrm>
          <a:ln w="38100">
            <a:solidFill>
              <a:schemeClr val="tx1"/>
            </a:solidFill>
          </a:ln>
        </p:spPr>
        <p:txBody>
          <a:bodyPr>
            <a:normAutofit fontScale="92500" lnSpcReduction="20000"/>
          </a:bodyPr>
          <a:lstStyle/>
          <a:p>
            <a:pPr marL="0" indent="0">
              <a:buNone/>
            </a:pPr>
            <a:r>
              <a:rPr lang="en-US" sz="4600" b="1" u="sng" dirty="0" smtClean="0"/>
              <a:t>Once upon a time</a:t>
            </a:r>
            <a:r>
              <a:rPr lang="en-US" sz="4600" dirty="0" smtClean="0"/>
              <a:t>, a man left home jogging. He jogged a little ways and turned left. He jogged a little ways and turned left. He jogged a little ways, turned left and jogged back home.</a:t>
            </a:r>
          </a:p>
          <a:p>
            <a:pPr marL="0" indent="0">
              <a:buNone/>
            </a:pPr>
            <a:endParaRPr lang="en-US" sz="2400" dirty="0"/>
          </a:p>
          <a:p>
            <a:pPr marL="0" indent="0">
              <a:buNone/>
            </a:pPr>
            <a:r>
              <a:rPr lang="en-US" sz="4600" dirty="0" smtClean="0"/>
              <a:t>As he was jogging home, he noticed </a:t>
            </a:r>
            <a:r>
              <a:rPr lang="en-US" sz="4600" b="1" u="sng" dirty="0" smtClean="0"/>
              <a:t>two masked men</a:t>
            </a:r>
            <a:r>
              <a:rPr lang="en-US" sz="4600" dirty="0" smtClean="0"/>
              <a:t> waiting for him at home.</a:t>
            </a:r>
          </a:p>
          <a:p>
            <a:pPr marL="0" indent="0">
              <a:buNone/>
            </a:pPr>
            <a:endParaRPr lang="en-US" sz="2200" dirty="0" smtClean="0"/>
          </a:p>
          <a:p>
            <a:pPr marL="514350" indent="-514350">
              <a:buFont typeface="+mj-lt"/>
              <a:buAutoNum type="arabicParenR"/>
            </a:pPr>
            <a:r>
              <a:rPr lang="en-US" sz="4600" dirty="0" smtClean="0"/>
              <a:t>Who were the masked men?</a:t>
            </a:r>
          </a:p>
          <a:p>
            <a:pPr marL="514350" indent="-514350">
              <a:buFont typeface="+mj-lt"/>
              <a:buAutoNum type="arabicParenR"/>
            </a:pPr>
            <a:r>
              <a:rPr lang="en-US" sz="4600" dirty="0" smtClean="0"/>
              <a:t>Why did he leave home jogging?</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94488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3800" y="1066800"/>
            <a:ext cx="5410200" cy="5791201"/>
          </a:xfrm>
        </p:spPr>
        <p:txBody>
          <a:bodyPr>
            <a:normAutofit fontScale="77500" lnSpcReduction="20000"/>
          </a:bodyPr>
          <a:lstStyle/>
          <a:p>
            <a:pPr marL="0" indent="0">
              <a:buNone/>
            </a:pPr>
            <a:r>
              <a:rPr lang="en-US" sz="3500" b="1" u="sng" dirty="0" smtClean="0"/>
              <a:t>Jeremy Rifkin</a:t>
            </a:r>
            <a:r>
              <a:rPr lang="en-US" sz="3500" dirty="0" smtClean="0"/>
              <a:t> – “We no longer feel ourselves to be guests in someone else’s home and therefore obliged to make our behavior conform with a set of preexisting cosmic rules. It is our creation now. We make the rules. We establish the parameters of reality. We create the world, and because we do, we no longer feel beholden to outside forces. We no longer have to justify our behavior, for we are now the architects of the universe. We are responsible to nothing outside ourselves, for we are the kingdom, the power, and the glory forever and ever.” (</a:t>
            </a:r>
            <a:r>
              <a:rPr lang="en-US" i="1" dirty="0" err="1"/>
              <a:t>Algeny</a:t>
            </a:r>
            <a:r>
              <a:rPr lang="en-US" dirty="0"/>
              <a:t>, p. </a:t>
            </a:r>
            <a:r>
              <a:rPr lang="en-US" dirty="0" smtClean="0"/>
              <a:t>244, Viking </a:t>
            </a:r>
            <a:r>
              <a:rPr lang="en-US" dirty="0"/>
              <a:t>Press, New </a:t>
            </a:r>
            <a:r>
              <a:rPr lang="en-US" dirty="0" smtClean="0"/>
              <a:t>York, 1983)</a:t>
            </a:r>
            <a:endParaRPr lang="en-US" sz="3500" dirty="0" smtClean="0"/>
          </a:p>
          <a:p>
            <a:endParaRPr lang="en-US" dirty="0"/>
          </a:p>
          <a:p>
            <a:endParaRPr lang="en-US" dirty="0"/>
          </a:p>
        </p:txBody>
      </p:sp>
      <p:pic>
        <p:nvPicPr>
          <p:cNvPr id="18434" name="Picture 2" descr="Image result for atheists make their own rul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66800"/>
            <a:ext cx="3657600" cy="57912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838199"/>
          </a:xfrm>
        </p:spPr>
        <p:txBody>
          <a:bodyPr>
            <a:noAutofit/>
          </a:bodyPr>
          <a:lstStyle/>
          <a:p>
            <a:r>
              <a:rPr lang="en-US" sz="6400" b="1" dirty="0" smtClean="0">
                <a:latin typeface="Rockwell" panose="02060603020205020403" pitchFamily="18" charset="0"/>
              </a:rPr>
              <a:t>Escape Accountability</a:t>
            </a:r>
            <a:endParaRPr lang="en-US" sz="6400" dirty="0">
              <a:latin typeface="Rockwell" panose="02060603020205020403" pitchFamily="18" charset="0"/>
            </a:endParaRPr>
          </a:p>
        </p:txBody>
      </p:sp>
    </p:spTree>
    <p:extLst>
      <p:ext uri="{BB962C8B-B14F-4D97-AF65-F5344CB8AC3E}">
        <p14:creationId xmlns:p14="http://schemas.microsoft.com/office/powerpoint/2010/main" val="78036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500"/>
                                        <p:tgtEl>
                                          <p:spTgt spid="184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0420" y="1066800"/>
            <a:ext cx="5783580" cy="5791201"/>
          </a:xfrm>
        </p:spPr>
        <p:txBody>
          <a:bodyPr>
            <a:normAutofit fontScale="92500"/>
          </a:bodyPr>
          <a:lstStyle/>
          <a:p>
            <a:pPr marL="0" indent="0">
              <a:buNone/>
            </a:pPr>
            <a:r>
              <a:rPr lang="en-US" sz="2300" b="1" u="sng" dirty="0"/>
              <a:t>Henry Fairfield </a:t>
            </a:r>
            <a:r>
              <a:rPr lang="en-US" sz="2300" b="1" u="sng" dirty="0" smtClean="0"/>
              <a:t>Osborn</a:t>
            </a:r>
            <a:r>
              <a:rPr lang="en-US" sz="2300" dirty="0" smtClean="0"/>
              <a:t> – </a:t>
            </a:r>
            <a:r>
              <a:rPr lang="en-US" sz="2300" dirty="0"/>
              <a:t>“In truth, from the earliest stages of Greek thought man has been </a:t>
            </a:r>
            <a:r>
              <a:rPr lang="en-US" sz="2300" dirty="0" smtClean="0"/>
              <a:t>eager </a:t>
            </a:r>
            <a:r>
              <a:rPr lang="en-US" sz="2300" dirty="0"/>
              <a:t>to discover some natural cause of evolution, and to abandon the idea of supernatural intervention in the order of nature” (1917, p. ix</a:t>
            </a:r>
            <a:r>
              <a:rPr lang="en-US" sz="2300" dirty="0" smtClean="0"/>
              <a:t>).</a:t>
            </a:r>
          </a:p>
          <a:p>
            <a:pPr marL="0" indent="0">
              <a:buNone/>
            </a:pPr>
            <a:endParaRPr lang="en-US" sz="600" dirty="0" smtClean="0"/>
          </a:p>
          <a:p>
            <a:pPr marL="0" indent="0">
              <a:buNone/>
            </a:pPr>
            <a:r>
              <a:rPr lang="en-US" sz="2300" b="1" u="sng" dirty="0" smtClean="0"/>
              <a:t>Henry Morris</a:t>
            </a:r>
            <a:r>
              <a:rPr lang="en-US" sz="2300" dirty="0" smtClean="0"/>
              <a:t> – </a:t>
            </a:r>
            <a:r>
              <a:rPr lang="en-US" sz="2300" dirty="0"/>
              <a:t>“Evolution is the natural way to explain the origin of things for those who do not know and acknowledge the true God of creation. In fact, some kind of evolution is absolutely necessary for those who would reject God” (1966, p. 98</a:t>
            </a:r>
            <a:r>
              <a:rPr lang="en-US" sz="2300" dirty="0" smtClean="0"/>
              <a:t>).</a:t>
            </a:r>
          </a:p>
          <a:p>
            <a:pPr marL="0" indent="0">
              <a:buNone/>
            </a:pPr>
            <a:endParaRPr lang="en-US" sz="600" dirty="0" smtClean="0"/>
          </a:p>
          <a:p>
            <a:pPr marL="0" indent="0">
              <a:buNone/>
            </a:pPr>
            <a:r>
              <a:rPr lang="en-US" sz="2300" b="1" u="sng" dirty="0"/>
              <a:t>A.E. Wilder-Smith</a:t>
            </a:r>
            <a:r>
              <a:rPr lang="en-US" sz="2300" dirty="0"/>
              <a:t> – “Darwinism and Neo-Darwinism, rightly or wrongly, have been used everywhere in the East and West, in the hands of the atheists and agnostics, as the main weapon against the biblical doctrine of origins” </a:t>
            </a:r>
            <a:r>
              <a:rPr lang="en-US" sz="2300" dirty="0" smtClean="0"/>
              <a:t>(Man’s Origins: Man’s Destiny, 1975</a:t>
            </a:r>
            <a:r>
              <a:rPr lang="en-US" sz="2300" dirty="0"/>
              <a:t>, p. 31).</a:t>
            </a:r>
          </a:p>
        </p:txBody>
      </p:sp>
      <p:pic>
        <p:nvPicPr>
          <p:cNvPr id="19458" name="Picture 2" descr="Image result for atheism is wron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61" t="2697" r="5102" b="2369"/>
          <a:stretch/>
        </p:blipFill>
        <p:spPr bwMode="auto">
          <a:xfrm>
            <a:off x="0" y="1066800"/>
            <a:ext cx="3352800" cy="57912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838199"/>
          </a:xfrm>
        </p:spPr>
        <p:txBody>
          <a:bodyPr>
            <a:noAutofit/>
          </a:bodyPr>
          <a:lstStyle/>
          <a:p>
            <a:r>
              <a:rPr lang="en-US" sz="6400" b="1" dirty="0" smtClean="0">
                <a:latin typeface="Rockwell" panose="02060603020205020403" pitchFamily="18" charset="0"/>
              </a:rPr>
              <a:t>Escape Accountability</a:t>
            </a:r>
            <a:endParaRPr lang="en-US" sz="6400" dirty="0">
              <a:latin typeface="Rockwell" panose="02060603020205020403" pitchFamily="18" charset="0"/>
            </a:endParaRPr>
          </a:p>
        </p:txBody>
      </p:sp>
    </p:spTree>
    <p:extLst>
      <p:ext uri="{BB962C8B-B14F-4D97-AF65-F5344CB8AC3E}">
        <p14:creationId xmlns:p14="http://schemas.microsoft.com/office/powerpoint/2010/main" val="71194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5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mage result for religious confus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990600"/>
            <a:ext cx="4724400" cy="58674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how to be a skeptic">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90600"/>
            <a:ext cx="4419600" cy="586740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838199"/>
          </a:xfrm>
        </p:spPr>
        <p:txBody>
          <a:bodyPr>
            <a:noAutofit/>
          </a:bodyPr>
          <a:lstStyle/>
          <a:p>
            <a:r>
              <a:rPr lang="en-US" sz="7000" b="1" dirty="0" smtClean="0">
                <a:latin typeface="Rockwell" panose="02060603020205020403" pitchFamily="18" charset="0"/>
              </a:rPr>
              <a:t>Religious Confusion</a:t>
            </a:r>
            <a:endParaRPr lang="en-US" sz="7000" dirty="0">
              <a:latin typeface="Rockwell" panose="02060603020205020403" pitchFamily="18" charset="0"/>
            </a:endParaRPr>
          </a:p>
        </p:txBody>
      </p:sp>
    </p:spTree>
    <p:extLst>
      <p:ext uri="{BB962C8B-B14F-4D97-AF65-F5344CB8AC3E}">
        <p14:creationId xmlns:p14="http://schemas.microsoft.com/office/powerpoint/2010/main" val="246510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fade">
                                      <p:cBhvr>
                                        <p:cTn id="7" dur="500"/>
                                        <p:tgtEl>
                                          <p:spTgt spid="2056"/>
                                        </p:tgtEl>
                                      </p:cBhvr>
                                    </p:animEffect>
                                  </p:childTnLst>
                                </p:cTn>
                              </p:par>
                              <p:par>
                                <p:cTn id="8" presetID="10" presetClass="entr" presetSubtype="0"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fade">
                                      <p:cBhvr>
                                        <p:cTn id="10"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0" y="1066800"/>
            <a:ext cx="4953000" cy="5791201"/>
          </a:xfrm>
        </p:spPr>
        <p:txBody>
          <a:bodyPr>
            <a:normAutofit fontScale="85000" lnSpcReduction="20000"/>
          </a:bodyPr>
          <a:lstStyle/>
          <a:p>
            <a:pPr marL="0" indent="0">
              <a:buNone/>
            </a:pPr>
            <a:r>
              <a:rPr lang="en-US" b="1" dirty="0"/>
              <a:t>John 17:20-23</a:t>
            </a:r>
            <a:r>
              <a:rPr lang="en-US" dirty="0"/>
              <a:t> – “</a:t>
            </a:r>
            <a:r>
              <a:rPr lang="en-US" baseline="30000" dirty="0"/>
              <a:t>20</a:t>
            </a:r>
            <a:r>
              <a:rPr lang="en-US" dirty="0"/>
              <a:t>I do not ask on behalf of these alone, but for those also who believe in Me through their word; </a:t>
            </a:r>
            <a:r>
              <a:rPr lang="en-US" baseline="30000" dirty="0"/>
              <a:t>21</a:t>
            </a:r>
            <a:r>
              <a:rPr lang="en-US" dirty="0"/>
              <a:t>that they may all be one; even as You, Father, are in Me and I in You, that they also may be in Us, </a:t>
            </a:r>
            <a:r>
              <a:rPr lang="en-US" u="sng" dirty="0"/>
              <a:t>so that the world may believe that You sent Me.</a:t>
            </a:r>
            <a:r>
              <a:rPr lang="en-US" dirty="0"/>
              <a:t> </a:t>
            </a:r>
            <a:r>
              <a:rPr lang="en-US" baseline="30000" dirty="0"/>
              <a:t>22</a:t>
            </a:r>
            <a:r>
              <a:rPr lang="en-US" dirty="0"/>
              <a:t>The glory which You have given Me I have given to them, that they may be one, just as We are one; </a:t>
            </a:r>
            <a:r>
              <a:rPr lang="en-US" baseline="30000" dirty="0"/>
              <a:t>23</a:t>
            </a:r>
            <a:r>
              <a:rPr lang="en-US" dirty="0"/>
              <a:t>I in them and You in Me, that they may be perfected in unity, </a:t>
            </a:r>
            <a:r>
              <a:rPr lang="en-US" u="sng" dirty="0"/>
              <a:t>so that the world may know that You sent Me</a:t>
            </a:r>
            <a:r>
              <a:rPr lang="en-US" dirty="0"/>
              <a:t>, and loved them, even as You have loved Me.”</a:t>
            </a:r>
          </a:p>
        </p:txBody>
      </p:sp>
      <p:pic>
        <p:nvPicPr>
          <p:cNvPr id="3074" name="Picture 2" descr="Image result for denominations lead to confus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 y="1066800"/>
            <a:ext cx="3962400" cy="57912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838199"/>
          </a:xfrm>
        </p:spPr>
        <p:txBody>
          <a:bodyPr>
            <a:noAutofit/>
          </a:bodyPr>
          <a:lstStyle/>
          <a:p>
            <a:r>
              <a:rPr lang="en-US" sz="7000" b="1" dirty="0" smtClean="0">
                <a:latin typeface="Rockwell" panose="02060603020205020403" pitchFamily="18" charset="0"/>
              </a:rPr>
              <a:t>Religious Confusion</a:t>
            </a:r>
            <a:endParaRPr lang="en-US" sz="7000" dirty="0">
              <a:latin typeface="Rockwell" panose="02060603020205020403" pitchFamily="18" charset="0"/>
            </a:endParaRPr>
          </a:p>
        </p:txBody>
      </p:sp>
    </p:spTree>
    <p:extLst>
      <p:ext uri="{BB962C8B-B14F-4D97-AF65-F5344CB8AC3E}">
        <p14:creationId xmlns:p14="http://schemas.microsoft.com/office/powerpoint/2010/main" val="53510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066800"/>
            <a:ext cx="4572000" cy="5791201"/>
          </a:xfrm>
        </p:spPr>
        <p:txBody>
          <a:bodyPr>
            <a:normAutofit/>
          </a:bodyPr>
          <a:lstStyle/>
          <a:p>
            <a:pPr marL="0" lvl="1" indent="0">
              <a:buNone/>
            </a:pPr>
            <a:r>
              <a:rPr lang="en-US" altLang="en-US" sz="2600" b="1" dirty="0"/>
              <a:t>Matt 7:21-23</a:t>
            </a:r>
            <a:r>
              <a:rPr lang="en-US" altLang="en-US" sz="2600" dirty="0"/>
              <a:t> - “Not everyone who says to Me, ‘Lord, Lord,’ will enter the kingdom of heaven, but he who does the will of My Father who is in heaven will enter. Many will say to Me on that day, ‘Lord, Lord, did we not prophesy in Your name, and in Your name cast out demons, and in Your name perform many miracles?’ And then I will declare to them, ‘I never knew you; depart from me, you who practice lawlessness</a:t>
            </a:r>
            <a:r>
              <a:rPr lang="en-US" altLang="en-US" sz="2600" dirty="0" smtClean="0"/>
              <a:t>.”</a:t>
            </a:r>
            <a:endParaRPr lang="en-US" altLang="en-US" sz="2600" dirty="0"/>
          </a:p>
        </p:txBody>
      </p:sp>
      <p:pic>
        <p:nvPicPr>
          <p:cNvPr id="4098" name="Picture 2" descr="Image result for inconsistency in Christians">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00" b="3750"/>
          <a:stretch/>
        </p:blipFill>
        <p:spPr bwMode="auto">
          <a:xfrm>
            <a:off x="0" y="1828800"/>
            <a:ext cx="4572000" cy="440055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838199"/>
          </a:xfrm>
        </p:spPr>
        <p:txBody>
          <a:bodyPr>
            <a:noAutofit/>
          </a:bodyPr>
          <a:lstStyle/>
          <a:p>
            <a:r>
              <a:rPr lang="en-US" sz="7000" b="1" dirty="0" smtClean="0">
                <a:latin typeface="Rockwell" panose="02060603020205020403" pitchFamily="18" charset="0"/>
              </a:rPr>
              <a:t>Religious Confusion</a:t>
            </a:r>
            <a:endParaRPr lang="en-US" sz="7000" dirty="0">
              <a:latin typeface="Rockwell" panose="02060603020205020403" pitchFamily="18" charset="0"/>
            </a:endParaRPr>
          </a:p>
        </p:txBody>
      </p:sp>
    </p:spTree>
    <p:extLst>
      <p:ext uri="{BB962C8B-B14F-4D97-AF65-F5344CB8AC3E}">
        <p14:creationId xmlns:p14="http://schemas.microsoft.com/office/powerpoint/2010/main" val="427015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why is there so much evil and suffering in the worl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3288"/>
            <a:ext cx="4953000" cy="595471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emotion trumps reason">
            <a:hlinkClick r:id="rId5"/>
          </p:cNvPr>
          <p:cNvSpPr>
            <a:spLocks noChangeAspect="1" noChangeArrowheads="1"/>
          </p:cNvSpPr>
          <p:nvPr/>
        </p:nvSpPr>
        <p:spPr bwMode="auto">
          <a:xfrm>
            <a:off x="38100" y="-830263"/>
            <a:ext cx="2638425" cy="17335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emotion trumps reason">
            <a:hlinkClick r:id="rId5"/>
          </p:cNvPr>
          <p:cNvSpPr>
            <a:spLocks noChangeAspect="1" noChangeArrowheads="1"/>
          </p:cNvSpPr>
          <p:nvPr/>
        </p:nvSpPr>
        <p:spPr bwMode="auto">
          <a:xfrm>
            <a:off x="190500" y="-677863"/>
            <a:ext cx="2638425" cy="17335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35"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000" y="903288"/>
            <a:ext cx="4191000" cy="5954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1"/>
          <p:cNvSpPr>
            <a:spLocks noGrp="1"/>
          </p:cNvSpPr>
          <p:nvPr>
            <p:ph type="title"/>
          </p:nvPr>
        </p:nvSpPr>
        <p:spPr>
          <a:xfrm>
            <a:off x="0" y="1"/>
            <a:ext cx="9144000" cy="838199"/>
          </a:xfrm>
        </p:spPr>
        <p:txBody>
          <a:bodyPr>
            <a:noAutofit/>
          </a:bodyPr>
          <a:lstStyle/>
          <a:p>
            <a:r>
              <a:rPr lang="en-US" sz="7000" b="1" dirty="0" smtClean="0">
                <a:latin typeface="Rockwell" panose="02060603020205020403" pitchFamily="18" charset="0"/>
              </a:rPr>
              <a:t>Suffering</a:t>
            </a:r>
            <a:endParaRPr lang="en-US" sz="7000" dirty="0">
              <a:latin typeface="Rockwell" panose="02060603020205020403" pitchFamily="18" charset="0"/>
            </a:endParaRPr>
          </a:p>
        </p:txBody>
      </p:sp>
    </p:spTree>
    <p:extLst>
      <p:ext uri="{BB962C8B-B14F-4D97-AF65-F5344CB8AC3E}">
        <p14:creationId xmlns:p14="http://schemas.microsoft.com/office/powerpoint/2010/main" val="368247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par>
                                <p:cTn id="8" presetID="10" presetClass="entr" presetSubtype="0" fill="hold" nodeType="withEffect">
                                  <p:stCondLst>
                                    <p:cond delay="0"/>
                                  </p:stCondLst>
                                  <p:childTnLst>
                                    <p:set>
                                      <p:cBhvr>
                                        <p:cTn id="9" dur="1" fill="hold">
                                          <p:stCondLst>
                                            <p:cond delay="0"/>
                                          </p:stCondLst>
                                        </p:cTn>
                                        <p:tgtEl>
                                          <p:spTgt spid="5135"/>
                                        </p:tgtEl>
                                        <p:attrNameLst>
                                          <p:attrName>style.visibility</p:attrName>
                                        </p:attrNameLst>
                                      </p:cBhvr>
                                      <p:to>
                                        <p:strVal val="visible"/>
                                      </p:to>
                                    </p:set>
                                    <p:animEffect transition="in" filter="fade">
                                      <p:cBhvr>
                                        <p:cTn id="10" dur="500"/>
                                        <p:tgtEl>
                                          <p:spTgt spid="5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399" y="1143000"/>
            <a:ext cx="5181601" cy="5715000"/>
          </a:xfrm>
        </p:spPr>
        <p:txBody>
          <a:bodyPr>
            <a:normAutofit/>
          </a:bodyPr>
          <a:lstStyle/>
          <a:p>
            <a:pPr marL="0" indent="0">
              <a:buNone/>
            </a:pPr>
            <a:r>
              <a:rPr lang="en-US" sz="2400" b="1" u="sng" dirty="0" smtClean="0"/>
              <a:t>Charles Darwin</a:t>
            </a:r>
            <a:r>
              <a:rPr lang="en-US" sz="2400" dirty="0" smtClean="0"/>
              <a:t> – “If </a:t>
            </a:r>
            <a:r>
              <a:rPr lang="en-US" sz="2400" dirty="0"/>
              <a:t>the truth of this conclusion be granted [i.e. that there is more happiness than misery in the world], it </a:t>
            </a:r>
            <a:r>
              <a:rPr lang="en-US" sz="2400" dirty="0" err="1"/>
              <a:t>harmonises</a:t>
            </a:r>
            <a:r>
              <a:rPr lang="en-US" sz="2400" dirty="0"/>
              <a:t> well with the effects which we might expect from natural selection. If all the individuals of any species were habitually to suffer to an extreme degree they would neglect to propagate their kind.” (The Autobiography of Charles Darwin, </a:t>
            </a:r>
            <a:r>
              <a:rPr lang="en-US" sz="2400" dirty="0" smtClean="0"/>
              <a:t>with </a:t>
            </a:r>
            <a:r>
              <a:rPr lang="en-US" sz="2400" dirty="0"/>
              <a:t>original omissions restored, edited with appendix and notes by his grand-daughter Nora </a:t>
            </a:r>
            <a:r>
              <a:rPr lang="en-US" sz="2400" dirty="0" smtClean="0"/>
              <a:t>Barlow, </a:t>
            </a:r>
            <a:r>
              <a:rPr lang="en-US" sz="2400" dirty="0"/>
              <a:t>Collins, London, ‘Religious Belief’, pp. 85–96, 1958</a:t>
            </a:r>
            <a:r>
              <a:rPr lang="en-US" sz="2400" dirty="0" smtClean="0"/>
              <a:t>.)</a:t>
            </a:r>
            <a:endParaRPr lang="en-US" sz="2400" dirty="0"/>
          </a:p>
          <a:p>
            <a:pPr marL="0" indent="0">
              <a:buNone/>
            </a:pPr>
            <a:endParaRPr lang="en-US" dirty="0"/>
          </a:p>
        </p:txBody>
      </p:sp>
      <p:sp>
        <p:nvSpPr>
          <p:cNvPr id="7" name="Title 1"/>
          <p:cNvSpPr>
            <a:spLocks noGrp="1"/>
          </p:cNvSpPr>
          <p:nvPr>
            <p:ph type="title"/>
          </p:nvPr>
        </p:nvSpPr>
        <p:spPr>
          <a:xfrm>
            <a:off x="0" y="1"/>
            <a:ext cx="9144000" cy="838199"/>
          </a:xfrm>
        </p:spPr>
        <p:txBody>
          <a:bodyPr>
            <a:noAutofit/>
          </a:bodyPr>
          <a:lstStyle/>
          <a:p>
            <a:r>
              <a:rPr lang="en-US" sz="7000" b="1" dirty="0" smtClean="0">
                <a:latin typeface="Rockwell" panose="02060603020205020403" pitchFamily="18" charset="0"/>
              </a:rPr>
              <a:t>Suffering</a:t>
            </a:r>
            <a:endParaRPr lang="en-US" sz="7000" dirty="0">
              <a:latin typeface="Rockwell" panose="02060603020205020403" pitchFamily="18" charset="0"/>
            </a:endParaRPr>
          </a:p>
        </p:txBody>
      </p:sp>
      <p:pic>
        <p:nvPicPr>
          <p:cNvPr id="1026" name="Picture 2" descr="Image result for charles darw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38862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56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399" y="1066800"/>
            <a:ext cx="5181601" cy="5791200"/>
          </a:xfrm>
        </p:spPr>
        <p:txBody>
          <a:bodyPr>
            <a:normAutofit fontScale="92500" lnSpcReduction="10000"/>
          </a:bodyPr>
          <a:lstStyle/>
          <a:p>
            <a:pPr marL="0" indent="0">
              <a:buNone/>
            </a:pPr>
            <a:r>
              <a:rPr lang="en-US" sz="2600" b="1" u="sng" dirty="0" smtClean="0"/>
              <a:t>Charles Darwin</a:t>
            </a:r>
            <a:r>
              <a:rPr lang="en-US" sz="2600" dirty="0" smtClean="0"/>
              <a:t> – “[Many </a:t>
            </a:r>
            <a:r>
              <a:rPr lang="en-US" sz="2600" dirty="0"/>
              <a:t>sentient beings] occasionally suffer much. Such suffering, is quite compatible with the belief in Natural Selection, which is not perfect in its action</a:t>
            </a:r>
            <a:r>
              <a:rPr lang="en-US" sz="2600" dirty="0" smtClean="0"/>
              <a:t>.” (ibid)</a:t>
            </a:r>
          </a:p>
          <a:p>
            <a:pPr marL="0" indent="0">
              <a:buNone/>
            </a:pPr>
            <a:endParaRPr lang="en-US" sz="1000" dirty="0" smtClean="0"/>
          </a:p>
          <a:p>
            <a:pPr marL="0" indent="0">
              <a:buNone/>
            </a:pPr>
            <a:r>
              <a:rPr lang="en-US" sz="2600" dirty="0" smtClean="0"/>
              <a:t>“A </a:t>
            </a:r>
            <a:r>
              <a:rPr lang="en-US" sz="2600" dirty="0"/>
              <a:t>being so powerful and so full of knowledge as a God who could create the universe, is to our finite minds omnipotent and omniscient, and it revolts our understanding to suppose that his benevolence is not unbounded, for what advantage can there be in the sufferings of millions of the lower animals throughout almost endless time</a:t>
            </a:r>
            <a:r>
              <a:rPr lang="en-US" sz="2600" dirty="0" smtClean="0"/>
              <a:t>?” (ibid</a:t>
            </a:r>
            <a:r>
              <a:rPr lang="en-US" sz="2600" dirty="0"/>
              <a:t>)</a:t>
            </a:r>
          </a:p>
          <a:p>
            <a:pPr marL="0" indent="0">
              <a:buNone/>
            </a:pPr>
            <a:endParaRPr lang="en-US" dirty="0"/>
          </a:p>
        </p:txBody>
      </p:sp>
      <p:sp>
        <p:nvSpPr>
          <p:cNvPr id="7" name="Title 1"/>
          <p:cNvSpPr>
            <a:spLocks noGrp="1"/>
          </p:cNvSpPr>
          <p:nvPr>
            <p:ph type="title"/>
          </p:nvPr>
        </p:nvSpPr>
        <p:spPr>
          <a:xfrm>
            <a:off x="0" y="1"/>
            <a:ext cx="9144000" cy="838199"/>
          </a:xfrm>
        </p:spPr>
        <p:txBody>
          <a:bodyPr>
            <a:noAutofit/>
          </a:bodyPr>
          <a:lstStyle/>
          <a:p>
            <a:r>
              <a:rPr lang="en-US" sz="7000" b="1" dirty="0" smtClean="0">
                <a:latin typeface="Rockwell" panose="02060603020205020403" pitchFamily="18" charset="0"/>
              </a:rPr>
              <a:t>Suffering</a:t>
            </a:r>
            <a:endParaRPr lang="en-US" sz="7000" dirty="0">
              <a:latin typeface="Rockwell" panose="02060603020205020403" pitchFamily="18" charset="0"/>
            </a:endParaRPr>
          </a:p>
        </p:txBody>
      </p:sp>
      <p:pic>
        <p:nvPicPr>
          <p:cNvPr id="5" name="Picture 2" descr="Image result for charles darw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38862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54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400" y="1143000"/>
            <a:ext cx="4800600" cy="5715000"/>
          </a:xfrm>
        </p:spPr>
        <p:txBody>
          <a:bodyPr>
            <a:normAutofit/>
          </a:bodyPr>
          <a:lstStyle/>
          <a:p>
            <a:pPr marL="0" lvl="1" indent="0">
              <a:buNone/>
            </a:pPr>
            <a:r>
              <a:rPr lang="en-US" altLang="en-US" sz="3400" b="1" dirty="0"/>
              <a:t>Isa 55:8-9</a:t>
            </a:r>
            <a:r>
              <a:rPr lang="en-US" altLang="en-US" sz="3400" dirty="0"/>
              <a:t> – “</a:t>
            </a:r>
            <a:r>
              <a:rPr lang="en-US" sz="3400" dirty="0"/>
              <a:t>For My thoughts are not your thoughts, nor are your ways My ways,” declares the </a:t>
            </a:r>
            <a:r>
              <a:rPr lang="en-US" sz="3400" cap="small" dirty="0"/>
              <a:t>Lord</a:t>
            </a:r>
            <a:r>
              <a:rPr lang="en-US" sz="3400" dirty="0"/>
              <a:t>. “For as the heavens are higher than the earth, so are My ways higher than your </a:t>
            </a:r>
            <a:r>
              <a:rPr lang="en-US" sz="3400" dirty="0" smtClean="0"/>
              <a:t>ways and </a:t>
            </a:r>
            <a:r>
              <a:rPr lang="en-US" sz="3400" dirty="0"/>
              <a:t>My thoughts than your thoughts.</a:t>
            </a:r>
            <a:r>
              <a:rPr lang="en-US" altLang="en-US" sz="3400" dirty="0"/>
              <a:t>”</a:t>
            </a:r>
          </a:p>
          <a:p>
            <a:pPr marL="0" indent="0">
              <a:buNone/>
            </a:pPr>
            <a:endParaRPr 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84" t="7200" r="3684" b="4401"/>
          <a:stretch/>
        </p:blipFill>
        <p:spPr bwMode="auto">
          <a:xfrm>
            <a:off x="15240" y="1447800"/>
            <a:ext cx="4023360" cy="5052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a:spLocks noGrp="1"/>
          </p:cNvSpPr>
          <p:nvPr>
            <p:ph type="title"/>
          </p:nvPr>
        </p:nvSpPr>
        <p:spPr>
          <a:xfrm>
            <a:off x="0" y="1"/>
            <a:ext cx="9144000" cy="838199"/>
          </a:xfrm>
        </p:spPr>
        <p:txBody>
          <a:bodyPr>
            <a:noAutofit/>
          </a:bodyPr>
          <a:lstStyle/>
          <a:p>
            <a:r>
              <a:rPr lang="en-US" sz="7000" b="1" dirty="0" smtClean="0">
                <a:latin typeface="Rockwell" panose="02060603020205020403" pitchFamily="18" charset="0"/>
              </a:rPr>
              <a:t>Suffering</a:t>
            </a:r>
            <a:endParaRPr lang="en-US" sz="7000" dirty="0">
              <a:latin typeface="Rockwell" panose="02060603020205020403" pitchFamily="18" charset="0"/>
            </a:endParaRPr>
          </a:p>
        </p:txBody>
      </p:sp>
    </p:spTree>
    <p:extLst>
      <p:ext uri="{BB962C8B-B14F-4D97-AF65-F5344CB8AC3E}">
        <p14:creationId xmlns:p14="http://schemas.microsoft.com/office/powerpoint/2010/main" val="4402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 y="0"/>
            <a:ext cx="9144000" cy="838200"/>
          </a:xfrm>
        </p:spPr>
        <p:txBody>
          <a:bodyPr>
            <a:normAutofit fontScale="92500"/>
          </a:bodyPr>
          <a:lstStyle/>
          <a:p>
            <a:pPr marL="0" indent="0">
              <a:buNone/>
            </a:pPr>
            <a:r>
              <a:rPr lang="en-US" sz="4000" b="1" dirty="0" smtClean="0"/>
              <a:t>Once upon a time</a:t>
            </a:r>
            <a:r>
              <a:rPr lang="en-US" sz="4000" dirty="0" smtClean="0"/>
              <a:t>, a man left home jogging….</a:t>
            </a:r>
            <a:endParaRPr lang="en-US" sz="4000" dirty="0"/>
          </a:p>
          <a:p>
            <a:pPr marL="0" indent="0">
              <a:buNone/>
            </a:pPr>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89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053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686300" y="0"/>
            <a:ext cx="43434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u="sng" dirty="0" smtClean="0"/>
              <a:t>Why did he leave home?</a:t>
            </a:r>
          </a:p>
          <a:p>
            <a:pPr marL="0" indent="0" algn="ctr">
              <a:buFont typeface="Arial" pitchFamily="34" charset="0"/>
              <a:buNone/>
            </a:pPr>
            <a:endParaRPr lang="en-US" dirty="0"/>
          </a:p>
        </p:txBody>
      </p:sp>
      <p:pic>
        <p:nvPicPr>
          <p:cNvPr id="1026" name="Picture 2" descr="Image result for jackie bradley jr base hit"/>
          <p:cNvPicPr>
            <a:picLocks noChangeAspect="1" noChangeArrowheads="1"/>
          </p:cNvPicPr>
          <p:nvPr/>
        </p:nvPicPr>
        <p:blipFill rotWithShape="1">
          <a:blip r:embed="rId3">
            <a:extLst>
              <a:ext uri="{28A0092B-C50C-407E-A947-70E740481C1C}">
                <a14:useLocalDpi xmlns:a14="http://schemas.microsoft.com/office/drawing/2010/main" val="0"/>
              </a:ext>
            </a:extLst>
          </a:blip>
          <a:srcRect l="18626" r="13562"/>
          <a:stretch/>
        </p:blipFill>
        <p:spPr bwMode="auto">
          <a:xfrm>
            <a:off x="4572000" y="609600"/>
            <a:ext cx="4572000" cy="6248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liding in home plate"/>
          <p:cNvPicPr>
            <a:picLocks noChangeAspect="1" noChangeArrowheads="1"/>
          </p:cNvPicPr>
          <p:nvPr/>
        </p:nvPicPr>
        <p:blipFill rotWithShape="1">
          <a:blip r:embed="rId4">
            <a:extLst>
              <a:ext uri="{28A0092B-C50C-407E-A947-70E740481C1C}">
                <a14:useLocalDpi xmlns:a14="http://schemas.microsoft.com/office/drawing/2010/main" val="0"/>
              </a:ext>
            </a:extLst>
          </a:blip>
          <a:srcRect l="19749" r="18093"/>
          <a:stretch/>
        </p:blipFill>
        <p:spPr bwMode="auto">
          <a:xfrm>
            <a:off x="0" y="609600"/>
            <a:ext cx="4495800" cy="62484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4495800" cy="523220"/>
          </a:xfrm>
          <a:prstGeom prst="rect">
            <a:avLst/>
          </a:prstGeom>
        </p:spPr>
        <p:txBody>
          <a:bodyPr wrap="square">
            <a:spAutoFit/>
          </a:bodyPr>
          <a:lstStyle/>
          <a:p>
            <a:pPr algn="ctr"/>
            <a:r>
              <a:rPr lang="en-US" sz="2800" b="1" u="sng" dirty="0"/>
              <a:t>Who were the masked men?</a:t>
            </a:r>
            <a:endParaRPr lang="en-US" sz="2800" dirty="0"/>
          </a:p>
        </p:txBody>
      </p:sp>
    </p:spTree>
    <p:extLst>
      <p:ext uri="{BB962C8B-B14F-4D97-AF65-F5344CB8AC3E}">
        <p14:creationId xmlns:p14="http://schemas.microsoft.com/office/powerpoint/2010/main" val="9522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i can read about dinosaur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3" y="1066800"/>
            <a:ext cx="3902034" cy="579120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202" y="1070610"/>
            <a:ext cx="5281550" cy="2891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3" y="3962400"/>
            <a:ext cx="5257798" cy="2895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p:cNvSpPr>
          <p:nvPr>
            <p:ph type="title"/>
          </p:nvPr>
        </p:nvSpPr>
        <p:spPr>
          <a:xfrm>
            <a:off x="0" y="1"/>
            <a:ext cx="9144000" cy="838199"/>
          </a:xfrm>
        </p:spPr>
        <p:txBody>
          <a:bodyPr>
            <a:noAutofit/>
          </a:bodyPr>
          <a:lstStyle/>
          <a:p>
            <a:r>
              <a:rPr lang="en-US" sz="7000" b="1" dirty="0" smtClean="0">
                <a:latin typeface="Rockwell" panose="02060603020205020403" pitchFamily="18" charset="0"/>
              </a:rPr>
              <a:t>Brainwashing</a:t>
            </a:r>
            <a:endParaRPr lang="en-US" sz="7000" dirty="0">
              <a:latin typeface="Rockwell" panose="02060603020205020403" pitchFamily="18" charset="0"/>
            </a:endParaRPr>
          </a:p>
        </p:txBody>
      </p:sp>
    </p:spTree>
    <p:extLst>
      <p:ext uri="{BB962C8B-B14F-4D97-AF65-F5344CB8AC3E}">
        <p14:creationId xmlns:p14="http://schemas.microsoft.com/office/powerpoint/2010/main" val="378602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8"/>
                                        </p:tgtEl>
                                        <p:attrNameLst>
                                          <p:attrName>style.visibility</p:attrName>
                                        </p:attrNameLst>
                                      </p:cBhvr>
                                      <p:to>
                                        <p:strVal val="visible"/>
                                      </p:to>
                                    </p:set>
                                    <p:animEffect transition="in" filter="fade">
                                      <p:cBhvr>
                                        <p:cTn id="12" dur="500"/>
                                        <p:tgtEl>
                                          <p:spTgt spid="163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89"/>
                                        </p:tgtEl>
                                        <p:attrNameLst>
                                          <p:attrName>style.visibility</p:attrName>
                                        </p:attrNameLst>
                                      </p:cBhvr>
                                      <p:to>
                                        <p:strVal val="visible"/>
                                      </p:to>
                                    </p:set>
                                    <p:animEffect transition="in" filter="fade">
                                      <p:cBhvr>
                                        <p:cTn id="17"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5" y="1066800"/>
            <a:ext cx="9156865"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0" y="1"/>
            <a:ext cx="9144000" cy="838199"/>
          </a:xfrm>
        </p:spPr>
        <p:txBody>
          <a:bodyPr>
            <a:noAutofit/>
          </a:bodyPr>
          <a:lstStyle/>
          <a:p>
            <a:r>
              <a:rPr lang="en-US" sz="7000" b="1" dirty="0" smtClean="0">
                <a:latin typeface="Rockwell" panose="02060603020205020403" pitchFamily="18" charset="0"/>
              </a:rPr>
              <a:t>Brainwashing</a:t>
            </a:r>
            <a:endParaRPr lang="en-US" sz="7000" dirty="0">
              <a:latin typeface="Rockwell" panose="02060603020205020403" pitchFamily="18" charset="0"/>
            </a:endParaRPr>
          </a:p>
        </p:txBody>
      </p:sp>
    </p:spTree>
    <p:extLst>
      <p:ext uri="{BB962C8B-B14F-4D97-AF65-F5344CB8AC3E}">
        <p14:creationId xmlns:p14="http://schemas.microsoft.com/office/powerpoint/2010/main" val="145470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5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result for bert and ernie clip ar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438400"/>
            <a:ext cx="2895600" cy="3664021"/>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Image result for elmo art">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1023" y="4114800"/>
            <a:ext cx="2228850" cy="2530546"/>
          </a:xfrm>
          <a:prstGeom prst="rect">
            <a:avLst/>
          </a:prstGeom>
          <a:noFill/>
          <a:extLst>
            <a:ext uri="{909E8E84-426E-40DD-AFC4-6F175D3DCCD1}">
              <a14:hiddenFill xmlns:a14="http://schemas.microsoft.com/office/drawing/2010/main">
                <a:solidFill>
                  <a:srgbClr val="FFFFFF"/>
                </a:solidFill>
              </a14:hiddenFill>
            </a:ext>
          </a:extLst>
        </p:spPr>
      </p:pic>
      <p:pic>
        <p:nvPicPr>
          <p:cNvPr id="18446" name="Picture 14" descr="Related image">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0494" y="1256718"/>
            <a:ext cx="2540529" cy="2561584"/>
          </a:xfrm>
          <a:prstGeom prst="rect">
            <a:avLst/>
          </a:prstGeom>
          <a:noFill/>
          <a:extLst>
            <a:ext uri="{909E8E84-426E-40DD-AFC4-6F175D3DCCD1}">
              <a14:hiddenFill xmlns:a14="http://schemas.microsoft.com/office/drawing/2010/main">
                <a:solidFill>
                  <a:srgbClr val="FFFFFF"/>
                </a:solidFill>
              </a14:hiddenFill>
            </a:ext>
          </a:extLst>
        </p:spPr>
      </p:pic>
      <p:pic>
        <p:nvPicPr>
          <p:cNvPr id="18448" name="Picture 16" descr="Image result for bob the builder clip art">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4800" y="1036320"/>
            <a:ext cx="2007849" cy="2473759"/>
          </a:xfrm>
          <a:prstGeom prst="rect">
            <a:avLst/>
          </a:prstGeom>
          <a:noFill/>
          <a:extLst>
            <a:ext uri="{909E8E84-426E-40DD-AFC4-6F175D3DCCD1}">
              <a14:hiddenFill xmlns:a14="http://schemas.microsoft.com/office/drawing/2010/main">
                <a:solidFill>
                  <a:srgbClr val="FFFFFF"/>
                </a:solidFill>
              </a14:hiddenFill>
            </a:ext>
          </a:extLst>
        </p:spPr>
      </p:pic>
      <p:pic>
        <p:nvPicPr>
          <p:cNvPr id="18451"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900" y="4272388"/>
            <a:ext cx="2000250" cy="259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a:spLocks noGrp="1"/>
          </p:cNvSpPr>
          <p:nvPr>
            <p:ph type="title"/>
          </p:nvPr>
        </p:nvSpPr>
        <p:spPr>
          <a:xfrm>
            <a:off x="0" y="1"/>
            <a:ext cx="9144000" cy="838199"/>
          </a:xfrm>
        </p:spPr>
        <p:txBody>
          <a:bodyPr>
            <a:noAutofit/>
          </a:bodyPr>
          <a:lstStyle/>
          <a:p>
            <a:r>
              <a:rPr lang="en-US" sz="7000" b="1" dirty="0" smtClean="0">
                <a:latin typeface="Rockwell" panose="02060603020205020403" pitchFamily="18" charset="0"/>
              </a:rPr>
              <a:t>Brainwashing</a:t>
            </a:r>
            <a:endParaRPr lang="en-US" sz="7000" dirty="0">
              <a:latin typeface="Rockwell" panose="02060603020205020403" pitchFamily="18" charset="0"/>
            </a:endParaRPr>
          </a:p>
        </p:txBody>
      </p:sp>
    </p:spTree>
    <p:extLst>
      <p:ext uri="{BB962C8B-B14F-4D97-AF65-F5344CB8AC3E}">
        <p14:creationId xmlns:p14="http://schemas.microsoft.com/office/powerpoint/2010/main" val="340387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46"/>
                                        </p:tgtEl>
                                        <p:attrNameLst>
                                          <p:attrName>style.visibility</p:attrName>
                                        </p:attrNameLst>
                                      </p:cBhvr>
                                      <p:to>
                                        <p:strVal val="visible"/>
                                      </p:to>
                                    </p:set>
                                    <p:animEffect transition="in" filter="fade">
                                      <p:cBhvr>
                                        <p:cTn id="7" dur="500"/>
                                        <p:tgtEl>
                                          <p:spTgt spid="1844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448"/>
                                        </p:tgtEl>
                                        <p:attrNameLst>
                                          <p:attrName>style.visibility</p:attrName>
                                        </p:attrNameLst>
                                      </p:cBhvr>
                                      <p:to>
                                        <p:strVal val="visible"/>
                                      </p:to>
                                    </p:set>
                                    <p:animEffect transition="in" filter="fade">
                                      <p:cBhvr>
                                        <p:cTn id="11" dur="500"/>
                                        <p:tgtEl>
                                          <p:spTgt spid="1844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451"/>
                                        </p:tgtEl>
                                        <p:attrNameLst>
                                          <p:attrName>style.visibility</p:attrName>
                                        </p:attrNameLst>
                                      </p:cBhvr>
                                      <p:to>
                                        <p:strVal val="visible"/>
                                      </p:to>
                                    </p:set>
                                    <p:animEffect transition="in" filter="fade">
                                      <p:cBhvr>
                                        <p:cTn id="15" dur="500"/>
                                        <p:tgtEl>
                                          <p:spTgt spid="1845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436"/>
                                        </p:tgtEl>
                                        <p:attrNameLst>
                                          <p:attrName>style.visibility</p:attrName>
                                        </p:attrNameLst>
                                      </p:cBhvr>
                                      <p:to>
                                        <p:strVal val="visible"/>
                                      </p:to>
                                    </p:set>
                                    <p:animEffect transition="in" filter="fade">
                                      <p:cBhvr>
                                        <p:cTn id="19" dur="500"/>
                                        <p:tgtEl>
                                          <p:spTgt spid="1843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8434"/>
                                        </p:tgtEl>
                                        <p:attrNameLst>
                                          <p:attrName>style.visibility</p:attrName>
                                        </p:attrNameLst>
                                      </p:cBhvr>
                                      <p:to>
                                        <p:strVal val="visible"/>
                                      </p:to>
                                    </p:set>
                                    <p:animEffect transition="in" filter="fade">
                                      <p:cBhvr>
                                        <p:cTn id="23"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the land before time">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822"/>
          <a:stretch/>
        </p:blipFill>
        <p:spPr bwMode="auto">
          <a:xfrm>
            <a:off x="3810" y="1066800"/>
            <a:ext cx="3000375" cy="2285998"/>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Image result for ice age">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786" t="2154" r="3305" b="11208"/>
          <a:stretch/>
        </p:blipFill>
        <p:spPr bwMode="auto">
          <a:xfrm>
            <a:off x="3810" y="3505200"/>
            <a:ext cx="3019425" cy="2152471"/>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Image result for dinosaur train">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2775" y="1066799"/>
            <a:ext cx="2895600" cy="2285999"/>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Image result for dinosaur movie">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200" y="1066800"/>
            <a:ext cx="2971800" cy="2285999"/>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Related image">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29915" y="3505200"/>
            <a:ext cx="2895600" cy="2152471"/>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Image result for the great dinosaur rescue">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72200" y="3505200"/>
            <a:ext cx="2971800" cy="2152471"/>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0" y="1"/>
            <a:ext cx="9144000" cy="838199"/>
          </a:xfrm>
        </p:spPr>
        <p:txBody>
          <a:bodyPr>
            <a:noAutofit/>
          </a:bodyPr>
          <a:lstStyle/>
          <a:p>
            <a:r>
              <a:rPr lang="en-US" sz="7000" b="1" dirty="0" smtClean="0">
                <a:latin typeface="Rockwell" panose="02060603020205020403" pitchFamily="18" charset="0"/>
              </a:rPr>
              <a:t>Brainwashing</a:t>
            </a:r>
            <a:endParaRPr lang="en-US" sz="7000" dirty="0">
              <a:latin typeface="Rockwell" panose="02060603020205020403" pitchFamily="18" charset="0"/>
            </a:endParaRPr>
          </a:p>
        </p:txBody>
      </p:sp>
      <p:sp>
        <p:nvSpPr>
          <p:cNvPr id="2" name="Rectangle 1"/>
          <p:cNvSpPr/>
          <p:nvPr/>
        </p:nvSpPr>
        <p:spPr>
          <a:xfrm>
            <a:off x="0" y="5657671"/>
            <a:ext cx="9144000" cy="1200329"/>
          </a:xfrm>
          <a:prstGeom prst="rect">
            <a:avLst/>
          </a:prstGeom>
        </p:spPr>
        <p:txBody>
          <a:bodyPr wrap="square">
            <a:spAutoFit/>
          </a:bodyPr>
          <a:lstStyle/>
          <a:p>
            <a:r>
              <a:rPr lang="en-US" sz="2400" b="1" dirty="0"/>
              <a:t>2 Cor 11:14-15</a:t>
            </a:r>
            <a:r>
              <a:rPr lang="en-US" sz="2400" dirty="0"/>
              <a:t> – </a:t>
            </a:r>
            <a:r>
              <a:rPr lang="en-US" sz="2400" dirty="0" smtClean="0"/>
              <a:t>“…Satan </a:t>
            </a:r>
            <a:r>
              <a:rPr lang="en-US" sz="2400" dirty="0"/>
              <a:t>disguises himself as an angel of light. Therefore it is not surprising if his servants also disguise themselves as servants of righteousness, whose end will be according to their </a:t>
            </a:r>
            <a:r>
              <a:rPr lang="en-US" sz="2400" dirty="0" smtClean="0"/>
              <a:t>deeds.”</a:t>
            </a:r>
            <a:endParaRPr lang="en-US" sz="2400" dirty="0"/>
          </a:p>
        </p:txBody>
      </p:sp>
    </p:spTree>
    <p:extLst>
      <p:ext uri="{BB962C8B-B14F-4D97-AF65-F5344CB8AC3E}">
        <p14:creationId xmlns:p14="http://schemas.microsoft.com/office/powerpoint/2010/main" val="379501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500"/>
                                        <p:tgtEl>
                                          <p:spTgt spid="1945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462"/>
                                        </p:tgtEl>
                                        <p:attrNameLst>
                                          <p:attrName>style.visibility</p:attrName>
                                        </p:attrNameLst>
                                      </p:cBhvr>
                                      <p:to>
                                        <p:strVal val="visible"/>
                                      </p:to>
                                    </p:set>
                                    <p:animEffect transition="in" filter="fade">
                                      <p:cBhvr>
                                        <p:cTn id="11" dur="500"/>
                                        <p:tgtEl>
                                          <p:spTgt spid="1946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464"/>
                                        </p:tgtEl>
                                        <p:attrNameLst>
                                          <p:attrName>style.visibility</p:attrName>
                                        </p:attrNameLst>
                                      </p:cBhvr>
                                      <p:to>
                                        <p:strVal val="visible"/>
                                      </p:to>
                                    </p:set>
                                    <p:animEffect transition="in" filter="fade">
                                      <p:cBhvr>
                                        <p:cTn id="15" dur="500"/>
                                        <p:tgtEl>
                                          <p:spTgt spid="1946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460"/>
                                        </p:tgtEl>
                                        <p:attrNameLst>
                                          <p:attrName>style.visibility</p:attrName>
                                        </p:attrNameLst>
                                      </p:cBhvr>
                                      <p:to>
                                        <p:strVal val="visible"/>
                                      </p:to>
                                    </p:set>
                                    <p:animEffect transition="in" filter="fade">
                                      <p:cBhvr>
                                        <p:cTn id="19" dur="500"/>
                                        <p:tgtEl>
                                          <p:spTgt spid="1946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9466"/>
                                        </p:tgtEl>
                                        <p:attrNameLst>
                                          <p:attrName>style.visibility</p:attrName>
                                        </p:attrNameLst>
                                      </p:cBhvr>
                                      <p:to>
                                        <p:strVal val="visible"/>
                                      </p:to>
                                    </p:set>
                                    <p:animEffect transition="in" filter="fade">
                                      <p:cBhvr>
                                        <p:cTn id="23" dur="500"/>
                                        <p:tgtEl>
                                          <p:spTgt spid="1946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9468"/>
                                        </p:tgtEl>
                                        <p:attrNameLst>
                                          <p:attrName>style.visibility</p:attrName>
                                        </p:attrNameLst>
                                      </p:cBhvr>
                                      <p:to>
                                        <p:strVal val="visible"/>
                                      </p:to>
                                    </p:set>
                                    <p:animEffect transition="in" filter="fade">
                                      <p:cBhvr>
                                        <p:cTn id="27" dur="500"/>
                                        <p:tgtEl>
                                          <p:spTgt spid="1946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
            <a:ext cx="9144000" cy="838199"/>
          </a:xfrm>
        </p:spPr>
        <p:txBody>
          <a:bodyPr>
            <a:noAutofit/>
          </a:bodyPr>
          <a:lstStyle/>
          <a:p>
            <a:r>
              <a:rPr lang="en-US" sz="7000" b="1" dirty="0" smtClean="0">
                <a:latin typeface="Rockwell" panose="02060603020205020403" pitchFamily="18" charset="0"/>
              </a:rPr>
              <a:t>Brainwashing</a:t>
            </a:r>
            <a:endParaRPr lang="en-US" sz="7000" dirty="0">
              <a:latin typeface="Rockwell" panose="02060603020205020403" pitchFamily="18" charset="0"/>
            </a:endParaRPr>
          </a:p>
        </p:txBody>
      </p:sp>
      <p:sp>
        <p:nvSpPr>
          <p:cNvPr id="5" name="Rectangle 4"/>
          <p:cNvSpPr/>
          <p:nvPr/>
        </p:nvSpPr>
        <p:spPr>
          <a:xfrm>
            <a:off x="2895600" y="1078399"/>
            <a:ext cx="6243403" cy="2123658"/>
          </a:xfrm>
          <a:prstGeom prst="rect">
            <a:avLst/>
          </a:prstGeom>
        </p:spPr>
        <p:txBody>
          <a:bodyPr wrap="square">
            <a:spAutoFit/>
          </a:bodyPr>
          <a:lstStyle/>
          <a:p>
            <a:r>
              <a:rPr lang="en-US" sz="2200" b="1" u="sng" dirty="0"/>
              <a:t>Deborah </a:t>
            </a:r>
            <a:r>
              <a:rPr lang="en-US" sz="2200" b="1" u="sng" dirty="0" err="1" smtClean="0"/>
              <a:t>Kelemen</a:t>
            </a:r>
            <a:r>
              <a:rPr lang="en-US" sz="2200" dirty="0" smtClean="0"/>
              <a:t> – “…</a:t>
            </a:r>
            <a:r>
              <a:rPr lang="en-US" sz="2200" dirty="0"/>
              <a:t>capitalizing on young children’s drive for coherent explanation, factual knowledge, and interest in trait function, </a:t>
            </a:r>
            <a:r>
              <a:rPr lang="en-US" sz="2200" u="sng" dirty="0"/>
              <a:t>along with their affinity for picture storybooks</a:t>
            </a:r>
            <a:r>
              <a:rPr lang="en-US" sz="2200" dirty="0"/>
              <a:t>, is a viable initial step toward overcoming conceptual pitfalls that can undermine later learning about adaptation</a:t>
            </a:r>
            <a:r>
              <a:rPr lang="en-US" sz="2200" dirty="0" smtClean="0"/>
              <a:t>.”</a:t>
            </a:r>
            <a:endParaRPr lang="en-US" sz="2200" dirty="0"/>
          </a:p>
        </p:txBody>
      </p:sp>
      <p:pic>
        <p:nvPicPr>
          <p:cNvPr id="1026" name="Picture 2" descr="Image result for deborah kelemen"/>
          <p:cNvPicPr>
            <a:picLocks noChangeAspect="1" noChangeArrowheads="1"/>
          </p:cNvPicPr>
          <p:nvPr/>
        </p:nvPicPr>
        <p:blipFill rotWithShape="1">
          <a:blip r:embed="rId3">
            <a:extLst>
              <a:ext uri="{28A0092B-C50C-407E-A947-70E740481C1C}">
                <a14:useLocalDpi xmlns:a14="http://schemas.microsoft.com/office/drawing/2010/main" val="0"/>
              </a:ext>
            </a:extLst>
          </a:blip>
          <a:srcRect l="25032" t="12598" r="7520"/>
          <a:stretch/>
        </p:blipFill>
        <p:spPr bwMode="auto">
          <a:xfrm>
            <a:off x="1" y="1104632"/>
            <a:ext cx="2895599" cy="24790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eborah kelem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5" y="3583721"/>
            <a:ext cx="2890605" cy="32842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895601" y="3348420"/>
            <a:ext cx="6243400" cy="3477875"/>
          </a:xfrm>
          <a:prstGeom prst="rect">
            <a:avLst/>
          </a:prstGeom>
        </p:spPr>
        <p:txBody>
          <a:bodyPr wrap="square">
            <a:spAutoFit/>
          </a:bodyPr>
          <a:lstStyle/>
          <a:p>
            <a:r>
              <a:rPr lang="en-US" sz="2200" dirty="0" smtClean="0"/>
              <a:t>“…children </a:t>
            </a:r>
            <a:r>
              <a:rPr lang="en-US" sz="2200" dirty="0"/>
              <a:t>in early elementary school can be taught the basic logic of adaptation by natural selection via a brief but comprehensive storybook intervention…the intervention resulted in approximately 40-fold increases in children’s odds of increasing their factual and theoretical </a:t>
            </a:r>
            <a:r>
              <a:rPr lang="en-US" sz="2200" dirty="0" smtClean="0"/>
              <a:t>understanding.” </a:t>
            </a:r>
            <a:r>
              <a:rPr lang="en-US" sz="2200" dirty="0"/>
              <a:t>(Young Children Can Be Taught Basic Natural Selection Using a Picture-Storybook Intervention, 2014, </a:t>
            </a:r>
            <a:r>
              <a:rPr lang="en-US" sz="2200" i="1" dirty="0"/>
              <a:t>Psychological Science</a:t>
            </a:r>
            <a:r>
              <a:rPr lang="en-US" sz="2200" dirty="0"/>
              <a:t>. 25(4): 893–902</a:t>
            </a:r>
            <a:r>
              <a:rPr lang="en-US" sz="2200" dirty="0" smtClean="0"/>
              <a:t>)</a:t>
            </a:r>
            <a:endParaRPr lang="en-US" dirty="0"/>
          </a:p>
        </p:txBody>
      </p:sp>
    </p:spTree>
    <p:extLst>
      <p:ext uri="{BB962C8B-B14F-4D97-AF65-F5344CB8AC3E}">
        <p14:creationId xmlns:p14="http://schemas.microsoft.com/office/powerpoint/2010/main" val="256587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13884</TotalTime>
  <Words>8373</Words>
  <Application>Microsoft Office PowerPoint</Application>
  <PresentationFormat>On-screen Show (4:3)</PresentationFormat>
  <Paragraphs>300</Paragraphs>
  <Slides>28</Slides>
  <Notes>28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Brainwashing</vt:lpstr>
      <vt:lpstr>Brainwashing</vt:lpstr>
      <vt:lpstr>Brainwashing</vt:lpstr>
      <vt:lpstr>Brainwashing</vt:lpstr>
      <vt:lpstr>Brainwashing</vt:lpstr>
      <vt:lpstr>Brainwashing</vt:lpstr>
      <vt:lpstr>Brainwashing</vt:lpstr>
      <vt:lpstr>Brainwashing</vt:lpstr>
      <vt:lpstr>Brainwashing</vt:lpstr>
      <vt:lpstr>Intimidation</vt:lpstr>
      <vt:lpstr>Intimidation</vt:lpstr>
      <vt:lpstr>Intimidation</vt:lpstr>
      <vt:lpstr>Intimidation</vt:lpstr>
      <vt:lpstr>Escape Accountability</vt:lpstr>
      <vt:lpstr>Escape Accountability</vt:lpstr>
      <vt:lpstr>Escape Accountability</vt:lpstr>
      <vt:lpstr>Escape Accountability</vt:lpstr>
      <vt:lpstr>Religious Confusion</vt:lpstr>
      <vt:lpstr>Religious Confusion</vt:lpstr>
      <vt:lpstr>Religious Confusion</vt:lpstr>
      <vt:lpstr>Suffering</vt:lpstr>
      <vt:lpstr>Suffering</vt:lpstr>
      <vt:lpstr>Suffering</vt:lpstr>
      <vt:lpstr>Suffering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Do So Many Accept It?</dc:title>
  <dc:creator>BubbaHasty</dc:creator>
  <cp:lastModifiedBy>Ryan Hasty</cp:lastModifiedBy>
  <cp:revision>262</cp:revision>
  <dcterms:created xsi:type="dcterms:W3CDTF">2006-08-16T00:00:00Z</dcterms:created>
  <dcterms:modified xsi:type="dcterms:W3CDTF">2017-10-25T21:25:03Z</dcterms:modified>
</cp:coreProperties>
</file>