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9" r:id="rId2"/>
    <p:sldId id="288" r:id="rId3"/>
    <p:sldId id="289" r:id="rId4"/>
    <p:sldId id="290" r:id="rId5"/>
    <p:sldId id="291" r:id="rId6"/>
    <p:sldId id="292" r:id="rId7"/>
    <p:sldId id="293" r:id="rId8"/>
    <p:sldId id="294" r:id="rId9"/>
    <p:sldId id="295" r:id="rId10"/>
    <p:sldId id="296" r:id="rId1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65866" autoAdjust="0"/>
  </p:normalViewPr>
  <p:slideViewPr>
    <p:cSldViewPr snapToGrid="0">
      <p:cViewPr varScale="1">
        <p:scale>
          <a:sx n="70" d="100"/>
          <a:sy n="70" d="100"/>
        </p:scale>
        <p:origin x="3138" y="54"/>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01192" y="1039"/>
            <a:ext cx="1141615" cy="856211"/>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857250"/>
            <a:ext cx="9144000" cy="565666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A08EBF-120C-4EBB-9E87-4F5006531BC2}" type="slidenum">
              <a:rPr lang="es-GT" smtClean="0"/>
              <a:t>‹#›</a:t>
            </a:fld>
            <a:endParaRPr lang="es-GT"/>
          </a:p>
        </p:txBody>
      </p:sp>
    </p:spTree>
    <p:extLst>
      <p:ext uri="{BB962C8B-B14F-4D97-AF65-F5344CB8AC3E}">
        <p14:creationId xmlns:p14="http://schemas.microsoft.com/office/powerpoint/2010/main" val="14629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first of two times where God says He will fight for Israel. If the previous verses seem so negative, perhaps it’s only to make these verses sound that much more positive.</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1</a:t>
            </a:fld>
            <a:endParaRPr lang="es-GT"/>
          </a:p>
        </p:txBody>
      </p:sp>
    </p:spTree>
    <p:extLst>
      <p:ext uri="{BB962C8B-B14F-4D97-AF65-F5344CB8AC3E}">
        <p14:creationId xmlns:p14="http://schemas.microsoft.com/office/powerpoint/2010/main" val="1345015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60:19-20</a:t>
            </a:r>
            <a:r>
              <a:rPr lang="en-US" sz="1200" dirty="0">
                <a:effectLst/>
                <a:latin typeface="+mn-lt"/>
                <a:ea typeface="Calibri" panose="020F0502020204030204" pitchFamily="34" charset="0"/>
                <a:cs typeface="Times New Roman" panose="02020603050405020304" pitchFamily="18" charset="0"/>
              </a:rPr>
              <a:t> – The old order of an alternating sun and moon are replaced by a new order of spiritual light of the changeless presence of the Lord (24:23; 30:26; 1 John 1:5; Luke 1:76-79; 2:32; Mal 3:19; John 1:5,9; 3:19; 8:12; 12:35-36). Not only will we be bathed in His light, but changed into His likeness. The fluctuations of sun and moon, which brought darkness and mourning, are past (35:10; 40:2; 61:2; 65:19; Psa 30:6; Rev 21:4). The perpetual presence of God will bring everlasting joy (Rev 21:23; 22:5).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60:21-22</a:t>
            </a:r>
            <a:r>
              <a:rPr lang="en-US" sz="1200" dirty="0">
                <a:effectLst/>
                <a:latin typeface="+mn-lt"/>
                <a:ea typeface="Calibri" panose="020F0502020204030204" pitchFamily="34" charset="0"/>
                <a:cs typeface="Times New Roman" panose="02020603050405020304" pitchFamily="18" charset="0"/>
              </a:rPr>
              <a:t> – Full of the “land, nation, seed” promises of Gen 12:1-3. God expects His people to do right (1:21,26; 56:1; Rev 14:1-5). But they could not do it apart from God, hence the righteousness of faith. “possess the land forever” = 57:13; Gen 17:8; 2 Sam 7:10, contrasting Deut 6:18; 28:63 and their prior dispossession of the land. Righteousness leads to tenure. “branch” = 11:1,10; 14:19, in which all in Zion will be like the Messiah. “My planting” and “work of My hands” = the new creation is entirely His work (5:1-7; 27:2-6; 61:3; Psa 1:3). He is the vine, we are the branches (John 15:5). Abrahamic promise fulfilled in which from one would become many. Our influence will be out of proportion to our size, contrasting 30:17; 1 Cor 1:26-31 – the power of the weak, triumph of the unlikely, fruitfulness of the barren (Mic 4:7; 5:1). “I the Lord” = God putting His reputation on the line (9:7), expediting it, to ensure this happens in the “fullness of time” (Gal 4:4; Mark 1:14-15; Acts 1:7). </a:t>
            </a:r>
          </a:p>
        </p:txBody>
      </p:sp>
      <p:sp>
        <p:nvSpPr>
          <p:cNvPr id="4" name="Slide Number Placeholder 3"/>
          <p:cNvSpPr>
            <a:spLocks noGrp="1"/>
          </p:cNvSpPr>
          <p:nvPr>
            <p:ph type="sldNum" sz="quarter" idx="10"/>
          </p:nvPr>
        </p:nvSpPr>
        <p:spPr/>
        <p:txBody>
          <a:bodyPr/>
          <a:lstStyle/>
          <a:p>
            <a:fld id="{0BA08EBF-120C-4EBB-9E87-4F5006531BC2}" type="slidenum">
              <a:rPr lang="es-GT" smtClean="0"/>
              <a:t>10</a:t>
            </a:fld>
            <a:endParaRPr lang="es-GT"/>
          </a:p>
        </p:txBody>
      </p:sp>
    </p:spTree>
    <p:extLst>
      <p:ext uri="{BB962C8B-B14F-4D97-AF65-F5344CB8AC3E}">
        <p14:creationId xmlns:p14="http://schemas.microsoft.com/office/powerpoint/2010/main" val="438988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59:15c-16a</a:t>
            </a:r>
            <a:r>
              <a:rPr lang="en-US" sz="120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rPr>
              <a:t>Divine reaction to 58:1 – 59:15b, and covers through 63:6. He is the divine Warrior who comes to defeat Israel’s biggest enemy – sin. Our great hope is that God does actually see (58:3; 59:2; Ex 2:23-25). He sees no justice because they are unable to do justice. “displeasing” = He took it badly, was appalled, was devastated. “astonished” = expression over the horror of sin and His compassion for the people. “intercede” = no one to stand as champion between the people and the consequences of their moral collapse (53:12). </a:t>
            </a:r>
            <a:r>
              <a:rPr lang="en-US" sz="1200" dirty="0">
                <a:effectLst/>
                <a:latin typeface="+mn-lt"/>
                <a:ea typeface="Calibri" panose="020F0502020204030204" pitchFamily="34" charset="0"/>
                <a:cs typeface="Times New Roman" panose="02020603050405020304" pitchFamily="18" charset="0"/>
              </a:rPr>
              <a:t>You’re in big trouble, and you can’t dig yourself out of it. God will intervene. </a:t>
            </a:r>
            <a:endParaRPr lang="en-US" sz="1200" dirty="0">
              <a:effectLst/>
              <a:latin typeface="+mn-lt"/>
              <a:ea typeface="Calibri" panose="020F0502020204030204" pitchFamily="34" charset="0"/>
            </a:endParaRPr>
          </a:p>
          <a:p>
            <a:pPr marL="0" marR="0">
              <a:lnSpc>
                <a:spcPct val="107000"/>
              </a:lnSpc>
              <a:spcBef>
                <a:spcPts val="0"/>
              </a:spcBef>
              <a:spcAft>
                <a:spcPts val="800"/>
              </a:spcAft>
            </a:pPr>
            <a:endParaRPr lang="en-US" sz="1200" dirty="0">
              <a:effectLst/>
              <a:latin typeface="+mn-lt"/>
              <a:ea typeface="Calibri" panose="020F0502020204030204" pitchFamily="34" charset="0"/>
            </a:endParaRPr>
          </a:p>
          <a:p>
            <a:pPr marL="0" marR="0">
              <a:lnSpc>
                <a:spcPct val="107000"/>
              </a:lnSpc>
              <a:spcBef>
                <a:spcPts val="0"/>
              </a:spcBef>
              <a:spcAft>
                <a:spcPts val="800"/>
              </a:spcAft>
            </a:pPr>
            <a:r>
              <a:rPr lang="en-US" sz="1200" b="1" dirty="0">
                <a:effectLst/>
                <a:latin typeface="+mn-lt"/>
                <a:ea typeface="Calibri" panose="020F0502020204030204" pitchFamily="34" charset="0"/>
              </a:rPr>
              <a:t>Isa 59:16b</a:t>
            </a:r>
            <a:r>
              <a:rPr lang="en-US" sz="1200" dirty="0">
                <a:effectLst/>
                <a:latin typeface="+mn-lt"/>
                <a:ea typeface="Calibri" panose="020F0502020204030204" pitchFamily="34" charset="0"/>
              </a:rPr>
              <a:t> – “arm” = His personal power and resource, in which He submitted to the death what was their due (51:9; 52:10; 53:1; 63:5). “righteousness” = His changelessly righteous character wherein He must be true to who He is and faithful to what He has pledged. His arm works salvation because He has promised to save His people, and so it acts in ways to satisfy His righteousness. What came to Isaiah’s unclean lips in 6:5 now comes to the nation.</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2</a:t>
            </a:fld>
            <a:endParaRPr lang="es-GT"/>
          </a:p>
        </p:txBody>
      </p:sp>
    </p:spTree>
    <p:extLst>
      <p:ext uri="{BB962C8B-B14F-4D97-AF65-F5344CB8AC3E}">
        <p14:creationId xmlns:p14="http://schemas.microsoft.com/office/powerpoint/2010/main" val="57649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59:17-18</a:t>
            </a:r>
            <a:r>
              <a:rPr lang="en-US" sz="1200" dirty="0">
                <a:effectLst/>
                <a:latin typeface="+mn-lt"/>
                <a:ea typeface="Calibri" panose="020F0502020204030204" pitchFamily="34" charset="0"/>
                <a:cs typeface="Times New Roman" panose="02020603050405020304" pitchFamily="18" charset="0"/>
              </a:rPr>
              <a:t> – Clothing a metaphor for character, and righteousness, salvation, vengeance, and zeal are all aspects of God’s character; a prototype to Eph 6:13-17, in which we put on His armor so He can work through us. After all, He is looking for someone to fight for His causes (vs. 15c-16). He is fully clothed as a warrior (42:13; Ex 15:3; Deut 1:30). He will satisfy His righteousness, save His people, repay His foes, and carry it through to completion driven by His zeal (9:6-7; 26:11; 37:32; 42:13; 63:15). No offensive weapons are mentioned – all God needs is His mighty arm. Vengeance is fundamental to this section, in which things are settled in absolute justice between the Lord and all who oppose Him. “wrath” = burning hostility toward sin. “repay” = pacifying a debt, a word very similar to “shalom” (peace), implying God will give peace to those who love Him (57:19) and “pacify” all accounts w/His enemies, even those as far as the coastlands.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rPr>
              <a:t>Isa 59:19b</a:t>
            </a:r>
            <a:r>
              <a:rPr lang="en-US" sz="1200" dirty="0">
                <a:effectLst/>
                <a:latin typeface="+mn-lt"/>
                <a:ea typeface="Calibri" panose="020F0502020204030204" pitchFamily="34" charset="0"/>
              </a:rPr>
              <a:t> – Result? Reverence toward God throughout the entire world, from the remotest regions (west to east). His glory is an inescapable reality which fills the earth (6:3; Psalm 106:8). It makes everything pale in comparison (2:10,19,21).</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3</a:t>
            </a:fld>
            <a:endParaRPr lang="es-GT"/>
          </a:p>
        </p:txBody>
      </p:sp>
    </p:spTree>
    <p:extLst>
      <p:ext uri="{BB962C8B-B14F-4D97-AF65-F5344CB8AC3E}">
        <p14:creationId xmlns:p14="http://schemas.microsoft.com/office/powerpoint/2010/main" val="14048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59:19c-20</a:t>
            </a:r>
            <a:r>
              <a:rPr lang="en-US" sz="120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rPr>
              <a:t>The Lord will act like a pent-up flood suddenly released by a driving wind. Second half of verse is difficult to translate. </a:t>
            </a:r>
            <a:r>
              <a:rPr lang="en-US" sz="1200" dirty="0">
                <a:effectLst/>
                <a:latin typeface="+mn-lt"/>
                <a:ea typeface="Calibri" panose="020F0502020204030204" pitchFamily="34" charset="0"/>
                <a:cs typeface="Times New Roman" panose="02020603050405020304" pitchFamily="18" charset="0"/>
              </a:rPr>
              <a:t>As our Warrior, He redeems Zion, securing a worldwide result (35:9). “Redeemer” = Hebrew “</a:t>
            </a:r>
            <a:r>
              <a:rPr lang="en-US" sz="1200" dirty="0" err="1">
                <a:effectLst/>
                <a:latin typeface="+mn-lt"/>
                <a:ea typeface="Calibri" panose="020F0502020204030204" pitchFamily="34" charset="0"/>
                <a:cs typeface="Times New Roman" panose="02020603050405020304" pitchFamily="18" charset="0"/>
              </a:rPr>
              <a:t>goel</a:t>
            </a:r>
            <a:r>
              <a:rPr lang="en-US" sz="1200" dirty="0">
                <a:effectLst/>
                <a:latin typeface="+mn-lt"/>
                <a:ea typeface="Calibri" panose="020F0502020204030204" pitchFamily="34" charset="0"/>
                <a:cs typeface="Times New Roman" panose="02020603050405020304" pitchFamily="18" charset="0"/>
              </a:rPr>
              <a:t>” (Lev 25:25,48; Num 35:19; Deut 25:5-10). No matter how horrible sin is to Him, salvation is available to those who turn from their rebellion (Rom 11:26-27). “rebellion” = 53:5. While nothing/no one can change God’s grace, one thing can block it – an unrepentant spirit. “Jacob” must want it enough to choose God’s way (Gen 32:26; 1 Thes 1:10).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59:21</a:t>
            </a:r>
            <a:r>
              <a:rPr lang="en-US" sz="1200" dirty="0">
                <a:effectLst/>
                <a:latin typeface="+mn-lt"/>
                <a:ea typeface="Calibri" panose="020F0502020204030204" pitchFamily="34" charset="0"/>
                <a:cs typeface="Times New Roman" panose="02020603050405020304" pitchFamily="18" charset="0"/>
              </a:rPr>
              <a:t> – “covenant” = 42:6; 49:8; 54:10; 55:3-5. Accomplished through the Servant (49:8; 54:10). The Servant is the Anointed One (42:1; 61:1-3), and He secures the covenant blessing to His seed (53:10). It can’t depart from His mouth because He has the tongue of disciples (50:4). “offspring” = 44:3; 54:3; Gen 3:15; 22:18. He wants His Spirit to take up resident w/them (32:15-19; 44:3-5). Then we will declare Him (Psa 22:30-31). This is emphatic due to the double “says the Lord”. “from now and forever” = 9:7.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4</a:t>
            </a:fld>
            <a:endParaRPr lang="es-GT"/>
          </a:p>
        </p:txBody>
      </p:sp>
    </p:spTree>
    <p:extLst>
      <p:ext uri="{BB962C8B-B14F-4D97-AF65-F5344CB8AC3E}">
        <p14:creationId xmlns:p14="http://schemas.microsoft.com/office/powerpoint/2010/main" val="38743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60:1-3</a:t>
            </a:r>
            <a:r>
              <a:rPr lang="en-US" sz="1200" dirty="0">
                <a:effectLst/>
                <a:latin typeface="+mn-lt"/>
                <a:ea typeface="Calibri" panose="020F0502020204030204" pitchFamily="34" charset="0"/>
                <a:cs typeface="Times New Roman" panose="02020603050405020304" pitchFamily="18" charset="0"/>
              </a:rPr>
              <a:t> – Poem centers on promises of Gen 12:3 (blessing and curse), climaxing themes from 2:2-4; 4:2-6; 25:6-10; 26:1-6; 35:1-10. “rest” = 45:14-15; 49:16-26. Zion summoned to embrace the light that is hers from God and to observe as the nations gather to the same light. Redeemer of 59:20 has come like the rising of the sun after a long anxious night (59:9-10), and the result is that Zion is inwardly “charged” (1 Sam 14:27-29). God’s glory would be reflected from Israel, a contrast w/chapters 2 and 3. This new light has put new life in her limbs of a Zion prostrate in the dust because of sin such that she can “arise”. Vs. 2 is the explanation: the Lord’s light/glory, through Israel, will magnetize the nations (2:3; 49:7; 55:5). “The solution for the world’s spiritual and moral darkness is what happens to </a:t>
            </a:r>
            <a:r>
              <a:rPr lang="en-US" sz="1200" u="sng" dirty="0">
                <a:effectLst/>
                <a:latin typeface="+mn-lt"/>
                <a:ea typeface="Calibri" panose="020F0502020204030204" pitchFamily="34" charset="0"/>
                <a:cs typeface="Times New Roman" panose="02020603050405020304" pitchFamily="18" charset="0"/>
              </a:rPr>
              <a:t>you</a:t>
            </a:r>
            <a:r>
              <a:rPr lang="en-US" sz="1200" dirty="0">
                <a:effectLst/>
                <a:latin typeface="+mn-lt"/>
                <a:ea typeface="Calibri" panose="020F0502020204030204" pitchFamily="34" charset="0"/>
                <a:cs typeface="Times New Roman" panose="02020603050405020304" pitchFamily="18" charset="0"/>
              </a:rPr>
              <a:t>, Zion” (Ex 10:23). This will rescue those entrapped in the darkness of Jewish tradition and prejudice, idolatry, or Grecian/Roman philosophy (Matt 17:2; John 1:14,16; 8:12; 1 John 1:2). Vs. 3: t</a:t>
            </a:r>
            <a:r>
              <a:rPr lang="en-US" sz="1200" dirty="0">
                <a:effectLst/>
                <a:latin typeface="+mn-lt"/>
                <a:ea typeface="Calibri" panose="020F0502020204030204" pitchFamily="34" charset="0"/>
              </a:rPr>
              <a:t>he ruled and the rulers = total response (49:7; 52:15). The Light is the reason why Gentiles come, the brightness of the presence of God will be irresistible (2:3-4; 4:5; 40:5).</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5</a:t>
            </a:fld>
            <a:endParaRPr lang="es-GT"/>
          </a:p>
        </p:txBody>
      </p:sp>
    </p:spTree>
    <p:extLst>
      <p:ext uri="{BB962C8B-B14F-4D97-AF65-F5344CB8AC3E}">
        <p14:creationId xmlns:p14="http://schemas.microsoft.com/office/powerpoint/2010/main" val="1730075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60:4-5</a:t>
            </a:r>
            <a:r>
              <a:rPr lang="en-US" sz="1200" dirty="0">
                <a:effectLst/>
                <a:latin typeface="+mn-lt"/>
                <a:ea typeface="Calibri" panose="020F0502020204030204" pitchFamily="34" charset="0"/>
                <a:cs typeface="Times New Roman" panose="02020603050405020304" pitchFamily="18" charset="0"/>
              </a:rPr>
              <a:t> – Start of verse identical to 49:18. For years, she was the butt of other nations aggression, violence, and envy. Now she looks w/amazement as they acquiesce to her (49:22; Rom 8:15). The nations will not come empty-handed. The nations and the children of Zion march homeward together to join the church. “afar” = no barrier. “carried” = no hindrance due to frailty. Same picture as 2:2-4. The very sight of it will cause Zion to beam in wonder. The reason is because it is all for her enrichment (Ex 12:35-36). “sea” = Dan 7:1-8, either lands that can only be reached by water or all that oppose God (51:10; Psa 93), implying former enemies will turn to her. They have “turned” because they have been won over by the gospel. “thrill” = Jer 33:9, but is almost always used elsewhere of “terror”. The wonder of what God will do will provoke awe and fearful rejoicing. “wealth” could be the resources they bring or the people themselves (1 Cor 3:21).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60:6-7</a:t>
            </a:r>
            <a:r>
              <a:rPr lang="en-US" sz="1200" dirty="0">
                <a:effectLst/>
                <a:latin typeface="+mn-lt"/>
                <a:ea typeface="Calibri" panose="020F0502020204030204" pitchFamily="34" charset="0"/>
                <a:cs typeface="Times New Roman" panose="02020603050405020304" pitchFamily="18" charset="0"/>
              </a:rPr>
              <a:t> – Cities were all far away: Midian = far south, Ephah = east of Persian Gulf, Sheba = deep south, Kedar and Nebaioth = east in the northern reaches of Arabia. Creates sense of world-wide surge from faraway places. In Judg 6:1, Midian was hostile; now they’re a welcome worshipper. “cover” = 11:9; camels cover the ground around Jerusalem like flies. “bear good news” = 40:9. Gold formerly used to create idols will now go to God (Matt 2:11). Heartfelt devotion. Flocks not offered as they were in Ezra 6:9-10, but in their own right as partaking of the benefits of the altar. And by this, it will lead to more glory, in contrast w/the vain attempts man made to glorify himself (3:18,20; 10:12,15; 13:19; 20:5; 28:1,4; 44:13). He instead shares His glory (55:5), through the word of the Servant (49:3). His house will be a house of prayer for all people (56:7). Nations from all extreme directions will come. Nations related to Gen 25:2,4,13 - Abraham’s extended family.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rPr>
              <a:t>Isa 60:8-9</a:t>
            </a:r>
            <a:r>
              <a:rPr lang="en-US" sz="1200" dirty="0">
                <a:effectLst/>
                <a:latin typeface="+mn-lt"/>
                <a:ea typeface="Calibri" panose="020F0502020204030204" pitchFamily="34" charset="0"/>
              </a:rPr>
              <a:t> – The ships, w/their white sails likely casting a shadow, fly as the clouds, hurrying toward shore. “doves to their lattices” = to the place where their young are. They’ve been waiting, and now that they’ve heard of His victory, they are off. They don’t come looking to contribute their own insight to religion. They come to hear the truth from the God of Israel (2:3). This is the idea behind the subservience – they are submitting to Israel’s God, moved by the beauty of Zion. Tarshish, being in the west, completes the world-wide gathering picture of begin in vs. 6-7. They bring everything (Ex 10:26).</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6</a:t>
            </a:fld>
            <a:endParaRPr lang="es-GT"/>
          </a:p>
        </p:txBody>
      </p:sp>
    </p:spTree>
    <p:extLst>
      <p:ext uri="{BB962C8B-B14F-4D97-AF65-F5344CB8AC3E}">
        <p14:creationId xmlns:p14="http://schemas.microsoft.com/office/powerpoint/2010/main" val="3296678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60:10-11</a:t>
            </a:r>
            <a:r>
              <a:rPr lang="en-US" sz="1200" dirty="0">
                <a:effectLst/>
                <a:latin typeface="+mn-lt"/>
                <a:ea typeface="Calibri" panose="020F0502020204030204" pitchFamily="34" charset="0"/>
                <a:cs typeface="Times New Roman" panose="02020603050405020304" pitchFamily="18" charset="0"/>
              </a:rPr>
              <a:t> – Heart of the poem. “Foreigners” = “sons of foreigners” (56:3,6), inclusio matching “sons of those who afflicted” in vs. 14. “build” and “minister” are not menial tasks, but represent zeal to play a citizen role as an expression of gratitude to God and His people through whom God’s light had reached (19:21-25). “build up your walls” = commitment to make Zion secure and strong. Zion’s walls = salvation (26:1; 49:16; 60:18). “minister” same verb for Levitical service (56:6-7; 66:21). While the anger of God was real, and led to the walls being broken down to begin with, the nations could now look at Zion and judge God’s compassionate nature despite that. Why have walls if the gates are left open? While open gates may refer to security (Neh 7:3; Zech 2:4-5), implying nations are no longer at enmity w/Zion, here it is due to the unending stream of those bearing gifts around the clock (26:2; Rev 21:25). Security is assured, availability is certain. “kings led in procession” could mean “led as captives” (20:4; 45:14), the rightful submission of the incomer (2 Cor 2:14; 10:5). Or it could represent a victory parade (66:15-16).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60:12-13</a:t>
            </a:r>
            <a:r>
              <a:rPr lang="en-US" sz="1200" dirty="0">
                <a:effectLst/>
                <a:latin typeface="+mn-lt"/>
                <a:ea typeface="Calibri" panose="020F0502020204030204" pitchFamily="34" charset="0"/>
                <a:cs typeface="Times New Roman" panose="02020603050405020304" pitchFamily="18" charset="0"/>
              </a:rPr>
              <a:t> – Zion is the key. To enter it is to be blessed. To not enter it is to be cursed (Gen 12:3; 27:29). Zion alone is where divine wrath has become divine compassion (Mic 5:15). Therefore we must enter the “straight gate” (Matt 7:13-14). </a:t>
            </a:r>
            <a:r>
              <a:rPr lang="en-US" sz="1200" dirty="0">
                <a:effectLst/>
                <a:latin typeface="+mn-lt"/>
                <a:ea typeface="Calibri" panose="020F0502020204030204" pitchFamily="34" charset="0"/>
              </a:rPr>
              <a:t>Analogy of Solomon’s temple, how he enrolled the Gentile Sidonians because nothing but the best would do for God’s house (1 Kings 5:2-9). “glory of Lebanon” = 35:2, which speaks of the desert created by human pride blossoming like a rose. Characterizes the fruitfulness of a redeemed life in contrast w/the desert created by sin. But Lebanon also associated w/pride (2:13; 10:34; 37:24). Point? The glory of Lebanon only available if we will solely bow at God’s feet and receive it as a gift. The trees will beautify God’s sanctuary (41:19). “place of my feet” = His temple, footstool, where the transcendent God touches earth (66:1; Psa 99:1; 132:7; Lam 2:1; </a:t>
            </a:r>
            <a:r>
              <a:rPr lang="en-US" sz="1200" dirty="0" err="1">
                <a:effectLst/>
                <a:latin typeface="+mn-lt"/>
                <a:ea typeface="Calibri" panose="020F0502020204030204" pitchFamily="34" charset="0"/>
              </a:rPr>
              <a:t>Ezek</a:t>
            </a:r>
            <a:r>
              <a:rPr lang="en-US" sz="1200" dirty="0">
                <a:effectLst/>
                <a:latin typeface="+mn-lt"/>
                <a:ea typeface="Calibri" panose="020F0502020204030204" pitchFamily="34" charset="0"/>
              </a:rPr>
              <a:t> 43:6-7. 1 Chron 28:2).</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7</a:t>
            </a:fld>
            <a:endParaRPr lang="es-GT"/>
          </a:p>
        </p:txBody>
      </p:sp>
    </p:spTree>
    <p:extLst>
      <p:ext uri="{BB962C8B-B14F-4D97-AF65-F5344CB8AC3E}">
        <p14:creationId xmlns:p14="http://schemas.microsoft.com/office/powerpoint/2010/main" val="3551081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60:14</a:t>
            </a:r>
            <a:r>
              <a:rPr lang="en-US" sz="1200" dirty="0">
                <a:effectLst/>
                <a:latin typeface="+mn-lt"/>
                <a:ea typeface="Calibri" panose="020F0502020204030204" pitchFamily="34" charset="0"/>
                <a:cs typeface="Times New Roman" panose="02020603050405020304" pitchFamily="18" charset="0"/>
              </a:rPr>
              <a:t> – Stress is now on reversal of roles, opposite of 39:7. Those who seek citizenship must come humbly and w/submissiveness. Top dogs gladly take 2</a:t>
            </a:r>
            <a:r>
              <a:rPr lang="en-US" sz="1200" baseline="30000" dirty="0">
                <a:effectLst/>
                <a:latin typeface="+mn-lt"/>
                <a:ea typeface="Calibri" panose="020F0502020204030204" pitchFamily="34" charset="0"/>
                <a:cs typeface="Times New Roman" panose="02020603050405020304" pitchFamily="18" charset="0"/>
              </a:rPr>
              <a:t>nd</a:t>
            </a:r>
            <a:r>
              <a:rPr lang="en-US" sz="1200" dirty="0">
                <a:effectLst/>
                <a:latin typeface="+mn-lt"/>
                <a:ea typeface="Calibri" panose="020F0502020204030204" pitchFamily="34" charset="0"/>
                <a:cs typeface="Times New Roman" panose="02020603050405020304" pitchFamily="18" charset="0"/>
              </a:rPr>
              <a:t> place. It’s not Zion in and of itself that creates this role reversal, but a recognition of it being the city of the Lord, the Holy One of Israel. Only by the Lord being there will the city be a magnet for the nations (45:14; 49:23). Only God’s grace could cause the church’s most rabid enemies to have a change of heart and become its biggest champions. 1st century Jews misinterpreted to think that Israel would be raised materially above all other nations (Matt 2:11).</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rPr>
              <a:t>Isa 60:15-16</a:t>
            </a:r>
            <a:r>
              <a:rPr lang="en-US" sz="1200" dirty="0">
                <a:effectLst/>
                <a:latin typeface="+mn-lt"/>
                <a:ea typeface="Calibri" panose="020F0502020204030204" pitchFamily="34" charset="0"/>
              </a:rPr>
              <a:t> – Vs. 15-22 similar to Rev 21:1-27 (new Jerusalem). Contrasts former condition w/latter. Three items of rejection: forsaken, hated, no one passing through. Three items of acceptance: pride, joy, milk. “everlasting” = continuance in time and experience throughout all generations. “forsaken and hated” = Hebrew idiom relating to marriage (49:14-15,21; 50:1; 54:6-7; 62:4). “milk/breast” = intimate, maternal care by nations, the life of royalty flowing through to the despised slave Israel, cared for and supported by the great nations of the earth (49:23; Deut 33:19). This experience by Zion proves who God is, providing intimate knowledge of the sheer power of their Redeemer working to save them. This is the point since chapter 40. Chapters 1 – 39 prove He is Sovereign; chapters 40 – 66 prove He is Savior. Chapters 40 – 48 shows this by predicting deliverance from Babylon, chapters 49 – 55 the real deliverance needed all along was sin, and chapters 56 – 66 shows that Israel is to be a witness of God to the world that He is Savior. The transcendent Creator wants His lowly creation to actually know Him!</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8</a:t>
            </a:fld>
            <a:endParaRPr lang="es-GT"/>
          </a:p>
        </p:txBody>
      </p:sp>
    </p:spTree>
    <p:extLst>
      <p:ext uri="{BB962C8B-B14F-4D97-AF65-F5344CB8AC3E}">
        <p14:creationId xmlns:p14="http://schemas.microsoft.com/office/powerpoint/2010/main" val="1089413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60:17</a:t>
            </a:r>
            <a:r>
              <a:rPr lang="en-US" sz="1200" dirty="0">
                <a:effectLst/>
                <a:latin typeface="+mn-lt"/>
                <a:ea typeface="Calibri" panose="020F0502020204030204" pitchFamily="34" charset="0"/>
                <a:cs typeface="Times New Roman" panose="02020603050405020304" pitchFamily="18" charset="0"/>
              </a:rPr>
              <a:t> – Transformation phrases continue to build in order to paint a picture of abundant riches of the finest quality, replacing the better w/the best (1 Kings 10:21,27; 14:26-27). The materials represent permanency and security. Who brings it? “I will bring”. Gold, silver, bronze, and iron same metals in Nebuchadnezzar’s statue, possibly to represent the people once hostile to them now being an integral part pf Zion. “administrators” typically negative (26:14). “overseer” used of Egyptian oppressors (Ex 3:12; 9:3; 14:2,4). But now peace and righteousness will be your slave driver and administrator, worst becoming the best (Col 3:15; Heb 1:8). They confessed they were incapable of producing these qualities (59:9-13). Only by God’s grace will they exist.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rPr>
              <a:t>Isa 60:18</a:t>
            </a:r>
            <a:r>
              <a:rPr lang="en-US" sz="1200" dirty="0">
                <a:effectLst/>
                <a:latin typeface="+mn-lt"/>
                <a:ea typeface="Calibri" panose="020F0502020204030204" pitchFamily="34" charset="0"/>
              </a:rPr>
              <a:t> – Every force of disorder is abolished (2:4; 11:6-9; 59:6-8; Gen 6:13; Heb 12:18-24; Rev 21:9-22:5). Walls once provided security, now salvation will be her security, protecting her from sin, securing her redemption. Gates once shut out intruders, now praise comes through it and goes out of it as newcomers join in songs of praise, and evangelists take the good news to the world.</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9</a:t>
            </a:fld>
            <a:endParaRPr lang="es-GT"/>
          </a:p>
        </p:txBody>
      </p:sp>
    </p:spTree>
    <p:extLst>
      <p:ext uri="{BB962C8B-B14F-4D97-AF65-F5344CB8AC3E}">
        <p14:creationId xmlns:p14="http://schemas.microsoft.com/office/powerpoint/2010/main" val="962989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12/01/2022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24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12/01/2022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87758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12/01/2022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4818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12/01/2022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9112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ED571-1F28-478B-B9A7-A7BDD4F9A584}" type="datetimeFigureOut">
              <a:rPr lang="es-GT" smtClean="0"/>
              <a:t>12/01/2022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4829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D571-1F28-478B-B9A7-A7BDD4F9A584}" type="datetimeFigureOut">
              <a:rPr lang="es-GT" smtClean="0"/>
              <a:t>12/01/2022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8826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ED571-1F28-478B-B9A7-A7BDD4F9A584}" type="datetimeFigureOut">
              <a:rPr lang="es-GT" smtClean="0"/>
              <a:t>12/01/2022</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523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ED571-1F28-478B-B9A7-A7BDD4F9A584}" type="datetimeFigureOut">
              <a:rPr lang="es-GT" smtClean="0"/>
              <a:t>12/01/2022</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79387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ED571-1F28-478B-B9A7-A7BDD4F9A584}" type="datetimeFigureOut">
              <a:rPr lang="es-GT" smtClean="0"/>
              <a:t>12/01/2022</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3059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12/01/2022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86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12/01/2022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1610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D571-1F28-478B-B9A7-A7BDD4F9A584}" type="datetimeFigureOut">
              <a:rPr lang="es-GT" smtClean="0"/>
              <a:t>12/01/2022</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7796-0920-4FF9-8046-7A90211FD587}" type="slidenum">
              <a:rPr lang="es-GT" smtClean="0"/>
              <a:t>‹#›</a:t>
            </a:fld>
            <a:endParaRPr lang="es-GT"/>
          </a:p>
        </p:txBody>
      </p:sp>
    </p:spTree>
    <p:extLst>
      <p:ext uri="{BB962C8B-B14F-4D97-AF65-F5344CB8AC3E}">
        <p14:creationId xmlns:p14="http://schemas.microsoft.com/office/powerpoint/2010/main" val="190215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6CD5CBD-C0F8-4888-94D6-1F9C55A4FE6A}"/>
              </a:ext>
            </a:extLst>
          </p:cNvPr>
          <p:cNvGraphicFramePr>
            <a:graphicFrameLocks noChangeAspect="1"/>
          </p:cNvGraphicFramePr>
          <p:nvPr>
            <p:extLst>
              <p:ext uri="{D42A27DB-BD31-4B8C-83A1-F6EECF244321}">
                <p14:modId xmlns:p14="http://schemas.microsoft.com/office/powerpoint/2010/main" val="1679478529"/>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27" name="Bitmap Image" r:id="rId4" imgW="10277640" imgH="7677000" progId="Paint.Picture">
                  <p:embed/>
                </p:oleObj>
              </mc:Choice>
              <mc:Fallback>
                <p:oleObj name="Bitmap Image" r:id="rId4" imgW="10277640" imgH="7677000" progId="Paint.Picture">
                  <p:embed/>
                  <p:pic>
                    <p:nvPicPr>
                      <p:cNvPr id="0" name=""/>
                      <p:cNvPicPr/>
                      <p:nvPr/>
                    </p:nvPicPr>
                    <p:blipFill>
                      <a:blip r:embed="rId5"/>
                      <a:stretch>
                        <a:fillRect/>
                      </a:stretch>
                    </p:blipFill>
                    <p:spPr>
                      <a:xfrm>
                        <a:off x="0" y="0"/>
                        <a:ext cx="9144000" cy="6858000"/>
                      </a:xfrm>
                      <a:prstGeom prst="rect">
                        <a:avLst/>
                      </a:prstGeom>
                    </p:spPr>
                  </p:pic>
                </p:oleObj>
              </mc:Fallback>
            </mc:AlternateContent>
          </a:graphicData>
        </a:graphic>
      </p:graphicFrame>
    </p:spTree>
    <p:extLst>
      <p:ext uri="{BB962C8B-B14F-4D97-AF65-F5344CB8AC3E}">
        <p14:creationId xmlns:p14="http://schemas.microsoft.com/office/powerpoint/2010/main" val="15750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A21941A-24A7-4852-927F-9B8A7132D558}"/>
              </a:ext>
            </a:extLst>
          </p:cNvPr>
          <p:cNvGrpSpPr/>
          <p:nvPr/>
        </p:nvGrpSpPr>
        <p:grpSpPr>
          <a:xfrm>
            <a:off x="584794" y="3923415"/>
            <a:ext cx="4603894" cy="2679404"/>
            <a:chOff x="584794" y="3923415"/>
            <a:chExt cx="4603894" cy="2679404"/>
          </a:xfrm>
        </p:grpSpPr>
        <p:sp>
          <p:nvSpPr>
            <p:cNvPr id="18" name="Rectangle 17">
              <a:extLst>
                <a:ext uri="{FF2B5EF4-FFF2-40B4-BE49-F238E27FC236}">
                  <a16:creationId xmlns:a16="http://schemas.microsoft.com/office/drawing/2014/main" id="{D193C87C-3BDF-4BBF-802F-21062D3F1038}"/>
                </a:ext>
              </a:extLst>
            </p:cNvPr>
            <p:cNvSpPr/>
            <p:nvPr/>
          </p:nvSpPr>
          <p:spPr>
            <a:xfrm>
              <a:off x="4199864" y="3923415"/>
              <a:ext cx="839970" cy="3296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8C56E2-D0D3-49EA-87B1-B8B813C50BDB}"/>
                </a:ext>
              </a:extLst>
            </p:cNvPr>
            <p:cNvSpPr/>
            <p:nvPr/>
          </p:nvSpPr>
          <p:spPr>
            <a:xfrm>
              <a:off x="584794" y="4210494"/>
              <a:ext cx="4242388" cy="3296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1DE756A-F1B4-4C79-878C-B831F5B5098D}"/>
                </a:ext>
              </a:extLst>
            </p:cNvPr>
            <p:cNvSpPr/>
            <p:nvPr/>
          </p:nvSpPr>
          <p:spPr>
            <a:xfrm>
              <a:off x="595427" y="4497573"/>
              <a:ext cx="4316816" cy="3296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E6E8126-3A5B-4B05-AF9B-B41C8C281243}"/>
                </a:ext>
              </a:extLst>
            </p:cNvPr>
            <p:cNvSpPr/>
            <p:nvPr/>
          </p:nvSpPr>
          <p:spPr>
            <a:xfrm>
              <a:off x="595427" y="4805917"/>
              <a:ext cx="4550732" cy="3296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885523-E221-41C3-884D-439F76CAD996}"/>
                </a:ext>
              </a:extLst>
            </p:cNvPr>
            <p:cNvSpPr/>
            <p:nvPr/>
          </p:nvSpPr>
          <p:spPr>
            <a:xfrm>
              <a:off x="595426" y="5103629"/>
              <a:ext cx="4593262" cy="3296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04433D0-D575-44EF-9FCF-83A24BB821D3}"/>
                </a:ext>
              </a:extLst>
            </p:cNvPr>
            <p:cNvSpPr/>
            <p:nvPr/>
          </p:nvSpPr>
          <p:spPr>
            <a:xfrm>
              <a:off x="595426" y="5422606"/>
              <a:ext cx="4221124" cy="3296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2A1FB93-7C57-4E57-B3B0-A2AE80AB8E99}"/>
                </a:ext>
              </a:extLst>
            </p:cNvPr>
            <p:cNvSpPr/>
            <p:nvPr/>
          </p:nvSpPr>
          <p:spPr>
            <a:xfrm>
              <a:off x="606059" y="5720317"/>
              <a:ext cx="4040370" cy="3296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E6EBBA5-87C1-40F9-A5AA-10724CCE5A97}"/>
                </a:ext>
              </a:extLst>
            </p:cNvPr>
            <p:cNvSpPr/>
            <p:nvPr/>
          </p:nvSpPr>
          <p:spPr>
            <a:xfrm>
              <a:off x="606059" y="6018029"/>
              <a:ext cx="4263654" cy="3296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DD8F895-6101-42FC-AB57-6212E9110172}"/>
                </a:ext>
              </a:extLst>
            </p:cNvPr>
            <p:cNvSpPr/>
            <p:nvPr/>
          </p:nvSpPr>
          <p:spPr>
            <a:xfrm>
              <a:off x="606058" y="6251945"/>
              <a:ext cx="1095151" cy="3508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B33C783E-7814-4E33-9410-C3A27101BDB7}"/>
              </a:ext>
            </a:extLst>
          </p:cNvPr>
          <p:cNvGrpSpPr/>
          <p:nvPr/>
        </p:nvGrpSpPr>
        <p:grpSpPr>
          <a:xfrm>
            <a:off x="584791" y="1201479"/>
            <a:ext cx="4614529" cy="3040912"/>
            <a:chOff x="584791" y="1201479"/>
            <a:chExt cx="4614529" cy="3040912"/>
          </a:xfrm>
        </p:grpSpPr>
        <p:sp>
          <p:nvSpPr>
            <p:cNvPr id="4" name="Rectangle 3">
              <a:extLst>
                <a:ext uri="{FF2B5EF4-FFF2-40B4-BE49-F238E27FC236}">
                  <a16:creationId xmlns:a16="http://schemas.microsoft.com/office/drawing/2014/main" id="{78D70311-C9E4-4010-87B2-749BA27BE9D2}"/>
                </a:ext>
              </a:extLst>
            </p:cNvPr>
            <p:cNvSpPr/>
            <p:nvPr/>
          </p:nvSpPr>
          <p:spPr>
            <a:xfrm>
              <a:off x="2604977" y="1201479"/>
              <a:ext cx="2562446" cy="3296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1F5EC52-35EA-4173-84E2-D17B05A5A89C}"/>
                </a:ext>
              </a:extLst>
            </p:cNvPr>
            <p:cNvSpPr/>
            <p:nvPr/>
          </p:nvSpPr>
          <p:spPr>
            <a:xfrm>
              <a:off x="588335" y="1481470"/>
              <a:ext cx="4610985" cy="3296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742C75-5A55-4FDA-867B-71B1205A5C4A}"/>
                </a:ext>
              </a:extLst>
            </p:cNvPr>
            <p:cNvSpPr/>
            <p:nvPr/>
          </p:nvSpPr>
          <p:spPr>
            <a:xfrm>
              <a:off x="602512" y="1793359"/>
              <a:ext cx="4330995" cy="3296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90C9DC-76EE-4B40-8113-63C3B546295B}"/>
                </a:ext>
              </a:extLst>
            </p:cNvPr>
            <p:cNvSpPr/>
            <p:nvPr/>
          </p:nvSpPr>
          <p:spPr>
            <a:xfrm>
              <a:off x="606056" y="2083982"/>
              <a:ext cx="4455042" cy="3296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1F702C5-5800-4239-B5BB-DDE851B461C3}"/>
                </a:ext>
              </a:extLst>
            </p:cNvPr>
            <p:cNvSpPr/>
            <p:nvPr/>
          </p:nvSpPr>
          <p:spPr>
            <a:xfrm>
              <a:off x="588335" y="2385238"/>
              <a:ext cx="4334539" cy="3296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00E303-BF16-4FAF-8C92-1E4E8FBCCD53}"/>
                </a:ext>
              </a:extLst>
            </p:cNvPr>
            <p:cNvSpPr/>
            <p:nvPr/>
          </p:nvSpPr>
          <p:spPr>
            <a:xfrm>
              <a:off x="591879" y="2697126"/>
              <a:ext cx="4097079" cy="3296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95C14C-866A-4B39-B6A5-9CA3F55BE8E8}"/>
                </a:ext>
              </a:extLst>
            </p:cNvPr>
            <p:cNvSpPr/>
            <p:nvPr/>
          </p:nvSpPr>
          <p:spPr>
            <a:xfrm>
              <a:off x="584791" y="2998382"/>
              <a:ext cx="3827721" cy="3296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01EAF94-0A4A-4E3F-A1FC-FC124CC2B15B}"/>
                </a:ext>
              </a:extLst>
            </p:cNvPr>
            <p:cNvSpPr/>
            <p:nvPr/>
          </p:nvSpPr>
          <p:spPr>
            <a:xfrm>
              <a:off x="588336" y="3289005"/>
              <a:ext cx="4536557" cy="3296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96AB8E-ECB7-4277-A987-27181ED4F5E2}"/>
                </a:ext>
              </a:extLst>
            </p:cNvPr>
            <p:cNvSpPr/>
            <p:nvPr/>
          </p:nvSpPr>
          <p:spPr>
            <a:xfrm>
              <a:off x="591881" y="3600894"/>
              <a:ext cx="4554277" cy="3296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C9A29C0-31B6-4E9D-9201-2E806EB53079}"/>
                </a:ext>
              </a:extLst>
            </p:cNvPr>
            <p:cNvSpPr/>
            <p:nvPr/>
          </p:nvSpPr>
          <p:spPr>
            <a:xfrm>
              <a:off x="595425" y="3912782"/>
              <a:ext cx="3561905" cy="3296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9" y="735978"/>
            <a:ext cx="5265993" cy="6022632"/>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Zion Transformed</a:t>
            </a:r>
          </a:p>
          <a:p>
            <a:pPr marL="457200" lvl="1" indent="0">
              <a:buNone/>
            </a:pPr>
            <a:r>
              <a:rPr lang="en-US" sz="2200" b="1" dirty="0">
                <a:latin typeface="Rockwell" panose="02060603020205020403" pitchFamily="18" charset="0"/>
              </a:rPr>
              <a:t>Isa 60:19-22</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19</a:t>
            </a:r>
            <a:r>
              <a:rPr lang="en-US" sz="2200" b="0" dirty="0">
                <a:solidFill>
                  <a:srgbClr val="000000"/>
                </a:solidFill>
                <a:effectLst/>
                <a:latin typeface="Rockwell" panose="02060603020205020403" pitchFamily="18" charset="0"/>
              </a:rPr>
              <a:t>No longer will you have the sun for light by day, nor for brightness will the moon give you light; but you will have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for an everlasting light, and your God for your glory. </a:t>
            </a:r>
            <a:r>
              <a:rPr lang="en-US" sz="2200" b="1" baseline="30000" dirty="0">
                <a:solidFill>
                  <a:srgbClr val="000000"/>
                </a:solidFill>
                <a:effectLst/>
                <a:latin typeface="Rockwell" panose="02060603020205020403" pitchFamily="18" charset="0"/>
              </a:rPr>
              <a:t>20</a:t>
            </a:r>
            <a:r>
              <a:rPr lang="en-US" sz="2200" b="0" dirty="0">
                <a:solidFill>
                  <a:srgbClr val="000000"/>
                </a:solidFill>
                <a:effectLst/>
                <a:latin typeface="Rockwell" panose="02060603020205020403" pitchFamily="18" charset="0"/>
              </a:rPr>
              <a:t>Your sun will no longer set, nor will your moon wane; for you will have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for an everlasting light, and the days of your mourning will be over. </a:t>
            </a:r>
            <a:r>
              <a:rPr lang="en-US" sz="2200" b="1" baseline="30000" dirty="0">
                <a:solidFill>
                  <a:srgbClr val="000000"/>
                </a:solidFill>
                <a:effectLst/>
                <a:latin typeface="Rockwell" panose="02060603020205020403" pitchFamily="18" charset="0"/>
              </a:rPr>
              <a:t>21</a:t>
            </a:r>
            <a:r>
              <a:rPr lang="en-US" sz="2200" b="0" dirty="0">
                <a:solidFill>
                  <a:srgbClr val="000000"/>
                </a:solidFill>
                <a:effectLst/>
                <a:latin typeface="Rockwell" panose="02060603020205020403" pitchFamily="18" charset="0"/>
              </a:rPr>
              <a:t>Then all your people will be righteous; they will possess the land forever, the branch of My planting, the work of My hands, that I may be glorified. </a:t>
            </a:r>
            <a:r>
              <a:rPr lang="en-US" sz="2200" b="1" baseline="30000" dirty="0">
                <a:solidFill>
                  <a:srgbClr val="000000"/>
                </a:solidFill>
                <a:effectLst/>
                <a:latin typeface="Rockwell" panose="02060603020205020403" pitchFamily="18" charset="0"/>
              </a:rPr>
              <a:t>22</a:t>
            </a:r>
            <a:r>
              <a:rPr lang="en-US" sz="2200" b="0" dirty="0">
                <a:solidFill>
                  <a:srgbClr val="000000"/>
                </a:solidFill>
                <a:effectLst/>
                <a:latin typeface="Rockwell" panose="02060603020205020403" pitchFamily="18" charset="0"/>
              </a:rPr>
              <a:t>The smallest one will become a clan, and the least one a mighty nation. I,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will hasten it in its time.”</a:t>
            </a: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Zion’s Alluring Light</a:t>
            </a:r>
            <a:endParaRPr lang="es-GT" sz="4600" b="1" u="sng" dirty="0">
              <a:latin typeface="Rockwell" panose="02060603020205020403" pitchFamily="18" charset="0"/>
            </a:endParaRPr>
          </a:p>
        </p:txBody>
      </p:sp>
      <p:pic>
        <p:nvPicPr>
          <p:cNvPr id="8196" name="Picture 4" descr="Pin on ✞Jude &amp;amp; Revelation✞">
            <a:extLst>
              <a:ext uri="{FF2B5EF4-FFF2-40B4-BE49-F238E27FC236}">
                <a16:creationId xmlns:a16="http://schemas.microsoft.com/office/drawing/2014/main" id="{5C10CE04-D578-4E26-8061-BB50F999D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5390" y="723013"/>
            <a:ext cx="3758610" cy="30940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saiah 11:1 | Isaiah 11, Book of isaiah, Isaiah">
            <a:extLst>
              <a:ext uri="{FF2B5EF4-FFF2-40B4-BE49-F238E27FC236}">
                <a16:creationId xmlns:a16="http://schemas.microsoft.com/office/drawing/2014/main" id="{DD7BE921-53F5-47CA-A5EE-F7A1ACF278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9442" y="3806456"/>
            <a:ext cx="3774558" cy="2992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7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fade">
                                      <p:cBhvr>
                                        <p:cTn id="10" dur="500"/>
                                        <p:tgtEl>
                                          <p:spTgt spid="81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8198"/>
                                        </p:tgtEl>
                                        <p:attrNameLst>
                                          <p:attrName>style.visibility</p:attrName>
                                        </p:attrNameLst>
                                      </p:cBhvr>
                                      <p:to>
                                        <p:strVal val="visible"/>
                                      </p:to>
                                    </p:set>
                                    <p:animEffect transition="in" filter="fade">
                                      <p:cBhvr>
                                        <p:cTn id="21"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83A6ABF-0F56-4A6D-AB31-999981CF58AE}"/>
              </a:ext>
            </a:extLst>
          </p:cNvPr>
          <p:cNvGrpSpPr/>
          <p:nvPr/>
        </p:nvGrpSpPr>
        <p:grpSpPr>
          <a:xfrm>
            <a:off x="580492" y="1763730"/>
            <a:ext cx="8286106" cy="946935"/>
            <a:chOff x="580492" y="1763730"/>
            <a:chExt cx="8286106" cy="946935"/>
          </a:xfrm>
        </p:grpSpPr>
        <p:sp>
          <p:nvSpPr>
            <p:cNvPr id="10" name="Rectangle 9">
              <a:extLst>
                <a:ext uri="{FF2B5EF4-FFF2-40B4-BE49-F238E27FC236}">
                  <a16:creationId xmlns:a16="http://schemas.microsoft.com/office/drawing/2014/main" id="{6B27DD4B-3FCD-4D6B-A119-A2E4EA1573B0}"/>
                </a:ext>
              </a:extLst>
            </p:cNvPr>
            <p:cNvSpPr/>
            <p:nvPr/>
          </p:nvSpPr>
          <p:spPr>
            <a:xfrm>
              <a:off x="8298095" y="1763730"/>
              <a:ext cx="568503" cy="3630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7779D4-D2D3-4918-9020-FDA82F01E87F}"/>
                </a:ext>
              </a:extLst>
            </p:cNvPr>
            <p:cNvSpPr/>
            <p:nvPr/>
          </p:nvSpPr>
          <p:spPr>
            <a:xfrm>
              <a:off x="582203" y="2061680"/>
              <a:ext cx="7780961" cy="3527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921EB8-B035-4C02-9C14-947A0CE1415E}"/>
                </a:ext>
              </a:extLst>
            </p:cNvPr>
            <p:cNvSpPr/>
            <p:nvPr/>
          </p:nvSpPr>
          <p:spPr>
            <a:xfrm>
              <a:off x="580492" y="2357918"/>
              <a:ext cx="1700372" cy="3527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16103AB6-10D9-4661-A5C5-A780709A2D8C}"/>
              </a:ext>
            </a:extLst>
          </p:cNvPr>
          <p:cNvGrpSpPr/>
          <p:nvPr/>
        </p:nvGrpSpPr>
        <p:grpSpPr>
          <a:xfrm>
            <a:off x="592477" y="1212351"/>
            <a:ext cx="8233024" cy="893851"/>
            <a:chOff x="592477" y="1212351"/>
            <a:chExt cx="8233024" cy="893851"/>
          </a:xfrm>
        </p:grpSpPr>
        <p:sp>
          <p:nvSpPr>
            <p:cNvPr id="4" name="Rectangle 3">
              <a:extLst>
                <a:ext uri="{FF2B5EF4-FFF2-40B4-BE49-F238E27FC236}">
                  <a16:creationId xmlns:a16="http://schemas.microsoft.com/office/drawing/2014/main" id="{92AD74C4-2FB6-4DAD-8CD5-2C82E5783C7C}"/>
                </a:ext>
              </a:extLst>
            </p:cNvPr>
            <p:cNvSpPr/>
            <p:nvPr/>
          </p:nvSpPr>
          <p:spPr>
            <a:xfrm>
              <a:off x="2763748" y="1212351"/>
              <a:ext cx="6061753" cy="2774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F4D9157-C7F6-4C45-90D2-A4C6290DD245}"/>
                </a:ext>
              </a:extLst>
            </p:cNvPr>
            <p:cNvSpPr/>
            <p:nvPr/>
          </p:nvSpPr>
          <p:spPr>
            <a:xfrm>
              <a:off x="594189" y="1477766"/>
              <a:ext cx="7851168" cy="3202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363F35B-CED9-4DE0-9DC4-E9AF759DAB90}"/>
                </a:ext>
              </a:extLst>
            </p:cNvPr>
            <p:cNvSpPr/>
            <p:nvPr/>
          </p:nvSpPr>
          <p:spPr>
            <a:xfrm>
              <a:off x="592477" y="1743182"/>
              <a:ext cx="7657671" cy="3630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80"/>
            <a:ext cx="8985036" cy="2048784"/>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Dressing For Battle</a:t>
            </a:r>
          </a:p>
          <a:p>
            <a:pPr marL="457200" lvl="1" indent="0">
              <a:buNone/>
            </a:pPr>
            <a:r>
              <a:rPr lang="en-US" sz="2200" b="1" dirty="0">
                <a:latin typeface="Rockwell" panose="02060603020205020403" pitchFamily="18" charset="0"/>
              </a:rPr>
              <a:t>Isa 59:15c-16</a:t>
            </a:r>
            <a:r>
              <a:rPr lang="en-US" sz="2200" dirty="0">
                <a:latin typeface="Rockwell" panose="02060603020205020403" pitchFamily="18" charset="0"/>
              </a:rPr>
              <a:t> – “</a:t>
            </a:r>
            <a:r>
              <a:rPr lang="en-US" sz="2200" b="0" dirty="0">
                <a:solidFill>
                  <a:srgbClr val="000000"/>
                </a:solidFill>
                <a:effectLst/>
                <a:latin typeface="Rockwell" panose="02060603020205020403" pitchFamily="18" charset="0"/>
              </a:rPr>
              <a:t>Now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saw, and it was displeasing in His sight that there was no justice. </a:t>
            </a:r>
            <a:r>
              <a:rPr lang="en-US" sz="2200" b="1" baseline="30000" dirty="0">
                <a:solidFill>
                  <a:srgbClr val="000000"/>
                </a:solidFill>
                <a:effectLst/>
                <a:latin typeface="Rockwell" panose="02060603020205020403" pitchFamily="18" charset="0"/>
              </a:rPr>
              <a:t>16</a:t>
            </a:r>
            <a:r>
              <a:rPr lang="en-US" sz="2200" b="0" dirty="0">
                <a:solidFill>
                  <a:srgbClr val="000000"/>
                </a:solidFill>
                <a:effectLst/>
                <a:latin typeface="Rockwell" panose="02060603020205020403" pitchFamily="18" charset="0"/>
              </a:rPr>
              <a:t>And He saw that there was no man, and was astonished that there was no one to intercede; then His own arm brought salvation to Him, and His righteousness upheld Him.</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The Lord Intercedes</a:t>
            </a:r>
            <a:endParaRPr lang="es-GT" sz="4600" b="1" u="sng" dirty="0">
              <a:latin typeface="Rockwell" panose="02060603020205020403" pitchFamily="18" charset="0"/>
            </a:endParaRPr>
          </a:p>
        </p:txBody>
      </p:sp>
      <p:pic>
        <p:nvPicPr>
          <p:cNvPr id="1026" name="Picture 2" descr="Bowie Apostolic Church - Day 9: The Arm of the Lord">
            <a:extLst>
              <a:ext uri="{FF2B5EF4-FFF2-40B4-BE49-F238E27FC236}">
                <a16:creationId xmlns:a16="http://schemas.microsoft.com/office/drawing/2014/main" id="{B12DBCA7-508A-41B8-9699-07C9B843E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992" y="2821576"/>
            <a:ext cx="4518992" cy="40364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odus 2:23-3:7) God Sees, Hears, and Knows. - Faithlife Sermons">
            <a:extLst>
              <a:ext uri="{FF2B5EF4-FFF2-40B4-BE49-F238E27FC236}">
                <a16:creationId xmlns:a16="http://schemas.microsoft.com/office/drawing/2014/main" id="{338ED7B3-8C3A-4930-AED6-AAEAB611A1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1" y="2823324"/>
            <a:ext cx="4466739" cy="403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78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A0BE5E0-6E5D-4725-A69F-2B609C3D0E5B}"/>
              </a:ext>
            </a:extLst>
          </p:cNvPr>
          <p:cNvGrpSpPr/>
          <p:nvPr/>
        </p:nvGrpSpPr>
        <p:grpSpPr>
          <a:xfrm>
            <a:off x="597616" y="2683266"/>
            <a:ext cx="8001854" cy="621587"/>
            <a:chOff x="597616" y="2683266"/>
            <a:chExt cx="8001854" cy="621587"/>
          </a:xfrm>
        </p:grpSpPr>
        <p:sp>
          <p:nvSpPr>
            <p:cNvPr id="11" name="Rectangle 10">
              <a:extLst>
                <a:ext uri="{FF2B5EF4-FFF2-40B4-BE49-F238E27FC236}">
                  <a16:creationId xmlns:a16="http://schemas.microsoft.com/office/drawing/2014/main" id="{1112B8AB-1E8E-45DA-AB2D-5E1866A24226}"/>
                </a:ext>
              </a:extLst>
            </p:cNvPr>
            <p:cNvSpPr/>
            <p:nvPr/>
          </p:nvSpPr>
          <p:spPr>
            <a:xfrm>
              <a:off x="3628492" y="2683266"/>
              <a:ext cx="4970978" cy="313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B71B7A-40CE-48ED-B4D2-FDB263ADF93D}"/>
                </a:ext>
              </a:extLst>
            </p:cNvPr>
            <p:cNvSpPr/>
            <p:nvPr/>
          </p:nvSpPr>
          <p:spPr>
            <a:xfrm>
              <a:off x="597616" y="2991490"/>
              <a:ext cx="6902519" cy="313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0E1751F-C22F-4FF9-8F23-89BA71DCA789}"/>
              </a:ext>
            </a:extLst>
          </p:cNvPr>
          <p:cNvGrpSpPr/>
          <p:nvPr/>
        </p:nvGrpSpPr>
        <p:grpSpPr>
          <a:xfrm>
            <a:off x="589054" y="1178103"/>
            <a:ext cx="8277544" cy="1828800"/>
            <a:chOff x="589054" y="1178103"/>
            <a:chExt cx="8277544" cy="1828800"/>
          </a:xfrm>
        </p:grpSpPr>
        <p:sp>
          <p:nvSpPr>
            <p:cNvPr id="4" name="Rectangle 3">
              <a:extLst>
                <a:ext uri="{FF2B5EF4-FFF2-40B4-BE49-F238E27FC236}">
                  <a16:creationId xmlns:a16="http://schemas.microsoft.com/office/drawing/2014/main" id="{2763AB9F-7201-4D14-934E-55099BD87084}"/>
                </a:ext>
              </a:extLst>
            </p:cNvPr>
            <p:cNvSpPr/>
            <p:nvPr/>
          </p:nvSpPr>
          <p:spPr>
            <a:xfrm>
              <a:off x="2791148" y="1178103"/>
              <a:ext cx="5664484" cy="3527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6DF2C76-7BE4-4863-9253-2D261A2D83F2}"/>
                </a:ext>
              </a:extLst>
            </p:cNvPr>
            <p:cNvSpPr/>
            <p:nvPr/>
          </p:nvSpPr>
          <p:spPr>
            <a:xfrm>
              <a:off x="590766" y="1484615"/>
              <a:ext cx="8275832" cy="313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726358-1604-4002-80C6-51AC49B82C96}"/>
                </a:ext>
              </a:extLst>
            </p:cNvPr>
            <p:cNvSpPr/>
            <p:nvPr/>
          </p:nvSpPr>
          <p:spPr>
            <a:xfrm>
              <a:off x="589054" y="1791128"/>
              <a:ext cx="7548079" cy="313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D7C8B1A-44D9-4FB3-991C-9FD168BDE083}"/>
                </a:ext>
              </a:extLst>
            </p:cNvPr>
            <p:cNvSpPr/>
            <p:nvPr/>
          </p:nvSpPr>
          <p:spPr>
            <a:xfrm>
              <a:off x="599328" y="2089077"/>
              <a:ext cx="8185076" cy="313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8789E97-569B-42AE-AD63-40003B1AF47D}"/>
                </a:ext>
              </a:extLst>
            </p:cNvPr>
            <p:cNvSpPr/>
            <p:nvPr/>
          </p:nvSpPr>
          <p:spPr>
            <a:xfrm>
              <a:off x="597615" y="2395589"/>
              <a:ext cx="7868291" cy="313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73CAB20-8BAC-4B8C-BC6D-ED8EE12AC733}"/>
                </a:ext>
              </a:extLst>
            </p:cNvPr>
            <p:cNvSpPr/>
            <p:nvPr/>
          </p:nvSpPr>
          <p:spPr>
            <a:xfrm>
              <a:off x="597616" y="2693540"/>
              <a:ext cx="2957242" cy="313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79"/>
            <a:ext cx="8985036" cy="2630676"/>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Dressing For Battle</a:t>
            </a:r>
          </a:p>
          <a:p>
            <a:pPr marL="457200" lvl="1" indent="0">
              <a:buNone/>
            </a:pPr>
            <a:r>
              <a:rPr lang="en-US" sz="2200" b="1" dirty="0">
                <a:latin typeface="Rockwell" panose="02060603020205020403" pitchFamily="18" charset="0"/>
              </a:rPr>
              <a:t>Isa 59:17-19b</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17</a:t>
            </a:r>
            <a:r>
              <a:rPr lang="en-US" sz="2200" b="0" dirty="0">
                <a:solidFill>
                  <a:srgbClr val="000000"/>
                </a:solidFill>
                <a:effectLst/>
                <a:latin typeface="Rockwell" panose="02060603020205020403" pitchFamily="18" charset="0"/>
              </a:rPr>
              <a:t>He put on righteousness like a breastplate, and a helmet of salvation on His head; and He put on garments of vengeance for clothing and wrapped Himself with zeal as a mantle. </a:t>
            </a:r>
            <a:r>
              <a:rPr lang="en-US" sz="2200" b="1" baseline="30000" dirty="0">
                <a:solidFill>
                  <a:srgbClr val="000000"/>
                </a:solidFill>
                <a:effectLst/>
                <a:latin typeface="Rockwell" panose="02060603020205020403" pitchFamily="18" charset="0"/>
              </a:rPr>
              <a:t>18</a:t>
            </a:r>
            <a:r>
              <a:rPr lang="en-US" sz="2200" b="0" dirty="0">
                <a:solidFill>
                  <a:srgbClr val="000000"/>
                </a:solidFill>
                <a:effectLst/>
                <a:latin typeface="Rockwell" panose="02060603020205020403" pitchFamily="18" charset="0"/>
              </a:rPr>
              <a:t>According to their deeds, so He will repay, wrath to His adversaries, recompense to His enemies; to the coastlands He will make recompense. </a:t>
            </a:r>
            <a:r>
              <a:rPr lang="en-US" sz="2200" b="1" baseline="30000" dirty="0">
                <a:solidFill>
                  <a:srgbClr val="000000"/>
                </a:solidFill>
                <a:effectLst/>
                <a:latin typeface="Rockwell" panose="02060603020205020403" pitchFamily="18" charset="0"/>
              </a:rPr>
              <a:t>19</a:t>
            </a:r>
            <a:r>
              <a:rPr lang="en-US" sz="2200" b="0" dirty="0">
                <a:solidFill>
                  <a:srgbClr val="000000"/>
                </a:solidFill>
                <a:effectLst/>
                <a:latin typeface="Rockwell" panose="02060603020205020403" pitchFamily="18" charset="0"/>
              </a:rPr>
              <a:t>So they will fear the name of the </a:t>
            </a:r>
            <a:r>
              <a:rPr lang="en-US" sz="2200" b="0" cap="small" dirty="0">
                <a:solidFill>
                  <a:srgbClr val="000000"/>
                </a:solidFill>
                <a:effectLst/>
                <a:latin typeface="Rockwell" panose="02060603020205020403" pitchFamily="18" charset="0"/>
              </a:rPr>
              <a:t>Lord </a:t>
            </a:r>
            <a:r>
              <a:rPr lang="en-US" sz="2200" b="0" dirty="0">
                <a:solidFill>
                  <a:srgbClr val="000000"/>
                </a:solidFill>
                <a:effectLst/>
                <a:latin typeface="Rockwell" panose="02060603020205020403" pitchFamily="18" charset="0"/>
              </a:rPr>
              <a:t>from the west and His glory from the rising of the sun</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The Lord Intercedes</a:t>
            </a:r>
            <a:endParaRPr lang="es-GT" sz="4600" b="1" u="sng" dirty="0">
              <a:latin typeface="Rockwell" panose="02060603020205020403" pitchFamily="18" charset="0"/>
            </a:endParaRPr>
          </a:p>
        </p:txBody>
      </p:sp>
      <p:pic>
        <p:nvPicPr>
          <p:cNvPr id="2050" name="Picture 2" descr="Armor of God - Alchetron, The Free Social Encyclopedia">
            <a:extLst>
              <a:ext uri="{FF2B5EF4-FFF2-40B4-BE49-F238E27FC236}">
                <a16:creationId xmlns:a16="http://schemas.microsoft.com/office/drawing/2014/main" id="{9ED603F6-92EB-44E4-812A-731CBBEEC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7" y="3411020"/>
            <a:ext cx="4473325" cy="34469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rving and Sharing: Cory Collins: Isaiah 6-8 The LORD Calls Isaiah">
            <a:extLst>
              <a:ext uri="{FF2B5EF4-FFF2-40B4-BE49-F238E27FC236}">
                <a16:creationId xmlns:a16="http://schemas.microsoft.com/office/drawing/2014/main" id="{5698FCED-6D31-4188-B830-34D4B5B671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31569"/>
            <a:ext cx="4476964" cy="3426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85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F7B0EA9-42A6-4D55-9D5F-475275B3E0BA}"/>
              </a:ext>
            </a:extLst>
          </p:cNvPr>
          <p:cNvGrpSpPr/>
          <p:nvPr/>
        </p:nvGrpSpPr>
        <p:grpSpPr>
          <a:xfrm>
            <a:off x="599976" y="2059807"/>
            <a:ext cx="8293767" cy="1562500"/>
            <a:chOff x="599976" y="2059807"/>
            <a:chExt cx="8293767" cy="1562500"/>
          </a:xfrm>
        </p:grpSpPr>
        <p:sp>
          <p:nvSpPr>
            <p:cNvPr id="9" name="Rectangle 8">
              <a:extLst>
                <a:ext uri="{FF2B5EF4-FFF2-40B4-BE49-F238E27FC236}">
                  <a16:creationId xmlns:a16="http://schemas.microsoft.com/office/drawing/2014/main" id="{F23CD3E3-423D-4E20-B112-463348CDE413}"/>
                </a:ext>
              </a:extLst>
            </p:cNvPr>
            <p:cNvSpPr/>
            <p:nvPr/>
          </p:nvSpPr>
          <p:spPr>
            <a:xfrm>
              <a:off x="604787" y="2059807"/>
              <a:ext cx="7896956" cy="3545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8A585D-AD77-4077-8D09-6F565447634B}"/>
                </a:ext>
              </a:extLst>
            </p:cNvPr>
            <p:cNvSpPr/>
            <p:nvPr/>
          </p:nvSpPr>
          <p:spPr>
            <a:xfrm>
              <a:off x="603183" y="2356586"/>
              <a:ext cx="7982552" cy="3545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5A83E9-D50B-4955-8301-3AABDA78797C}"/>
                </a:ext>
              </a:extLst>
            </p:cNvPr>
            <p:cNvSpPr/>
            <p:nvPr/>
          </p:nvSpPr>
          <p:spPr>
            <a:xfrm>
              <a:off x="601579" y="2653365"/>
              <a:ext cx="8292164" cy="3545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C8DD81-2C51-4450-8251-284D51A227BD}"/>
                </a:ext>
              </a:extLst>
            </p:cNvPr>
            <p:cNvSpPr/>
            <p:nvPr/>
          </p:nvSpPr>
          <p:spPr>
            <a:xfrm>
              <a:off x="611204" y="2961373"/>
              <a:ext cx="8086482" cy="3545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5810C0D-EB0A-4E02-91C8-36D2608E901D}"/>
                </a:ext>
              </a:extLst>
            </p:cNvPr>
            <p:cNvSpPr/>
            <p:nvPr/>
          </p:nvSpPr>
          <p:spPr>
            <a:xfrm>
              <a:off x="599976" y="3267777"/>
              <a:ext cx="4875538" cy="3545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DC75E873-DB81-45B1-AF3E-FDE5FDCF40E5}"/>
              </a:ext>
            </a:extLst>
          </p:cNvPr>
          <p:cNvGrpSpPr/>
          <p:nvPr/>
        </p:nvGrpSpPr>
        <p:grpSpPr>
          <a:xfrm>
            <a:off x="585537" y="1209040"/>
            <a:ext cx="8346706" cy="878037"/>
            <a:chOff x="585537" y="1209040"/>
            <a:chExt cx="8346706" cy="878037"/>
          </a:xfrm>
        </p:grpSpPr>
        <p:sp>
          <p:nvSpPr>
            <p:cNvPr id="4" name="Rectangle 3">
              <a:extLst>
                <a:ext uri="{FF2B5EF4-FFF2-40B4-BE49-F238E27FC236}">
                  <a16:creationId xmlns:a16="http://schemas.microsoft.com/office/drawing/2014/main" id="{2E4E2E8B-A975-4E8B-8E11-F576BE9C2AB3}"/>
                </a:ext>
              </a:extLst>
            </p:cNvPr>
            <p:cNvSpPr/>
            <p:nvPr/>
          </p:nvSpPr>
          <p:spPr>
            <a:xfrm>
              <a:off x="2773680" y="1209040"/>
              <a:ext cx="573024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752259-AE1E-4B2D-80BF-3302112FF35E}"/>
                </a:ext>
              </a:extLst>
            </p:cNvPr>
            <p:cNvSpPr/>
            <p:nvPr/>
          </p:nvSpPr>
          <p:spPr>
            <a:xfrm>
              <a:off x="587140" y="1476942"/>
              <a:ext cx="8345103" cy="3518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EF2120B-3F94-4317-BE86-1E526FC82D04}"/>
                </a:ext>
              </a:extLst>
            </p:cNvPr>
            <p:cNvSpPr/>
            <p:nvPr/>
          </p:nvSpPr>
          <p:spPr>
            <a:xfrm>
              <a:off x="585537" y="1735220"/>
              <a:ext cx="8240830" cy="3518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78"/>
            <a:ext cx="8985036" cy="293547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Dressing For Battle</a:t>
            </a:r>
          </a:p>
          <a:p>
            <a:pPr marL="457200" lvl="1" indent="0">
              <a:buNone/>
            </a:pPr>
            <a:r>
              <a:rPr lang="en-US" sz="2200" b="1" dirty="0">
                <a:latin typeface="Rockwell" panose="02060603020205020403" pitchFamily="18" charset="0"/>
              </a:rPr>
              <a:t>Isa 59:19c-21</a:t>
            </a:r>
            <a:r>
              <a:rPr lang="en-US" sz="2200" dirty="0">
                <a:latin typeface="Rockwell" panose="02060603020205020403" pitchFamily="18" charset="0"/>
              </a:rPr>
              <a:t> – “</a:t>
            </a:r>
            <a:r>
              <a:rPr lang="en-US" sz="2200" b="0" i="0" dirty="0">
                <a:solidFill>
                  <a:srgbClr val="000000"/>
                </a:solidFill>
                <a:effectLst/>
                <a:latin typeface="Rockwell" panose="02060603020205020403" pitchFamily="18" charset="0"/>
              </a:rPr>
              <a:t>For He will come like a rushing stream which the wind of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drives. </a:t>
            </a:r>
            <a:r>
              <a:rPr lang="en-US" sz="2200" b="1" i="0" baseline="30000" dirty="0">
                <a:solidFill>
                  <a:srgbClr val="000000"/>
                </a:solidFill>
                <a:effectLst/>
                <a:latin typeface="Rockwell" panose="02060603020205020403" pitchFamily="18" charset="0"/>
              </a:rPr>
              <a:t>20</a:t>
            </a:r>
            <a:r>
              <a:rPr lang="en-US" sz="2200" b="0" i="0" dirty="0">
                <a:solidFill>
                  <a:srgbClr val="000000"/>
                </a:solidFill>
                <a:effectLst/>
                <a:latin typeface="Rockwell" panose="02060603020205020403" pitchFamily="18" charset="0"/>
              </a:rPr>
              <a:t>‘A Redeemer will come to Zion, and to those who turn from transgression in Jacob,’ declares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a:t>
            </a:r>
            <a:r>
              <a:rPr lang="en-US" sz="2200" b="1" i="0" baseline="30000" dirty="0">
                <a:solidFill>
                  <a:srgbClr val="000000"/>
                </a:solidFill>
                <a:effectLst/>
                <a:latin typeface="Rockwell" panose="02060603020205020403" pitchFamily="18" charset="0"/>
              </a:rPr>
              <a:t>21</a:t>
            </a:r>
            <a:r>
              <a:rPr lang="en-US" sz="2200" b="0" i="0" dirty="0">
                <a:solidFill>
                  <a:srgbClr val="000000"/>
                </a:solidFill>
                <a:effectLst/>
                <a:latin typeface="Rockwell" panose="02060603020205020403" pitchFamily="18" charset="0"/>
              </a:rPr>
              <a:t>‘As for Me, this is My covenant with them,’ says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‘My Spirit which is upon you, and My words which I have put in your mouth shall not depart from your mouth, nor from the mouth of your offspring, nor from the mouth of your offspring’s offspring,’ says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‘from now and forever.’”</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The Lord Intercedes</a:t>
            </a:r>
            <a:endParaRPr lang="es-GT" sz="4600" b="1" u="sng" dirty="0">
              <a:latin typeface="Rockwell" panose="02060603020205020403" pitchFamily="18" charset="0"/>
            </a:endParaRPr>
          </a:p>
        </p:txBody>
      </p:sp>
      <p:pic>
        <p:nvPicPr>
          <p:cNvPr id="3076" name="Picture 4" descr="Isaiah 43:1 But now, thus says the Lord, your Creator, O Jacob,And He who  formed you, O Israel,“Do not fear, for I have redeemed you;I have called  you by name; you are">
            <a:extLst>
              <a:ext uri="{FF2B5EF4-FFF2-40B4-BE49-F238E27FC236}">
                <a16:creationId xmlns:a16="http://schemas.microsoft.com/office/drawing/2014/main" id="{3BAD93F2-D552-4188-9650-1F5228C3E2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78" b="5129"/>
          <a:stretch/>
        </p:blipFill>
        <p:spPr bwMode="auto">
          <a:xfrm>
            <a:off x="76200" y="3712029"/>
            <a:ext cx="4484914" cy="31459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in on inspirational">
            <a:extLst>
              <a:ext uri="{FF2B5EF4-FFF2-40B4-BE49-F238E27FC236}">
                <a16:creationId xmlns:a16="http://schemas.microsoft.com/office/drawing/2014/main" id="{175A48E4-A17F-45DE-A7A6-3E37EEB1B1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2886" y="3722915"/>
            <a:ext cx="4474028" cy="313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32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fade">
                                      <p:cBhvr>
                                        <p:cTn id="21"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9536F3-0800-44D1-A1A3-DDAA5B215217}"/>
              </a:ext>
            </a:extLst>
          </p:cNvPr>
          <p:cNvGrpSpPr/>
          <p:nvPr/>
        </p:nvGrpSpPr>
        <p:grpSpPr>
          <a:xfrm>
            <a:off x="598714" y="1175657"/>
            <a:ext cx="8240486" cy="1556656"/>
            <a:chOff x="598714" y="1175657"/>
            <a:chExt cx="8240486" cy="1556656"/>
          </a:xfrm>
        </p:grpSpPr>
        <p:sp>
          <p:nvSpPr>
            <p:cNvPr id="4" name="Rectangle 3">
              <a:extLst>
                <a:ext uri="{FF2B5EF4-FFF2-40B4-BE49-F238E27FC236}">
                  <a16:creationId xmlns:a16="http://schemas.microsoft.com/office/drawing/2014/main" id="{1BAAE622-24C9-4714-9E1F-93587E3FF58B}"/>
                </a:ext>
              </a:extLst>
            </p:cNvPr>
            <p:cNvSpPr/>
            <p:nvPr/>
          </p:nvSpPr>
          <p:spPr>
            <a:xfrm>
              <a:off x="2318657" y="1175657"/>
              <a:ext cx="6509657" cy="33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3F4B5A2-2F53-4B77-A8F5-3F7FE1BE41B5}"/>
                </a:ext>
              </a:extLst>
            </p:cNvPr>
            <p:cNvSpPr/>
            <p:nvPr/>
          </p:nvSpPr>
          <p:spPr>
            <a:xfrm>
              <a:off x="598714" y="1469571"/>
              <a:ext cx="8153400" cy="33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66EA467-B2D9-4849-9D40-EAA348B7E234}"/>
                </a:ext>
              </a:extLst>
            </p:cNvPr>
            <p:cNvSpPr/>
            <p:nvPr/>
          </p:nvSpPr>
          <p:spPr>
            <a:xfrm>
              <a:off x="598714" y="1774371"/>
              <a:ext cx="8077200" cy="33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3E31316-C825-40DA-BC9A-1FBFB30AA741}"/>
                </a:ext>
              </a:extLst>
            </p:cNvPr>
            <p:cNvSpPr/>
            <p:nvPr/>
          </p:nvSpPr>
          <p:spPr>
            <a:xfrm>
              <a:off x="598714" y="2068285"/>
              <a:ext cx="8240486" cy="33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F86BC7-794F-4A7A-8D07-347974A7ECFF}"/>
                </a:ext>
              </a:extLst>
            </p:cNvPr>
            <p:cNvSpPr/>
            <p:nvPr/>
          </p:nvSpPr>
          <p:spPr>
            <a:xfrm>
              <a:off x="598714" y="2394856"/>
              <a:ext cx="7130143" cy="33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78"/>
            <a:ext cx="8985036" cy="2076495"/>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The Light of the World</a:t>
            </a:r>
          </a:p>
          <a:p>
            <a:pPr marL="457200" lvl="1" indent="0">
              <a:buNone/>
            </a:pPr>
            <a:r>
              <a:rPr lang="en-US" sz="2200" b="1" dirty="0">
                <a:latin typeface="Rockwell" panose="02060603020205020403" pitchFamily="18" charset="0"/>
              </a:rPr>
              <a:t>Isa 60:1-3</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i="0" dirty="0">
                <a:solidFill>
                  <a:srgbClr val="000000"/>
                </a:solidFill>
                <a:effectLst/>
                <a:latin typeface="Rockwell" panose="02060603020205020403" pitchFamily="18" charset="0"/>
              </a:rPr>
              <a:t>Arise, shine; for your light has come, and the glory of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has risen upon you. </a:t>
            </a:r>
            <a:r>
              <a:rPr lang="en-US" sz="2200" b="1" i="0" baseline="30000" dirty="0">
                <a:solidFill>
                  <a:srgbClr val="000000"/>
                </a:solidFill>
                <a:effectLst/>
                <a:latin typeface="Rockwell" panose="02060603020205020403" pitchFamily="18" charset="0"/>
              </a:rPr>
              <a:t>2</a:t>
            </a:r>
            <a:r>
              <a:rPr lang="en-US" sz="2200" b="0" i="0" dirty="0">
                <a:solidFill>
                  <a:srgbClr val="000000"/>
                </a:solidFill>
                <a:effectLst/>
                <a:latin typeface="Rockwell" panose="02060603020205020403" pitchFamily="18" charset="0"/>
              </a:rPr>
              <a:t>For behold, darkness will cover the earth and deep darkness the peoples; but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will rise upon you and His glory will appear upon you. </a:t>
            </a:r>
            <a:r>
              <a:rPr lang="en-US" sz="2200" b="1" i="0" baseline="30000" dirty="0">
                <a:solidFill>
                  <a:srgbClr val="000000"/>
                </a:solidFill>
                <a:effectLst/>
                <a:latin typeface="Rockwell" panose="02060603020205020403" pitchFamily="18" charset="0"/>
              </a:rPr>
              <a:t>3</a:t>
            </a:r>
            <a:r>
              <a:rPr lang="en-US" sz="2200" b="0" i="0" dirty="0">
                <a:solidFill>
                  <a:srgbClr val="000000"/>
                </a:solidFill>
                <a:effectLst/>
                <a:latin typeface="Rockwell" panose="02060603020205020403" pitchFamily="18" charset="0"/>
              </a:rPr>
              <a:t>Nations will come to your light, and kings to the brightness of your rising.</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Zion’s Alluring Light</a:t>
            </a:r>
            <a:endParaRPr lang="es-GT" sz="4600" b="1" u="sng" dirty="0">
              <a:latin typeface="Rockwell" panose="02060603020205020403" pitchFamily="18" charset="0"/>
            </a:endParaRPr>
          </a:p>
        </p:txBody>
      </p:sp>
      <p:pic>
        <p:nvPicPr>
          <p:cNvPr id="4098" name="Picture 2" descr="Exodus 10:23 They saw not one another, neither rose any from his place for  three days: but all the children of Israel had light in their dwellings.">
            <a:extLst>
              <a:ext uri="{FF2B5EF4-FFF2-40B4-BE49-F238E27FC236}">
                <a16:creationId xmlns:a16="http://schemas.microsoft.com/office/drawing/2014/main" id="{E970561D-0690-4E56-A19B-FF8286F70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3" y="2852057"/>
            <a:ext cx="4561115" cy="40059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et Us Go Up to the Mountain of Jehovah” (Isaiah 2)">
            <a:extLst>
              <a:ext uri="{FF2B5EF4-FFF2-40B4-BE49-F238E27FC236}">
                <a16:creationId xmlns:a16="http://schemas.microsoft.com/office/drawing/2014/main" id="{3FBFDB02-66A4-4F10-90E4-83EC15831A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316" y="2852058"/>
            <a:ext cx="4437713" cy="4005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74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2F88086C-51AA-47DB-8D54-189579F7BAE6}"/>
              </a:ext>
            </a:extLst>
          </p:cNvPr>
          <p:cNvGrpSpPr/>
          <p:nvPr/>
        </p:nvGrpSpPr>
        <p:grpSpPr>
          <a:xfrm>
            <a:off x="589721" y="4760845"/>
            <a:ext cx="6308036" cy="1931501"/>
            <a:chOff x="589721" y="4760845"/>
            <a:chExt cx="6308036" cy="1931501"/>
          </a:xfrm>
        </p:grpSpPr>
        <p:sp>
          <p:nvSpPr>
            <p:cNvPr id="22" name="Rectangle 21">
              <a:extLst>
                <a:ext uri="{FF2B5EF4-FFF2-40B4-BE49-F238E27FC236}">
                  <a16:creationId xmlns:a16="http://schemas.microsoft.com/office/drawing/2014/main" id="{5572048F-8FA2-4692-AC06-0236C9B8D9A9}"/>
                </a:ext>
              </a:extLst>
            </p:cNvPr>
            <p:cNvSpPr/>
            <p:nvPr/>
          </p:nvSpPr>
          <p:spPr>
            <a:xfrm>
              <a:off x="5605668" y="4760845"/>
              <a:ext cx="1063489"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21A0157-2FC5-405F-B888-1D6C8FAC285D}"/>
                </a:ext>
              </a:extLst>
            </p:cNvPr>
            <p:cNvSpPr/>
            <p:nvPr/>
          </p:nvSpPr>
          <p:spPr>
            <a:xfrm>
              <a:off x="606286" y="5039140"/>
              <a:ext cx="6023114"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7F727F9-9669-4E68-8BAA-646D5761C438}"/>
                </a:ext>
              </a:extLst>
            </p:cNvPr>
            <p:cNvSpPr/>
            <p:nvPr/>
          </p:nvSpPr>
          <p:spPr>
            <a:xfrm>
              <a:off x="589721" y="5300870"/>
              <a:ext cx="5970105"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F52CAA3-972D-495B-A883-A0D8156CB2C4}"/>
                </a:ext>
              </a:extLst>
            </p:cNvPr>
            <p:cNvSpPr/>
            <p:nvPr/>
          </p:nvSpPr>
          <p:spPr>
            <a:xfrm>
              <a:off x="602973" y="5572540"/>
              <a:ext cx="6294784"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88DD328-9109-46BC-9474-AFA1E80017D7}"/>
                </a:ext>
              </a:extLst>
            </p:cNvPr>
            <p:cNvSpPr/>
            <p:nvPr/>
          </p:nvSpPr>
          <p:spPr>
            <a:xfrm>
              <a:off x="596347" y="5854149"/>
              <a:ext cx="6221896"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3EDD506-653E-4F1C-AFD6-0D6E8386C140}"/>
                </a:ext>
              </a:extLst>
            </p:cNvPr>
            <p:cNvSpPr/>
            <p:nvPr/>
          </p:nvSpPr>
          <p:spPr>
            <a:xfrm>
              <a:off x="609599" y="6105940"/>
              <a:ext cx="5980044" cy="3147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B085F40-6E81-4AFB-8489-F17B06024432}"/>
                </a:ext>
              </a:extLst>
            </p:cNvPr>
            <p:cNvSpPr/>
            <p:nvPr/>
          </p:nvSpPr>
          <p:spPr>
            <a:xfrm>
              <a:off x="602973" y="6377609"/>
              <a:ext cx="4287079" cy="3147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7E741F5-AB16-42F1-9CB4-29BE2DE9EBBB}"/>
              </a:ext>
            </a:extLst>
          </p:cNvPr>
          <p:cNvGrpSpPr/>
          <p:nvPr/>
        </p:nvGrpSpPr>
        <p:grpSpPr>
          <a:xfrm>
            <a:off x="583095" y="2852532"/>
            <a:ext cx="6324601" cy="2196548"/>
            <a:chOff x="583095" y="2852532"/>
            <a:chExt cx="6324601" cy="2196548"/>
          </a:xfrm>
        </p:grpSpPr>
        <p:sp>
          <p:nvSpPr>
            <p:cNvPr id="13" name="Rectangle 12">
              <a:extLst>
                <a:ext uri="{FF2B5EF4-FFF2-40B4-BE49-F238E27FC236}">
                  <a16:creationId xmlns:a16="http://schemas.microsoft.com/office/drawing/2014/main" id="{FD783754-FED3-4887-8710-973E51493210}"/>
                </a:ext>
              </a:extLst>
            </p:cNvPr>
            <p:cNvSpPr/>
            <p:nvPr/>
          </p:nvSpPr>
          <p:spPr>
            <a:xfrm>
              <a:off x="4224130" y="2852532"/>
              <a:ext cx="2633870"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69986F-1CA2-483D-8AAC-503A3E412620}"/>
                </a:ext>
              </a:extLst>
            </p:cNvPr>
            <p:cNvSpPr/>
            <p:nvPr/>
          </p:nvSpPr>
          <p:spPr>
            <a:xfrm>
              <a:off x="596347" y="3110949"/>
              <a:ext cx="6311349"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C339AE-80D0-4049-9F49-1DA5338A4E8D}"/>
                </a:ext>
              </a:extLst>
            </p:cNvPr>
            <p:cNvSpPr/>
            <p:nvPr/>
          </p:nvSpPr>
          <p:spPr>
            <a:xfrm>
              <a:off x="599661" y="3392558"/>
              <a:ext cx="5960166"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2172701-D40A-4421-8E13-412962C4473C}"/>
                </a:ext>
              </a:extLst>
            </p:cNvPr>
            <p:cNvSpPr/>
            <p:nvPr/>
          </p:nvSpPr>
          <p:spPr>
            <a:xfrm>
              <a:off x="593035" y="3644349"/>
              <a:ext cx="5768008"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C700D5A-BBA9-4D7A-A606-A7A27D1AC99F}"/>
                </a:ext>
              </a:extLst>
            </p:cNvPr>
            <p:cNvSpPr/>
            <p:nvPr/>
          </p:nvSpPr>
          <p:spPr>
            <a:xfrm>
              <a:off x="596347" y="3916019"/>
              <a:ext cx="5794513"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76D3467-DEB6-4869-8DC8-F4A93ECD05B4}"/>
                </a:ext>
              </a:extLst>
            </p:cNvPr>
            <p:cNvSpPr/>
            <p:nvPr/>
          </p:nvSpPr>
          <p:spPr>
            <a:xfrm>
              <a:off x="589721" y="4207567"/>
              <a:ext cx="5920409"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D77B908-10CE-4AC2-A14B-9D5F35D08A8F}"/>
                </a:ext>
              </a:extLst>
            </p:cNvPr>
            <p:cNvSpPr/>
            <p:nvPr/>
          </p:nvSpPr>
          <p:spPr>
            <a:xfrm>
              <a:off x="583095" y="4469297"/>
              <a:ext cx="6304722"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EECF0D-5152-4B02-88F3-6167E54BEAC6}"/>
                </a:ext>
              </a:extLst>
            </p:cNvPr>
            <p:cNvSpPr/>
            <p:nvPr/>
          </p:nvSpPr>
          <p:spPr>
            <a:xfrm>
              <a:off x="596347" y="4750906"/>
              <a:ext cx="4959627"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7464ACB-F1EE-406D-9699-F5BE1240C1D9}"/>
              </a:ext>
            </a:extLst>
          </p:cNvPr>
          <p:cNvGrpSpPr/>
          <p:nvPr/>
        </p:nvGrpSpPr>
        <p:grpSpPr>
          <a:xfrm>
            <a:off x="593034" y="1192696"/>
            <a:ext cx="6284844" cy="1938131"/>
            <a:chOff x="593034" y="1192696"/>
            <a:chExt cx="6284844" cy="1938131"/>
          </a:xfrm>
        </p:grpSpPr>
        <p:sp>
          <p:nvSpPr>
            <p:cNvPr id="5" name="Rectangle 4">
              <a:extLst>
                <a:ext uri="{FF2B5EF4-FFF2-40B4-BE49-F238E27FC236}">
                  <a16:creationId xmlns:a16="http://schemas.microsoft.com/office/drawing/2014/main" id="{4C9908E7-4F20-46B3-BF36-A516CE3F3B2F}"/>
                </a:ext>
              </a:extLst>
            </p:cNvPr>
            <p:cNvSpPr/>
            <p:nvPr/>
          </p:nvSpPr>
          <p:spPr>
            <a:xfrm>
              <a:off x="2156791" y="1192696"/>
              <a:ext cx="4532244"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80E7164-4BFF-46C6-BE5E-DD09AFF8B5DD}"/>
                </a:ext>
              </a:extLst>
            </p:cNvPr>
            <p:cNvSpPr/>
            <p:nvPr/>
          </p:nvSpPr>
          <p:spPr>
            <a:xfrm>
              <a:off x="599661" y="1454427"/>
              <a:ext cx="6019800"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844DD1-D9EB-431B-9F18-3FA2C349A49E}"/>
                </a:ext>
              </a:extLst>
            </p:cNvPr>
            <p:cNvSpPr/>
            <p:nvPr/>
          </p:nvSpPr>
          <p:spPr>
            <a:xfrm>
              <a:off x="593035" y="1736036"/>
              <a:ext cx="5489713"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587E79-FA11-4848-913A-23B7C24A24F0}"/>
                </a:ext>
              </a:extLst>
            </p:cNvPr>
            <p:cNvSpPr/>
            <p:nvPr/>
          </p:nvSpPr>
          <p:spPr>
            <a:xfrm>
              <a:off x="596348" y="2007706"/>
              <a:ext cx="6281530"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2060E98-199A-4475-9703-579CE30F9A4D}"/>
                </a:ext>
              </a:extLst>
            </p:cNvPr>
            <p:cNvSpPr/>
            <p:nvPr/>
          </p:nvSpPr>
          <p:spPr>
            <a:xfrm>
              <a:off x="609600" y="2279375"/>
              <a:ext cx="5701748"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9880D4-4CCC-4B0F-B455-5AECE206C57E}"/>
                </a:ext>
              </a:extLst>
            </p:cNvPr>
            <p:cNvSpPr/>
            <p:nvPr/>
          </p:nvSpPr>
          <p:spPr>
            <a:xfrm>
              <a:off x="593034" y="2551045"/>
              <a:ext cx="6264965"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119373-40E5-40B4-AB64-D34FAF79B2F4}"/>
                </a:ext>
              </a:extLst>
            </p:cNvPr>
            <p:cNvSpPr/>
            <p:nvPr/>
          </p:nvSpPr>
          <p:spPr>
            <a:xfrm>
              <a:off x="596347" y="2832653"/>
              <a:ext cx="3588027"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78"/>
            <a:ext cx="6955573" cy="6011186"/>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Nations stream</a:t>
            </a:r>
          </a:p>
          <a:p>
            <a:pPr marL="457200" lvl="1" indent="0">
              <a:buNone/>
            </a:pPr>
            <a:r>
              <a:rPr lang="en-US" sz="2000" b="1" dirty="0">
                <a:latin typeface="Rockwell" panose="02060603020205020403" pitchFamily="18" charset="0"/>
              </a:rPr>
              <a:t>Isa 60:4-9</a:t>
            </a:r>
            <a:r>
              <a:rPr lang="en-US" sz="2000" dirty="0">
                <a:latin typeface="Rockwell" panose="02060603020205020403" pitchFamily="18" charset="0"/>
              </a:rPr>
              <a:t> – “</a:t>
            </a:r>
            <a:r>
              <a:rPr lang="en-US" sz="2000" b="1" baseline="30000" dirty="0">
                <a:solidFill>
                  <a:srgbClr val="000000"/>
                </a:solidFill>
                <a:effectLst/>
                <a:latin typeface="Rockwell" panose="02060603020205020403" pitchFamily="18" charset="0"/>
              </a:rPr>
              <a:t>4</a:t>
            </a:r>
            <a:r>
              <a:rPr lang="en-US" sz="2000" b="0" dirty="0">
                <a:solidFill>
                  <a:srgbClr val="000000"/>
                </a:solidFill>
                <a:effectLst/>
                <a:latin typeface="Rockwell" panose="02060603020205020403" pitchFamily="18" charset="0"/>
              </a:rPr>
              <a:t>Lift up your eyes round about and see; they all gather together, they come to you. Your sons will come from afar, and your daughters will be carried in the arms. </a:t>
            </a:r>
            <a:r>
              <a:rPr lang="en-US" sz="2000" b="1" baseline="30000" dirty="0">
                <a:solidFill>
                  <a:srgbClr val="000000"/>
                </a:solidFill>
                <a:effectLst/>
                <a:latin typeface="Rockwell" panose="02060603020205020403" pitchFamily="18" charset="0"/>
              </a:rPr>
              <a:t>5</a:t>
            </a:r>
            <a:r>
              <a:rPr lang="en-US" sz="2000" b="0" dirty="0">
                <a:solidFill>
                  <a:srgbClr val="000000"/>
                </a:solidFill>
                <a:effectLst/>
                <a:latin typeface="Rockwell" panose="02060603020205020403" pitchFamily="18" charset="0"/>
              </a:rPr>
              <a:t>Then you will see and be radiant, and your heart will thrill and rejoice; because the abundance of the sea will be turned to you, the wealth of the nations will come to you. </a:t>
            </a:r>
            <a:r>
              <a:rPr lang="en-US" sz="2000" b="1" baseline="30000" dirty="0">
                <a:solidFill>
                  <a:srgbClr val="000000"/>
                </a:solidFill>
                <a:effectLst/>
                <a:latin typeface="Rockwell" panose="02060603020205020403" pitchFamily="18" charset="0"/>
              </a:rPr>
              <a:t>6</a:t>
            </a:r>
            <a:r>
              <a:rPr lang="en-US" sz="2000" b="0" dirty="0">
                <a:solidFill>
                  <a:srgbClr val="000000"/>
                </a:solidFill>
                <a:effectLst/>
                <a:latin typeface="Rockwell" panose="02060603020205020403" pitchFamily="18" charset="0"/>
              </a:rPr>
              <a:t>A multitude of camels will cover you, the young camels of Midian and Ephah; all those from Sheba will come; they will bring gold and frankincense, and will  bear good news of the praises of the </a:t>
            </a:r>
            <a:r>
              <a:rPr lang="en-US" sz="2000" b="0" cap="small" dirty="0">
                <a:solidFill>
                  <a:srgbClr val="000000"/>
                </a:solidFill>
                <a:effectLst/>
                <a:latin typeface="Rockwell" panose="02060603020205020403" pitchFamily="18" charset="0"/>
              </a:rPr>
              <a:t>Lord</a:t>
            </a:r>
            <a:r>
              <a:rPr lang="en-US" sz="2000" b="0" dirty="0">
                <a:solidFill>
                  <a:srgbClr val="000000"/>
                </a:solidFill>
                <a:effectLst/>
                <a:latin typeface="Rockwell" panose="02060603020205020403" pitchFamily="18" charset="0"/>
              </a:rPr>
              <a:t>. </a:t>
            </a:r>
            <a:r>
              <a:rPr lang="en-US" sz="2000" b="1" baseline="30000" dirty="0">
                <a:solidFill>
                  <a:srgbClr val="000000"/>
                </a:solidFill>
                <a:effectLst/>
                <a:latin typeface="Rockwell" panose="02060603020205020403" pitchFamily="18" charset="0"/>
              </a:rPr>
              <a:t>7</a:t>
            </a:r>
            <a:r>
              <a:rPr lang="en-US" sz="2000" b="0" dirty="0">
                <a:solidFill>
                  <a:srgbClr val="000000"/>
                </a:solidFill>
                <a:effectLst/>
                <a:latin typeface="Rockwell" panose="02060603020205020403" pitchFamily="18" charset="0"/>
              </a:rPr>
              <a:t>All the flocks of Kedar will be gathered together to you, the rams of Nebaioth will minister to you; they will go up with acceptance on My altar, and I shall glorify My glorious house. </a:t>
            </a:r>
            <a:r>
              <a:rPr lang="en-US" sz="2000" b="1" baseline="30000" dirty="0">
                <a:solidFill>
                  <a:srgbClr val="000000"/>
                </a:solidFill>
                <a:effectLst/>
                <a:latin typeface="Rockwell" panose="02060603020205020403" pitchFamily="18" charset="0"/>
              </a:rPr>
              <a:t>8</a:t>
            </a:r>
            <a:r>
              <a:rPr lang="en-US" sz="2000" b="0" dirty="0">
                <a:solidFill>
                  <a:srgbClr val="000000"/>
                </a:solidFill>
                <a:effectLst/>
                <a:latin typeface="Rockwell" panose="02060603020205020403" pitchFamily="18" charset="0"/>
              </a:rPr>
              <a:t>Who are these who fly like a cloud and like the doves to their lattices? </a:t>
            </a:r>
            <a:r>
              <a:rPr lang="en-US" sz="2000" b="1" baseline="30000" dirty="0">
                <a:solidFill>
                  <a:srgbClr val="000000"/>
                </a:solidFill>
                <a:effectLst/>
                <a:latin typeface="Rockwell" panose="02060603020205020403" pitchFamily="18" charset="0"/>
              </a:rPr>
              <a:t>9</a:t>
            </a:r>
            <a:r>
              <a:rPr lang="en-US" sz="2000" b="0" dirty="0">
                <a:solidFill>
                  <a:srgbClr val="000000"/>
                </a:solidFill>
                <a:effectLst/>
                <a:latin typeface="Rockwell" panose="02060603020205020403" pitchFamily="18" charset="0"/>
              </a:rPr>
              <a:t>Surely the coastlands will wait for Me; and the ships of Tarshish will come first, to bring your sons from afar, their silver and their gold with them, for the name of the </a:t>
            </a:r>
            <a:r>
              <a:rPr lang="en-US" sz="2000" b="0" cap="small" dirty="0">
                <a:solidFill>
                  <a:srgbClr val="000000"/>
                </a:solidFill>
                <a:effectLst/>
                <a:latin typeface="Rockwell" panose="02060603020205020403" pitchFamily="18" charset="0"/>
              </a:rPr>
              <a:t>Lord</a:t>
            </a:r>
            <a:r>
              <a:rPr lang="en-US" sz="2000" b="0" dirty="0">
                <a:solidFill>
                  <a:srgbClr val="000000"/>
                </a:solidFill>
                <a:effectLst/>
                <a:latin typeface="Rockwell" panose="02060603020205020403" pitchFamily="18" charset="0"/>
              </a:rPr>
              <a:t> your God, and for the Holy One of Israel because He has glorified you.</a:t>
            </a:r>
            <a:r>
              <a:rPr lang="en-US" sz="2000" dirty="0">
                <a:latin typeface="Rockwell" panose="02060603020205020403" pitchFamily="18" charset="0"/>
              </a:rPr>
              <a:t>”</a:t>
            </a:r>
            <a:endParaRPr lang="en-US" sz="20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Zion’s Alluring Light</a:t>
            </a:r>
            <a:endParaRPr lang="es-GT" sz="4600" b="1" u="sng" dirty="0">
              <a:latin typeface="Rockwell" panose="02060603020205020403" pitchFamily="18" charset="0"/>
            </a:endParaRPr>
          </a:p>
        </p:txBody>
      </p:sp>
      <p:pic>
        <p:nvPicPr>
          <p:cNvPr id="4" name="Picture 2" descr="Blog Archives">
            <a:extLst>
              <a:ext uri="{FF2B5EF4-FFF2-40B4-BE49-F238E27FC236}">
                <a16:creationId xmlns:a16="http://schemas.microsoft.com/office/drawing/2014/main" id="{7695E352-DE50-42D3-90AB-43BAE4B4A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904" y="738046"/>
            <a:ext cx="2107096" cy="601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8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2375D5C-E68B-4557-A2E0-03327EF35C6F}"/>
              </a:ext>
            </a:extLst>
          </p:cNvPr>
          <p:cNvGrpSpPr/>
          <p:nvPr/>
        </p:nvGrpSpPr>
        <p:grpSpPr>
          <a:xfrm>
            <a:off x="590549" y="3877090"/>
            <a:ext cx="4600576" cy="2761835"/>
            <a:chOff x="590549" y="3877090"/>
            <a:chExt cx="4600576" cy="2761835"/>
          </a:xfrm>
        </p:grpSpPr>
        <p:sp>
          <p:nvSpPr>
            <p:cNvPr id="15" name="Rectangle 14">
              <a:extLst>
                <a:ext uri="{FF2B5EF4-FFF2-40B4-BE49-F238E27FC236}">
                  <a16:creationId xmlns:a16="http://schemas.microsoft.com/office/drawing/2014/main" id="{E1BD722E-3DE1-403C-AC8D-6FEE56A113C6}"/>
                </a:ext>
              </a:extLst>
            </p:cNvPr>
            <p:cNvSpPr/>
            <p:nvPr/>
          </p:nvSpPr>
          <p:spPr>
            <a:xfrm>
              <a:off x="3714750" y="3877090"/>
              <a:ext cx="1057275" cy="332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62F9E4B-5E41-4A7A-BDF3-5F90383A9AC4}"/>
                </a:ext>
              </a:extLst>
            </p:cNvPr>
            <p:cNvSpPr/>
            <p:nvPr/>
          </p:nvSpPr>
          <p:spPr>
            <a:xfrm>
              <a:off x="600074" y="4200940"/>
              <a:ext cx="4410076" cy="332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34614B-3F4F-4AE5-9857-D5071E717EA9}"/>
                </a:ext>
              </a:extLst>
            </p:cNvPr>
            <p:cNvSpPr/>
            <p:nvPr/>
          </p:nvSpPr>
          <p:spPr>
            <a:xfrm>
              <a:off x="590549" y="4496215"/>
              <a:ext cx="4238626" cy="332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27AD71-3516-48CB-BF5F-F81DB58B4AE2}"/>
                </a:ext>
              </a:extLst>
            </p:cNvPr>
            <p:cNvSpPr/>
            <p:nvPr/>
          </p:nvSpPr>
          <p:spPr>
            <a:xfrm>
              <a:off x="600073" y="4801015"/>
              <a:ext cx="4495801" cy="332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4DFEE96-34AC-48B1-A22C-DDF0CCDEE271}"/>
                </a:ext>
              </a:extLst>
            </p:cNvPr>
            <p:cNvSpPr/>
            <p:nvPr/>
          </p:nvSpPr>
          <p:spPr>
            <a:xfrm>
              <a:off x="590549" y="5105815"/>
              <a:ext cx="4410076" cy="332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F05D0B-A6CE-467B-ADE2-9A56791EC260}"/>
                </a:ext>
              </a:extLst>
            </p:cNvPr>
            <p:cNvSpPr/>
            <p:nvPr/>
          </p:nvSpPr>
          <p:spPr>
            <a:xfrm>
              <a:off x="600074" y="5382040"/>
              <a:ext cx="4076701" cy="332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C47AD6-2CAE-4196-8647-BAB9DDE409AE}"/>
                </a:ext>
              </a:extLst>
            </p:cNvPr>
            <p:cNvSpPr/>
            <p:nvPr/>
          </p:nvSpPr>
          <p:spPr>
            <a:xfrm>
              <a:off x="600074" y="5705890"/>
              <a:ext cx="4114801" cy="332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7B476B4-8C8B-4D3B-9565-A2C9CF6BE94F}"/>
                </a:ext>
              </a:extLst>
            </p:cNvPr>
            <p:cNvSpPr/>
            <p:nvPr/>
          </p:nvSpPr>
          <p:spPr>
            <a:xfrm>
              <a:off x="600074" y="6001165"/>
              <a:ext cx="4238626" cy="332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4606938-20E7-4291-98B9-F30737251E15}"/>
                </a:ext>
              </a:extLst>
            </p:cNvPr>
            <p:cNvSpPr/>
            <p:nvPr/>
          </p:nvSpPr>
          <p:spPr>
            <a:xfrm>
              <a:off x="590549" y="6305965"/>
              <a:ext cx="4600576" cy="332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914FA92-4473-4A06-B11B-186413AD2D74}"/>
              </a:ext>
            </a:extLst>
          </p:cNvPr>
          <p:cNvGrpSpPr/>
          <p:nvPr/>
        </p:nvGrpSpPr>
        <p:grpSpPr>
          <a:xfrm>
            <a:off x="571499" y="1191040"/>
            <a:ext cx="4657726" cy="3019010"/>
            <a:chOff x="571499" y="1191040"/>
            <a:chExt cx="4657726" cy="3019010"/>
          </a:xfrm>
        </p:grpSpPr>
        <p:sp>
          <p:nvSpPr>
            <p:cNvPr id="4" name="Rectangle 3">
              <a:extLst>
                <a:ext uri="{FF2B5EF4-FFF2-40B4-BE49-F238E27FC236}">
                  <a16:creationId xmlns:a16="http://schemas.microsoft.com/office/drawing/2014/main" id="{E9EEF3D0-F260-4C30-87E6-092033AA4609}"/>
                </a:ext>
              </a:extLst>
            </p:cNvPr>
            <p:cNvSpPr/>
            <p:nvPr/>
          </p:nvSpPr>
          <p:spPr>
            <a:xfrm>
              <a:off x="2628899" y="1191040"/>
              <a:ext cx="2095501" cy="3147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3EB6E7-DA90-4D8B-B8FB-CFF1273F862E}"/>
                </a:ext>
              </a:extLst>
            </p:cNvPr>
            <p:cNvSpPr/>
            <p:nvPr/>
          </p:nvSpPr>
          <p:spPr>
            <a:xfrm>
              <a:off x="581024" y="1467265"/>
              <a:ext cx="4514851" cy="332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9B36F7B-95A0-41DA-87E4-A51DE5CCF44B}"/>
                </a:ext>
              </a:extLst>
            </p:cNvPr>
            <p:cNvSpPr/>
            <p:nvPr/>
          </p:nvSpPr>
          <p:spPr>
            <a:xfrm>
              <a:off x="581024" y="1781590"/>
              <a:ext cx="4648201" cy="3147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4B976B-CE07-41EE-B724-1780C3128A4A}"/>
                </a:ext>
              </a:extLst>
            </p:cNvPr>
            <p:cNvSpPr/>
            <p:nvPr/>
          </p:nvSpPr>
          <p:spPr>
            <a:xfrm>
              <a:off x="571499" y="2076865"/>
              <a:ext cx="4286251" cy="332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4F14959-6860-4102-9AF1-C610D4F77BA2}"/>
                </a:ext>
              </a:extLst>
            </p:cNvPr>
            <p:cNvSpPr/>
            <p:nvPr/>
          </p:nvSpPr>
          <p:spPr>
            <a:xfrm>
              <a:off x="590550" y="2372140"/>
              <a:ext cx="3914776" cy="332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D7883ED-B007-40F4-AA40-DE36699DF5EB}"/>
                </a:ext>
              </a:extLst>
            </p:cNvPr>
            <p:cNvSpPr/>
            <p:nvPr/>
          </p:nvSpPr>
          <p:spPr>
            <a:xfrm>
              <a:off x="590549" y="2686465"/>
              <a:ext cx="4514851" cy="332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2F1CAF-CF62-4505-85C4-481640316A72}"/>
                </a:ext>
              </a:extLst>
            </p:cNvPr>
            <p:cNvSpPr/>
            <p:nvPr/>
          </p:nvSpPr>
          <p:spPr>
            <a:xfrm>
              <a:off x="590550" y="2981740"/>
              <a:ext cx="4295776" cy="332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06D564-4797-4DFC-B27D-5FF017E22749}"/>
                </a:ext>
              </a:extLst>
            </p:cNvPr>
            <p:cNvSpPr/>
            <p:nvPr/>
          </p:nvSpPr>
          <p:spPr>
            <a:xfrm>
              <a:off x="590550" y="3296065"/>
              <a:ext cx="3829050" cy="332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827F31-4F9E-4B75-BD28-CFD6D891E813}"/>
                </a:ext>
              </a:extLst>
            </p:cNvPr>
            <p:cNvSpPr/>
            <p:nvPr/>
          </p:nvSpPr>
          <p:spPr>
            <a:xfrm>
              <a:off x="600075" y="3591340"/>
              <a:ext cx="3952875" cy="3043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0253C0-10E4-4274-9B16-544088925A8D}"/>
                </a:ext>
              </a:extLst>
            </p:cNvPr>
            <p:cNvSpPr/>
            <p:nvPr/>
          </p:nvSpPr>
          <p:spPr>
            <a:xfrm>
              <a:off x="600075" y="3877090"/>
              <a:ext cx="3048000" cy="332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78"/>
            <a:ext cx="5287547" cy="6011186"/>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Oppressed Exalted</a:t>
            </a:r>
          </a:p>
          <a:p>
            <a:pPr marL="457200" lvl="1" indent="0">
              <a:buNone/>
            </a:pPr>
            <a:r>
              <a:rPr lang="en-US" sz="2200" b="1" dirty="0">
                <a:latin typeface="Rockwell" panose="02060603020205020403" pitchFamily="18" charset="0"/>
              </a:rPr>
              <a:t>Isa 60:10-13</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Foreigners will build up your walls, and their kings will minister to you; for in My wrath I struck you, and in My favor I have had compassion on you.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Your gates will be open continually; they will not be closed day or night, so that men may bring to you the wealth of the nations, with their kings led in procession.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For the nation and the kingdom which will not serve you will perish, and the nations will be utterly ruined.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The glory of Lebanon will come to you, the juniper, the box tree and the cypress together, to beautify the place of My sanctuary; and I shall make the place of My feet glorious.</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Zion’s Alluring Light</a:t>
            </a:r>
            <a:endParaRPr lang="es-GT" sz="4600" b="1" u="sng" dirty="0">
              <a:latin typeface="Rockwell" panose="02060603020205020403" pitchFamily="18" charset="0"/>
            </a:endParaRPr>
          </a:p>
        </p:txBody>
      </p:sp>
      <p:pic>
        <p:nvPicPr>
          <p:cNvPr id="5122" name="Picture 2" descr="Pin on Messages to Go">
            <a:extLst>
              <a:ext uri="{FF2B5EF4-FFF2-40B4-BE49-F238E27FC236}">
                <a16:creationId xmlns:a16="http://schemas.microsoft.com/office/drawing/2014/main" id="{28DFA1AD-8144-4446-8125-328CE9B4A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667" y="714904"/>
            <a:ext cx="3725332" cy="31007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enesis 12:3 KJV!! | Kristi Ann&amp;#39;s Haven">
            <a:extLst>
              <a:ext uri="{FF2B5EF4-FFF2-40B4-BE49-F238E27FC236}">
                <a16:creationId xmlns:a16="http://schemas.microsoft.com/office/drawing/2014/main" id="{07D96E9C-5D02-4E13-B965-6A27D63603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7887" y="3826932"/>
            <a:ext cx="3726113" cy="303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40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fade">
                                      <p:cBhvr>
                                        <p:cTn id="2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1108501-DBE1-4FE2-8311-D299510FBB2A}"/>
              </a:ext>
            </a:extLst>
          </p:cNvPr>
          <p:cNvGrpSpPr/>
          <p:nvPr/>
        </p:nvGrpSpPr>
        <p:grpSpPr>
          <a:xfrm>
            <a:off x="589280" y="3312160"/>
            <a:ext cx="4318000" cy="3322320"/>
            <a:chOff x="589280" y="3312160"/>
            <a:chExt cx="4318000" cy="3322320"/>
          </a:xfrm>
        </p:grpSpPr>
        <p:sp>
          <p:nvSpPr>
            <p:cNvPr id="15" name="Rectangle 14">
              <a:extLst>
                <a:ext uri="{FF2B5EF4-FFF2-40B4-BE49-F238E27FC236}">
                  <a16:creationId xmlns:a16="http://schemas.microsoft.com/office/drawing/2014/main" id="{7C96A468-87EA-4787-BB79-B0C2ED0D226F}"/>
                </a:ext>
              </a:extLst>
            </p:cNvPr>
            <p:cNvSpPr/>
            <p:nvPr/>
          </p:nvSpPr>
          <p:spPr>
            <a:xfrm>
              <a:off x="2377440" y="3312160"/>
              <a:ext cx="252984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099FFB6-2136-4D8B-B2AD-018EA913676B}"/>
                </a:ext>
              </a:extLst>
            </p:cNvPr>
            <p:cNvSpPr/>
            <p:nvPr/>
          </p:nvSpPr>
          <p:spPr>
            <a:xfrm>
              <a:off x="599440" y="3606800"/>
              <a:ext cx="419608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86EEB03-8122-49BC-83D8-64269755C647}"/>
                </a:ext>
              </a:extLst>
            </p:cNvPr>
            <p:cNvSpPr/>
            <p:nvPr/>
          </p:nvSpPr>
          <p:spPr>
            <a:xfrm>
              <a:off x="589280" y="3901440"/>
              <a:ext cx="412496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5BE4DF7-C16E-4CFA-8A83-C25C897D3C0E}"/>
                </a:ext>
              </a:extLst>
            </p:cNvPr>
            <p:cNvSpPr/>
            <p:nvPr/>
          </p:nvSpPr>
          <p:spPr>
            <a:xfrm>
              <a:off x="589280" y="4185920"/>
              <a:ext cx="384048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F20535-612B-47AC-ADED-C9A3393DDCE7}"/>
                </a:ext>
              </a:extLst>
            </p:cNvPr>
            <p:cNvSpPr/>
            <p:nvPr/>
          </p:nvSpPr>
          <p:spPr>
            <a:xfrm>
              <a:off x="609600" y="4480560"/>
              <a:ext cx="388112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2FFABB7-C0E4-48C5-BEF2-B4226F4BC395}"/>
                </a:ext>
              </a:extLst>
            </p:cNvPr>
            <p:cNvSpPr/>
            <p:nvPr/>
          </p:nvSpPr>
          <p:spPr>
            <a:xfrm>
              <a:off x="609600" y="4805680"/>
              <a:ext cx="38506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22CB802-6E30-493A-9139-A22C474040B4}"/>
                </a:ext>
              </a:extLst>
            </p:cNvPr>
            <p:cNvSpPr/>
            <p:nvPr/>
          </p:nvSpPr>
          <p:spPr>
            <a:xfrm>
              <a:off x="609600" y="5080000"/>
              <a:ext cx="37998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9A520D-965F-464B-B286-98D4F2F50FBD}"/>
                </a:ext>
              </a:extLst>
            </p:cNvPr>
            <p:cNvSpPr/>
            <p:nvPr/>
          </p:nvSpPr>
          <p:spPr>
            <a:xfrm>
              <a:off x="599440" y="5405120"/>
              <a:ext cx="40030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5623CE0-CF05-4F1C-8B2B-314A8DACAE36}"/>
                </a:ext>
              </a:extLst>
            </p:cNvPr>
            <p:cNvSpPr/>
            <p:nvPr/>
          </p:nvSpPr>
          <p:spPr>
            <a:xfrm>
              <a:off x="599440" y="5720080"/>
              <a:ext cx="41757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16ABB43-5BFB-414F-97B7-DFF1093504FD}"/>
                </a:ext>
              </a:extLst>
            </p:cNvPr>
            <p:cNvSpPr/>
            <p:nvPr/>
          </p:nvSpPr>
          <p:spPr>
            <a:xfrm>
              <a:off x="599440" y="6024880"/>
              <a:ext cx="408432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9EE89BE-4EE5-4D9F-870A-3509024D4351}"/>
                </a:ext>
              </a:extLst>
            </p:cNvPr>
            <p:cNvSpPr/>
            <p:nvPr/>
          </p:nvSpPr>
          <p:spPr>
            <a:xfrm>
              <a:off x="599440" y="6299200"/>
              <a:ext cx="11785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D97EB190-E498-4C30-AC01-B621EB994949}"/>
              </a:ext>
            </a:extLst>
          </p:cNvPr>
          <p:cNvGrpSpPr/>
          <p:nvPr/>
        </p:nvGrpSpPr>
        <p:grpSpPr>
          <a:xfrm>
            <a:off x="579120" y="1209040"/>
            <a:ext cx="4328160" cy="2407920"/>
            <a:chOff x="579120" y="1209040"/>
            <a:chExt cx="4328160" cy="2407920"/>
          </a:xfrm>
        </p:grpSpPr>
        <p:sp>
          <p:nvSpPr>
            <p:cNvPr id="4" name="Rectangle 3">
              <a:extLst>
                <a:ext uri="{FF2B5EF4-FFF2-40B4-BE49-F238E27FC236}">
                  <a16:creationId xmlns:a16="http://schemas.microsoft.com/office/drawing/2014/main" id="{02649EB4-2F1B-4F47-A7E6-AD1D0F5BBAF0}"/>
                </a:ext>
              </a:extLst>
            </p:cNvPr>
            <p:cNvSpPr/>
            <p:nvPr/>
          </p:nvSpPr>
          <p:spPr>
            <a:xfrm>
              <a:off x="2611120" y="1209040"/>
              <a:ext cx="16764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4E4349-B248-43DB-8569-C3C306E4E762}"/>
                </a:ext>
              </a:extLst>
            </p:cNvPr>
            <p:cNvSpPr/>
            <p:nvPr/>
          </p:nvSpPr>
          <p:spPr>
            <a:xfrm>
              <a:off x="599440" y="1483360"/>
              <a:ext cx="422656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C61274-974A-48A5-8F31-1316DED59D71}"/>
                </a:ext>
              </a:extLst>
            </p:cNvPr>
            <p:cNvSpPr/>
            <p:nvPr/>
          </p:nvSpPr>
          <p:spPr>
            <a:xfrm>
              <a:off x="599440" y="1788160"/>
              <a:ext cx="414528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3356C0-CD92-48DB-B39B-3F3700952D2F}"/>
                </a:ext>
              </a:extLst>
            </p:cNvPr>
            <p:cNvSpPr/>
            <p:nvPr/>
          </p:nvSpPr>
          <p:spPr>
            <a:xfrm>
              <a:off x="589280" y="2092960"/>
              <a:ext cx="286512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FA4F32-AEA8-4C48-B04D-6F5AF03DFB50}"/>
                </a:ext>
              </a:extLst>
            </p:cNvPr>
            <p:cNvSpPr/>
            <p:nvPr/>
          </p:nvSpPr>
          <p:spPr>
            <a:xfrm>
              <a:off x="609600" y="2397760"/>
              <a:ext cx="390144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B328D1-4733-408B-84CB-ADCDAE4251A4}"/>
                </a:ext>
              </a:extLst>
            </p:cNvPr>
            <p:cNvSpPr/>
            <p:nvPr/>
          </p:nvSpPr>
          <p:spPr>
            <a:xfrm>
              <a:off x="589280" y="2702560"/>
              <a:ext cx="431800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32B3975-B31D-487C-80BE-DDE228F917B7}"/>
                </a:ext>
              </a:extLst>
            </p:cNvPr>
            <p:cNvSpPr/>
            <p:nvPr/>
          </p:nvSpPr>
          <p:spPr>
            <a:xfrm>
              <a:off x="579120" y="3007360"/>
              <a:ext cx="402336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5DCE5D-BF4F-46D0-9EF4-27FAFECF180C}"/>
                </a:ext>
              </a:extLst>
            </p:cNvPr>
            <p:cNvSpPr/>
            <p:nvPr/>
          </p:nvSpPr>
          <p:spPr>
            <a:xfrm>
              <a:off x="589280" y="3302000"/>
              <a:ext cx="171704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9" y="735978"/>
            <a:ext cx="4964138" cy="6011186"/>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Oppressed Exalted</a:t>
            </a:r>
          </a:p>
          <a:p>
            <a:pPr marL="457200" lvl="1" indent="0">
              <a:buNone/>
            </a:pPr>
            <a:r>
              <a:rPr lang="en-US" sz="2200" b="1" dirty="0">
                <a:latin typeface="Rockwell" panose="02060603020205020403" pitchFamily="18" charset="0"/>
              </a:rPr>
              <a:t>Isa 60:14-16</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14</a:t>
            </a:r>
            <a:r>
              <a:rPr lang="en-US" sz="2200" b="0" i="0" dirty="0">
                <a:solidFill>
                  <a:srgbClr val="000000"/>
                </a:solidFill>
                <a:effectLst/>
                <a:latin typeface="Rockwell" panose="02060603020205020403" pitchFamily="18" charset="0"/>
              </a:rPr>
              <a:t>The sons of those who afflicted you will come bowing to you, and all those who despised you will bow themselves at the soles of your feet; and they will call you the city of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the Zion of the Holy One of Israel. </a:t>
            </a:r>
            <a:r>
              <a:rPr lang="en-US" sz="2200" b="1" i="0" baseline="30000" dirty="0">
                <a:solidFill>
                  <a:srgbClr val="000000"/>
                </a:solidFill>
                <a:effectLst/>
                <a:latin typeface="Rockwell" panose="02060603020205020403" pitchFamily="18" charset="0"/>
              </a:rPr>
              <a:t>15</a:t>
            </a:r>
            <a:r>
              <a:rPr lang="en-US" sz="2200" b="0" i="0" dirty="0">
                <a:solidFill>
                  <a:srgbClr val="000000"/>
                </a:solidFill>
                <a:effectLst/>
                <a:latin typeface="Rockwell" panose="02060603020205020403" pitchFamily="18" charset="0"/>
              </a:rPr>
              <a:t>Whereas you have been forsaken and hated with no one passing through, I will make you an everlasting pride, a joy from generation to generation. </a:t>
            </a:r>
            <a:r>
              <a:rPr lang="en-US" sz="2200" b="1" i="0" baseline="30000" dirty="0">
                <a:solidFill>
                  <a:srgbClr val="000000"/>
                </a:solidFill>
                <a:effectLst/>
                <a:latin typeface="Rockwell" panose="02060603020205020403" pitchFamily="18" charset="0"/>
              </a:rPr>
              <a:t>16</a:t>
            </a:r>
            <a:r>
              <a:rPr lang="en-US" sz="2200" b="0" i="0" dirty="0">
                <a:solidFill>
                  <a:srgbClr val="000000"/>
                </a:solidFill>
                <a:effectLst/>
                <a:latin typeface="Rockwell" panose="02060603020205020403" pitchFamily="18" charset="0"/>
              </a:rPr>
              <a:t>You will also suck the milk of nations and suck the breast of kings; then you will know that I, the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am your Savior and your Redeemer, the Mighty One of Jacob.</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Zion’s Alluring Light</a:t>
            </a:r>
            <a:endParaRPr lang="es-GT" sz="4600" b="1" u="sng" dirty="0">
              <a:latin typeface="Rockwell" panose="02060603020205020403" pitchFamily="18" charset="0"/>
            </a:endParaRPr>
          </a:p>
        </p:txBody>
      </p:sp>
      <p:pic>
        <p:nvPicPr>
          <p:cNvPr id="6146" name="Picture 2" descr="Isaiah Chapter 45 The Book of - ppt download">
            <a:extLst>
              <a:ext uri="{FF2B5EF4-FFF2-40B4-BE49-F238E27FC236}">
                <a16:creationId xmlns:a16="http://schemas.microsoft.com/office/drawing/2014/main" id="{AE907493-64EA-433F-A749-452FC8AD70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235" y="733777"/>
            <a:ext cx="4067765" cy="307057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saiah Chapter 49 The Book of - ppt download">
            <a:extLst>
              <a:ext uri="{FF2B5EF4-FFF2-40B4-BE49-F238E27FC236}">
                <a16:creationId xmlns:a16="http://schemas.microsoft.com/office/drawing/2014/main" id="{BC801CF2-9B22-4DBB-909D-7262B506AB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00" y="3804354"/>
            <a:ext cx="4064000" cy="295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08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fade">
                                      <p:cBhvr>
                                        <p:cTn id="21"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6B7FB0-9C72-4FEF-BBB0-8AF962F327DC}"/>
              </a:ext>
            </a:extLst>
          </p:cNvPr>
          <p:cNvGrpSpPr/>
          <p:nvPr/>
        </p:nvGrpSpPr>
        <p:grpSpPr>
          <a:xfrm>
            <a:off x="599439" y="2117390"/>
            <a:ext cx="8051401" cy="1188035"/>
            <a:chOff x="599439" y="2117390"/>
            <a:chExt cx="8051401" cy="1188035"/>
          </a:xfrm>
        </p:grpSpPr>
        <p:sp>
          <p:nvSpPr>
            <p:cNvPr id="9" name="Rectangle 8">
              <a:extLst>
                <a:ext uri="{FF2B5EF4-FFF2-40B4-BE49-F238E27FC236}">
                  <a16:creationId xmlns:a16="http://schemas.microsoft.com/office/drawing/2014/main" id="{204E568A-C1E0-4B71-9A55-96944EE037F9}"/>
                </a:ext>
              </a:extLst>
            </p:cNvPr>
            <p:cNvSpPr/>
            <p:nvPr/>
          </p:nvSpPr>
          <p:spPr>
            <a:xfrm>
              <a:off x="5054885" y="2117390"/>
              <a:ext cx="3595955"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92697B-AB9B-4EFE-8B4E-9E0B90E758DE}"/>
                </a:ext>
              </a:extLst>
            </p:cNvPr>
            <p:cNvSpPr/>
            <p:nvPr/>
          </p:nvSpPr>
          <p:spPr>
            <a:xfrm>
              <a:off x="609714" y="2394792"/>
              <a:ext cx="7763724"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CA101C-7EF0-4EEE-B2C5-4BC9C782671C}"/>
                </a:ext>
              </a:extLst>
            </p:cNvPr>
            <p:cNvSpPr/>
            <p:nvPr/>
          </p:nvSpPr>
          <p:spPr>
            <a:xfrm>
              <a:off x="599439" y="2692742"/>
              <a:ext cx="7743177"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9CBCF5-D787-4CA8-B458-868A20B850F8}"/>
                </a:ext>
              </a:extLst>
            </p:cNvPr>
            <p:cNvSpPr/>
            <p:nvPr/>
          </p:nvSpPr>
          <p:spPr>
            <a:xfrm>
              <a:off x="599439" y="2970145"/>
              <a:ext cx="972507"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B9A58FCF-6340-4CA5-A057-365064EA8C98}"/>
              </a:ext>
            </a:extLst>
          </p:cNvPr>
          <p:cNvGrpSpPr/>
          <p:nvPr/>
        </p:nvGrpSpPr>
        <p:grpSpPr>
          <a:xfrm>
            <a:off x="599439" y="1172167"/>
            <a:ext cx="8287707" cy="1239407"/>
            <a:chOff x="599439" y="1172167"/>
            <a:chExt cx="8287707" cy="1239407"/>
          </a:xfrm>
        </p:grpSpPr>
        <p:sp>
          <p:nvSpPr>
            <p:cNvPr id="4" name="Rectangle 3">
              <a:extLst>
                <a:ext uri="{FF2B5EF4-FFF2-40B4-BE49-F238E27FC236}">
                  <a16:creationId xmlns:a16="http://schemas.microsoft.com/office/drawing/2014/main" id="{48B7F2B8-3E03-48C0-BDC1-287FE7580AE5}"/>
                </a:ext>
              </a:extLst>
            </p:cNvPr>
            <p:cNvSpPr/>
            <p:nvPr/>
          </p:nvSpPr>
          <p:spPr>
            <a:xfrm>
              <a:off x="2623448" y="1172167"/>
              <a:ext cx="6140407"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734D3B-BD96-4425-82B5-A3CD1CD834A5}"/>
                </a:ext>
              </a:extLst>
            </p:cNvPr>
            <p:cNvSpPr/>
            <p:nvPr/>
          </p:nvSpPr>
          <p:spPr>
            <a:xfrm>
              <a:off x="609714" y="1480392"/>
              <a:ext cx="7363032"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0F55FF4-1AA5-4AF4-84E5-1825784BB18F}"/>
                </a:ext>
              </a:extLst>
            </p:cNvPr>
            <p:cNvSpPr/>
            <p:nvPr/>
          </p:nvSpPr>
          <p:spPr>
            <a:xfrm>
              <a:off x="599439" y="1778342"/>
              <a:ext cx="8287707"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CF4DA6-3D55-48D4-8FF9-BF372B4BBAC3}"/>
                </a:ext>
              </a:extLst>
            </p:cNvPr>
            <p:cNvSpPr/>
            <p:nvPr/>
          </p:nvSpPr>
          <p:spPr>
            <a:xfrm>
              <a:off x="599440" y="2076294"/>
              <a:ext cx="4404075"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9" y="735978"/>
            <a:ext cx="9023952" cy="2643326"/>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Zion Transformed</a:t>
            </a:r>
          </a:p>
          <a:p>
            <a:pPr marL="457200" lvl="1" indent="0">
              <a:buNone/>
            </a:pPr>
            <a:r>
              <a:rPr lang="en-US" sz="2200" b="1" dirty="0">
                <a:latin typeface="Rockwell" panose="02060603020205020403" pitchFamily="18" charset="0"/>
              </a:rPr>
              <a:t>Isa 60:17-18</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17</a:t>
            </a:r>
            <a:r>
              <a:rPr lang="en-US" sz="2200" b="0" i="0" dirty="0">
                <a:solidFill>
                  <a:srgbClr val="000000"/>
                </a:solidFill>
                <a:effectLst/>
                <a:latin typeface="Rockwell" panose="02060603020205020403" pitchFamily="18" charset="0"/>
              </a:rPr>
              <a:t>Instead of bronze I will bring gold, and instead of iron I will bring silver, and instead of wood, bronze, and instead of stones, iron. And I will make peace your administrators and righteousness your overseers. </a:t>
            </a:r>
            <a:r>
              <a:rPr lang="en-US" sz="2200" b="1" i="0" baseline="30000" dirty="0">
                <a:solidFill>
                  <a:srgbClr val="000000"/>
                </a:solidFill>
                <a:effectLst/>
                <a:latin typeface="Rockwell" panose="02060603020205020403" pitchFamily="18" charset="0"/>
              </a:rPr>
              <a:t>18</a:t>
            </a:r>
            <a:r>
              <a:rPr lang="en-US" sz="2200" b="0" i="0" dirty="0">
                <a:solidFill>
                  <a:srgbClr val="000000"/>
                </a:solidFill>
                <a:effectLst/>
                <a:latin typeface="Rockwell" panose="02060603020205020403" pitchFamily="18" charset="0"/>
              </a:rPr>
              <a:t>Violence will not be heard again in your land, nor devastation or destruction within your borders; but you will call your walls salvation, and your gates praise.</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Zion’s Alluring Light</a:t>
            </a:r>
            <a:endParaRPr lang="es-GT" sz="4600" b="1" u="sng" dirty="0">
              <a:latin typeface="Rockwell" panose="02060603020205020403" pitchFamily="18" charset="0"/>
            </a:endParaRPr>
          </a:p>
        </p:txBody>
      </p:sp>
      <p:pic>
        <p:nvPicPr>
          <p:cNvPr id="7170" name="Picture 2" descr="1 Kings 10:27 And the king made silver to be in Jerusalem as stones, and  cedars made he to be as the sycomore trees that are in the vale, for  abundance.">
            <a:extLst>
              <a:ext uri="{FF2B5EF4-FFF2-40B4-BE49-F238E27FC236}">
                <a16:creationId xmlns:a16="http://schemas.microsoft.com/office/drawing/2014/main" id="{93170CF6-9206-44EC-ABC8-070BB6620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45" y="3431569"/>
            <a:ext cx="4469258" cy="342643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saiah 2:4">
            <a:extLst>
              <a:ext uri="{FF2B5EF4-FFF2-40B4-BE49-F238E27FC236}">
                <a16:creationId xmlns:a16="http://schemas.microsoft.com/office/drawing/2014/main" id="{4519D0BE-E8A3-4DC7-829A-7209AE5D87D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037"/>
          <a:stretch/>
        </p:blipFill>
        <p:spPr bwMode="auto">
          <a:xfrm>
            <a:off x="4527970" y="3431569"/>
            <a:ext cx="4544111" cy="3426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41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29479</TotalTime>
  <Words>4075</Words>
  <Application>Microsoft Office PowerPoint</Application>
  <PresentationFormat>On-screen Show (4:3)</PresentationFormat>
  <Paragraphs>65</Paragraphs>
  <Slides>10</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Calibri</vt:lpstr>
      <vt:lpstr>Calibri Light</vt:lpstr>
      <vt:lpstr>Rockwell</vt:lpstr>
      <vt:lpstr>Wingdings</vt:lpstr>
      <vt:lpstr>Office Theme</vt:lpstr>
      <vt:lpstr>Paintbrush Picture</vt:lpstr>
      <vt:lpstr>PowerPoint Presentation</vt:lpstr>
      <vt:lpstr>The Lord Intercedes</vt:lpstr>
      <vt:lpstr>The Lord Intercedes</vt:lpstr>
      <vt:lpstr>The Lord Intercedes</vt:lpstr>
      <vt:lpstr>Zion’s Alluring Light</vt:lpstr>
      <vt:lpstr>Zion’s Alluring Light</vt:lpstr>
      <vt:lpstr>Zion’s Alluring Light</vt:lpstr>
      <vt:lpstr>Zion’s Alluring Light</vt:lpstr>
      <vt:lpstr>Zion’s Alluring Light</vt:lpstr>
      <vt:lpstr>Zion’s Alluring Light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684</cp:revision>
  <cp:lastPrinted>2021-07-07T23:07:42Z</cp:lastPrinted>
  <dcterms:created xsi:type="dcterms:W3CDTF">2020-04-05T21:20:11Z</dcterms:created>
  <dcterms:modified xsi:type="dcterms:W3CDTF">2022-01-12T17:11:48Z</dcterms:modified>
</cp:coreProperties>
</file>