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9144000" cy="6858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6" autoAdjust="0"/>
    <p:restoredTop sz="48992" autoAdjust="0"/>
  </p:normalViewPr>
  <p:slideViewPr>
    <p:cSldViewPr snapToGrid="0">
      <p:cViewPr varScale="1">
        <p:scale>
          <a:sx n="55" d="100"/>
          <a:sy n="55" d="100"/>
        </p:scale>
        <p:origin x="876" y="96"/>
      </p:cViewPr>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29038" y="57150"/>
            <a:ext cx="1685925" cy="1265238"/>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01600" y="1422627"/>
            <a:ext cx="8926285" cy="499450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9C039B-59ED-47AF-9EBF-11277C796155}" type="slidenum">
              <a:rPr lang="es-GT" smtClean="0"/>
              <a:t>‹#›</a:t>
            </a:fld>
            <a:endParaRPr lang="es-GT"/>
          </a:p>
        </p:txBody>
      </p:sp>
    </p:spTree>
    <p:extLst>
      <p:ext uri="{BB962C8B-B14F-4D97-AF65-F5344CB8AC3E}">
        <p14:creationId xmlns:p14="http://schemas.microsoft.com/office/powerpoint/2010/main" val="181033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conclude our study of Leviticus by considering chapters 26 and 27. Chapter 26 is a conglomeration of blessings and penalties that God promises to bestow on Israel – blessings if they obey His commands and penalties if they do not. One might say this is God’s “carrot and the stick” passage, alluding to a common treatment of horses or donkeys. </a:t>
            </a:r>
            <a:r>
              <a:rPr lang="en-US" dirty="0" smtClean="0"/>
              <a:t>When the animal obeys, you</a:t>
            </a:r>
            <a:r>
              <a:rPr lang="en-US" baseline="0" dirty="0" smtClean="0"/>
              <a:t> reward</a:t>
            </a:r>
            <a:r>
              <a:rPr lang="en-US" dirty="0" smtClean="0"/>
              <a:t> them with a carrot. If the</a:t>
            </a:r>
            <a:r>
              <a:rPr lang="en-US" baseline="0" dirty="0" smtClean="0"/>
              <a:t> animal disobeys, </a:t>
            </a:r>
            <a:r>
              <a:rPr lang="en-US" dirty="0" smtClean="0"/>
              <a:t>the owner applies a stick.</a:t>
            </a:r>
          </a:p>
        </p:txBody>
      </p:sp>
      <p:sp>
        <p:nvSpPr>
          <p:cNvPr id="4" name="Slide Number Placeholder 3"/>
          <p:cNvSpPr>
            <a:spLocks noGrp="1"/>
          </p:cNvSpPr>
          <p:nvPr>
            <p:ph type="sldNum" sz="quarter" idx="10"/>
          </p:nvPr>
        </p:nvSpPr>
        <p:spPr/>
        <p:txBody>
          <a:bodyPr/>
          <a:lstStyle/>
          <a:p>
            <a:fld id="{B69C039B-59ED-47AF-9EBF-11277C796155}" type="slidenum">
              <a:rPr lang="es-GT" smtClean="0"/>
              <a:t>1</a:t>
            </a:fld>
            <a:endParaRPr lang="es-GT"/>
          </a:p>
        </p:txBody>
      </p:sp>
    </p:spTree>
    <p:extLst>
      <p:ext uri="{BB962C8B-B14F-4D97-AF65-F5344CB8AC3E}">
        <p14:creationId xmlns:p14="http://schemas.microsoft.com/office/powerpoint/2010/main" val="170207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begs the question of why</a:t>
            </a:r>
            <a:r>
              <a:rPr lang="en-US" baseline="0" dirty="0" smtClean="0"/>
              <a:t> someone might make a difficult vow? There are several reasons why this may be the case:</a:t>
            </a:r>
          </a:p>
          <a:p>
            <a:endParaRPr lang="en-US" baseline="0" dirty="0" smtClean="0"/>
          </a:p>
          <a:p>
            <a:pPr marL="228600" indent="-228600">
              <a:buAutoNum type="arabicParenR"/>
            </a:pPr>
            <a:r>
              <a:rPr lang="en-US" baseline="0" dirty="0" smtClean="0"/>
              <a:t>Not intending to fulfill as you make it – one might do this in front of others for self-glorification without ever intending to fulfill it</a:t>
            </a:r>
          </a:p>
          <a:p>
            <a:pPr marL="228600" indent="-228600">
              <a:buAutoNum type="arabicParenR"/>
            </a:pPr>
            <a:r>
              <a:rPr lang="en-US" baseline="0" dirty="0" smtClean="0"/>
              <a:t>Forgetting to fulfill – it could be that the hustle and bustle of life distracted one from fulfilling a previously made vow.</a:t>
            </a:r>
          </a:p>
          <a:p>
            <a:pPr marL="228600" indent="-228600">
              <a:buAutoNum type="arabicParenR"/>
            </a:pPr>
            <a:r>
              <a:rPr lang="en-US" baseline="0" dirty="0" smtClean="0"/>
              <a:t>Underestimating the cost – it could be one underestimated how costly the vow would be and is not able to fulfill it and therefore needs to get out of it.</a:t>
            </a:r>
          </a:p>
          <a:p>
            <a:pPr marL="228600" indent="-228600">
              <a:buAutoNum type="arabicParenR"/>
            </a:pPr>
            <a:r>
              <a:rPr lang="en-US" baseline="0" dirty="0" smtClean="0"/>
              <a:t>Having a change of heart – it could be that one simply changed his mind. </a:t>
            </a:r>
          </a:p>
          <a:p>
            <a:pPr marL="228600" indent="-228600">
              <a:buAutoNum type="arabicParenR"/>
            </a:pPr>
            <a:r>
              <a:rPr lang="en-US" baseline="0" dirty="0" smtClean="0"/>
              <a:t>Not able to fulfill – This would be where one vowed something he was not able to fulfill for one reason or another. </a:t>
            </a:r>
          </a:p>
          <a:p>
            <a:pPr marL="228600" indent="-228600">
              <a:buAutoNum type="arabicParenR"/>
            </a:pPr>
            <a:r>
              <a:rPr lang="en-US" baseline="0" dirty="0" smtClean="0"/>
              <a:t>Emotional experiences – “Lord, if you get me out of this, I promise to…”. These are vows made in the heat of the moment, but once that heat cools those vows can be easy to forget.</a:t>
            </a:r>
          </a:p>
        </p:txBody>
      </p:sp>
      <p:sp>
        <p:nvSpPr>
          <p:cNvPr id="4" name="Slide Number Placeholder 3"/>
          <p:cNvSpPr>
            <a:spLocks noGrp="1"/>
          </p:cNvSpPr>
          <p:nvPr>
            <p:ph type="sldNum" sz="quarter" idx="10"/>
          </p:nvPr>
        </p:nvSpPr>
        <p:spPr/>
        <p:txBody>
          <a:bodyPr/>
          <a:lstStyle/>
          <a:p>
            <a:fld id="{B69C039B-59ED-47AF-9EBF-11277C796155}" type="slidenum">
              <a:rPr lang="es-GT" smtClean="0"/>
              <a:t>10</a:t>
            </a:fld>
            <a:endParaRPr lang="es-GT"/>
          </a:p>
        </p:txBody>
      </p:sp>
    </p:spTree>
    <p:extLst>
      <p:ext uri="{BB962C8B-B14F-4D97-AF65-F5344CB8AC3E}">
        <p14:creationId xmlns:p14="http://schemas.microsoft.com/office/powerpoint/2010/main" val="345805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Now, why does Leviticus end this way? A few thoughts:</a:t>
            </a:r>
          </a:p>
          <a:p>
            <a:pPr marL="0" indent="0">
              <a:buNone/>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After the blessings and curses of Lev 26, God was done with what was required to be holy, to be fully pleasing to God. The only thing left for people to even do was go above and beyond what God has asked for. So should one feel like doing this, God is laying out what to do if you vow something but later will not or cannot fulfill it.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These vows are purely voluntary – a response of love. This shows the high level of conduct the law was to produce in man, that of voluntary obedience and not obedience under compulsion. A person who has arrived to the point in his or her faith where they are voluntarily devoting themselves to God rather than doing things under compulsion has reached a spiritual maturity God is aiming for in us all.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indent="-228600">
              <a:buAutoNum type="arabicParenR"/>
            </a:pPr>
            <a:r>
              <a:rPr lang="en-US" baseline="0" dirty="0" smtClean="0"/>
              <a:t>Keep in mind that they promised to keep the laws in this book (Ex 19:8; 20:19; 24:3,7). Perhaps this is God’s way of showing that He knew they wouldn’t be able to do despite their vow to do so. </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B69C039B-59ED-47AF-9EBF-11277C796155}" type="slidenum">
              <a:rPr lang="es-GT" smtClean="0"/>
              <a:t>11</a:t>
            </a:fld>
            <a:endParaRPr lang="es-GT"/>
          </a:p>
        </p:txBody>
      </p:sp>
    </p:spTree>
    <p:extLst>
      <p:ext uri="{BB962C8B-B14F-4D97-AF65-F5344CB8AC3E}">
        <p14:creationId xmlns:p14="http://schemas.microsoft.com/office/powerpoint/2010/main" val="261550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remember that Israel was</a:t>
            </a:r>
            <a:r>
              <a:rPr lang="en-US" baseline="0" dirty="0" smtClean="0"/>
              <a:t> a small country surrounded by much bigger countries. It was also a desert climate and if rain didn’t come, there would be no crops. What this means is that Israel absolutely had to depend on God for their survival. But God had conditions for His blessings, which </a:t>
            </a:r>
            <a:r>
              <a:rPr lang="en-US" baseline="0" smtClean="0"/>
              <a:t>we’ll </a:t>
            </a:r>
            <a:r>
              <a:rPr lang="en-US" baseline="0" smtClean="0"/>
              <a:t>sum </a:t>
            </a:r>
            <a:r>
              <a:rPr lang="en-US" baseline="0" dirty="0" smtClean="0"/>
              <a:t>up from the first 13 verses:</a:t>
            </a:r>
          </a:p>
          <a:p>
            <a:endParaRPr lang="en-US" baseline="0" dirty="0" smtClean="0"/>
          </a:p>
          <a:p>
            <a:r>
              <a:rPr lang="en-US" baseline="0" dirty="0" smtClean="0"/>
              <a:t>Verses 1 &amp; 2 restate commandments #2 (don’t worship other Gods) and #4 (keep the Sabbath) of the Ten Commandments, but also adds the commands to not bow down before these gods and also to respect God’s sanctuary. Why just these two commandments before getting into the list of do’s and don’ts? Because our obedience stems from God and not one’s ability to keep all the commandments on their own. If we focus on our relationship with God, everything else is downhill from there – </a:t>
            </a:r>
            <a:r>
              <a:rPr lang="en-US" b="1" baseline="0" dirty="0" smtClean="0"/>
              <a:t>Matt 6:33</a:t>
            </a:r>
            <a:r>
              <a:rPr lang="en-US" baseline="0" dirty="0" smtClean="0"/>
              <a:t> – What are the “things” Jesus mentions here? It’s the things we desire. But interestingly, if we’re truly putting God first, our desire for material things will diminish. Instead, God will bless us with spiritual things we desire that will bring Him glory.</a:t>
            </a:r>
          </a:p>
          <a:p>
            <a:r>
              <a:rPr lang="en-US" baseline="0" dirty="0" smtClean="0"/>
              <a:t> </a:t>
            </a:r>
          </a:p>
          <a:p>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2</a:t>
            </a:fld>
            <a:endParaRPr lang="es-GT"/>
          </a:p>
        </p:txBody>
      </p:sp>
    </p:spTree>
    <p:extLst>
      <p:ext uri="{BB962C8B-B14F-4D97-AF65-F5344CB8AC3E}">
        <p14:creationId xmlns:p14="http://schemas.microsoft.com/office/powerpoint/2010/main" val="406401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blessing he promises is </a:t>
            </a:r>
            <a:r>
              <a:rPr lang="en-US" u="sng" dirty="0" smtClean="0"/>
              <a:t>rain</a:t>
            </a:r>
            <a:r>
              <a:rPr lang="en-US" dirty="0" smtClean="0"/>
              <a:t>. Israel had no pipelines</a:t>
            </a:r>
            <a:r>
              <a:rPr lang="en-US" baseline="0" dirty="0" smtClean="0"/>
              <a:t> importing water from distant sources, nor automatic sprinklers. They depended on rain for survival because good rain produces good soil which produces good crops. He promises enough food to make them all feel secure from harvest to harvest.</a:t>
            </a:r>
          </a:p>
          <a:p>
            <a:endParaRPr lang="en-US" baseline="0" dirty="0" smtClean="0"/>
          </a:p>
          <a:p>
            <a:r>
              <a:rPr lang="en-US" dirty="0" smtClean="0"/>
              <a:t>The second</a:t>
            </a:r>
            <a:r>
              <a:rPr lang="en-US" baseline="0" dirty="0" smtClean="0"/>
              <a:t> blessing is </a:t>
            </a:r>
            <a:r>
              <a:rPr lang="en-US" u="sng" baseline="0" dirty="0" smtClean="0"/>
              <a:t>peace from their enemies</a:t>
            </a:r>
            <a:r>
              <a:rPr lang="en-US" baseline="0" dirty="0" smtClean="0"/>
              <a:t>. Again, Israel was a small country surrounded by much larger countries and it was a natural land bridge between these countries. Much of Israel’s warfare was due to these larger countries fighting each other and Israel being caught in the middle (literally) and some armies might be tempted to attack Israel to raid its food supply. God promises protection. </a:t>
            </a:r>
          </a:p>
          <a:p>
            <a:endParaRPr lang="en-US" baseline="0" dirty="0" smtClean="0"/>
          </a:p>
          <a:p>
            <a:r>
              <a:rPr lang="en-US" baseline="0" dirty="0" smtClean="0"/>
              <a:t>This promise of peace also extended to wild </a:t>
            </a:r>
            <a:r>
              <a:rPr lang="en-US" u="sng" baseline="0" dirty="0" smtClean="0"/>
              <a:t>animals</a:t>
            </a:r>
            <a:r>
              <a:rPr lang="en-US" baseline="0" dirty="0" smtClean="0"/>
              <a:t>, which roamed free in this area at that time. A bountiful harvest would attract predators. God promises this protection as well.</a:t>
            </a:r>
          </a:p>
          <a:p>
            <a:endParaRPr lang="en-US" baseline="0" dirty="0" smtClean="0"/>
          </a:p>
          <a:p>
            <a:r>
              <a:rPr lang="en-US" baseline="0" dirty="0" smtClean="0"/>
              <a:t>The fourth blessing is </a:t>
            </a:r>
            <a:r>
              <a:rPr lang="en-US" u="sng" baseline="0" dirty="0" smtClean="0"/>
              <a:t>victory</a:t>
            </a:r>
            <a:r>
              <a:rPr lang="en-US" baseline="0" dirty="0" smtClean="0"/>
              <a:t> against its enemies, and we see example after example of this in the OT. In Judg 7 &amp; 8, Gideon, with only 300 men, slayed thousands upon thousands of Midianites. In 1 Sam 14:12, Saul’s son Jonathan killed 20 Philistines singlehandedly. One thing to keep in mind is that it was God’s intention for Israel to be a witness to the world that God was with them. Small Israelite armies giving the business to larger armies provided plenty of evidence.</a:t>
            </a:r>
          </a:p>
          <a:p>
            <a:endParaRPr lang="en-US" baseline="0" dirty="0" smtClean="0"/>
          </a:p>
          <a:p>
            <a:r>
              <a:rPr lang="en-US" baseline="0" dirty="0" smtClean="0"/>
              <a:t>The fifth blessing is that he would multiply their </a:t>
            </a:r>
            <a:r>
              <a:rPr lang="en-US" u="sng" baseline="0" dirty="0" smtClean="0"/>
              <a:t>numbers</a:t>
            </a:r>
            <a:r>
              <a:rPr lang="en-US" baseline="0" dirty="0" smtClean="0"/>
              <a:t>. Keep in mind that this is a farming community. A large family had practical benefits, more labor for farming and would also help the nation stay strong. </a:t>
            </a:r>
          </a:p>
          <a:p>
            <a:endParaRPr lang="en-US" baseline="0" dirty="0" smtClean="0"/>
          </a:p>
          <a:p>
            <a:r>
              <a:rPr lang="en-US" baseline="0" dirty="0" smtClean="0"/>
              <a:t>The sixth blessing is </a:t>
            </a:r>
            <a:r>
              <a:rPr lang="en-US" u="sng" baseline="0" dirty="0" smtClean="0"/>
              <a:t>excess</a:t>
            </a:r>
            <a:r>
              <a:rPr lang="en-US" baseline="0" dirty="0" smtClean="0"/>
              <a:t>. God tells them they’ll have so many left overs, they won’t have enough refrigerators to store them, so to speak. </a:t>
            </a:r>
          </a:p>
          <a:p>
            <a:endParaRPr lang="en-US" baseline="0" dirty="0" smtClean="0"/>
          </a:p>
          <a:p>
            <a:r>
              <a:rPr lang="en-US" baseline="0" dirty="0" smtClean="0"/>
              <a:t>The seventh blessing is the best one, </a:t>
            </a:r>
            <a:r>
              <a:rPr lang="en-US" u="sng" baseline="0" dirty="0" smtClean="0"/>
              <a:t>God</a:t>
            </a:r>
            <a:r>
              <a:rPr lang="en-US" baseline="0" dirty="0" smtClean="0"/>
              <a:t> would continue to dwell in their presence. This is somewhat of a return of how it used to be in the Garden of Eden when God dwelt with Adam and Eve. The only difference now is that sin has entered the world. However, if they will follow God’s guidelines as laid out in this book, this will keep God with them and it is the greatest of all the seven blessings He has listed. God saved the best for last!</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3</a:t>
            </a:fld>
            <a:endParaRPr lang="es-GT"/>
          </a:p>
        </p:txBody>
      </p:sp>
    </p:spTree>
    <p:extLst>
      <p:ext uri="{BB962C8B-B14F-4D97-AF65-F5344CB8AC3E}">
        <p14:creationId xmlns:p14="http://schemas.microsoft.com/office/powerpoint/2010/main" val="2509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remainder of the chapter describes curses God will render upon Israel should they not observe </a:t>
            </a:r>
            <a:r>
              <a:rPr lang="en-US" u="sng" baseline="0" dirty="0" smtClean="0"/>
              <a:t>all</a:t>
            </a:r>
            <a:r>
              <a:rPr lang="en-US" baseline="0" dirty="0" smtClean="0"/>
              <a:t> these commandments. These are penalties for national apostasy, not individual apostasy. Interesting to note is that God punished them in stages, hoping initial phases would get their attention enough to produce repentance. If the initial phase didn’t produce repentance, the text tells us God would punish them “seven times more” or “seven times over”. Seven being the number for perfection, it is the idea of not only stepping up the penalty, but administering the perfect amount of punishment to garner a penitent spirit from a penitent nation.</a:t>
            </a:r>
          </a:p>
          <a:p>
            <a:endParaRPr lang="en-US" baseline="0" dirty="0" smtClean="0"/>
          </a:p>
          <a:p>
            <a:r>
              <a:rPr lang="en-US" baseline="0" dirty="0" smtClean="0"/>
              <a:t>Phase 1 begins with promising </a:t>
            </a:r>
            <a:r>
              <a:rPr lang="en-US" u="sng" baseline="0" dirty="0" smtClean="0"/>
              <a:t>deterioration of health</a:t>
            </a:r>
            <a:r>
              <a:rPr lang="en-US" baseline="0" dirty="0" smtClean="0"/>
              <a:t>. You’ll remember in 1 Cor 11:30, one of the consequences of the brethren not judging the body of Christ rightly was sickness and death. God does this sometimes to get one’s attention. That is not to suggest that everyone who gets sick or dies is being explicitly judged by God, simply that it is one tool God uses to get the attention of an impenitent person.</a:t>
            </a:r>
          </a:p>
          <a:p>
            <a:endParaRPr lang="en-US" baseline="0" dirty="0" smtClean="0"/>
          </a:p>
          <a:p>
            <a:r>
              <a:rPr lang="en-US" u="sng" baseline="0" dirty="0" smtClean="0"/>
              <a:t>Enemies consume harvest</a:t>
            </a:r>
            <a:r>
              <a:rPr lang="en-US" baseline="0" dirty="0" smtClean="0"/>
              <a:t>. Judges 6 described what it was like for Israel to live under Midianite oppression , how they would come in like locusts and consume Israel’s harvest until nothing was left and how low this brought Israel.</a:t>
            </a:r>
          </a:p>
          <a:p>
            <a:endParaRPr lang="en-US" baseline="0" dirty="0" smtClean="0"/>
          </a:p>
          <a:p>
            <a:r>
              <a:rPr lang="en-US" u="sng" baseline="0" dirty="0" smtClean="0"/>
              <a:t>Struck down by enemies</a:t>
            </a:r>
            <a:r>
              <a:rPr lang="en-US" baseline="0" dirty="0" smtClean="0"/>
              <a:t>. Even during the days of Joshua, God used Ai to punish a previously victorious Israel when items under the ban were stolen from Jericho. </a:t>
            </a:r>
          </a:p>
          <a:p>
            <a:endParaRPr lang="en-US" baseline="0" dirty="0" smtClean="0"/>
          </a:p>
          <a:p>
            <a:r>
              <a:rPr lang="en-US" u="sng" baseline="0" dirty="0" smtClean="0"/>
              <a:t>Enemies will rule over you</a:t>
            </a:r>
            <a:r>
              <a:rPr lang="en-US" baseline="0" dirty="0" smtClean="0"/>
              <a:t>. The book of judges provides numerous examples of the cycle of apostasy and how God frequently placed Israel under subjection to the surrounding nations. </a:t>
            </a:r>
          </a:p>
          <a:p>
            <a:endParaRPr lang="en-US" baseline="0" dirty="0" smtClean="0"/>
          </a:p>
          <a:p>
            <a:r>
              <a:rPr lang="en-US" u="sng" baseline="0" dirty="0" smtClean="0"/>
              <a:t>Flee when no one pursues</a:t>
            </a:r>
            <a:r>
              <a:rPr lang="en-US" baseline="0" dirty="0" smtClean="0"/>
              <a:t>. The Proverb writer also mentions this in Prov 28:1. Adam and Eve felt so guilty for sinning against God, they hide from Him when He isn’t chasing them. God also caused the Arameans to do so during the days of Elisha in 2 Kings 7.</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4</a:t>
            </a:fld>
            <a:endParaRPr lang="es-GT"/>
          </a:p>
        </p:txBody>
      </p:sp>
    </p:spTree>
    <p:extLst>
      <p:ext uri="{BB962C8B-B14F-4D97-AF65-F5344CB8AC3E}">
        <p14:creationId xmlns:p14="http://schemas.microsoft.com/office/powerpoint/2010/main" val="238532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phase 2, God promises </a:t>
            </a:r>
            <a:r>
              <a:rPr lang="en-US" u="sng" baseline="0" dirty="0" smtClean="0"/>
              <a:t>drought</a:t>
            </a:r>
            <a:r>
              <a:rPr lang="en-US" baseline="0" dirty="0" smtClean="0"/>
              <a:t>. The previous phase indicated there would be growth but the enemies would eat it. Now God is saying no harvest will even grow because no rain will come which in turn makes the ground dry and hard. God called for this during the days of Elijah, the days of Haggai, and during the days of Jeremiah.</a:t>
            </a:r>
          </a:p>
          <a:p>
            <a:endParaRPr lang="en-US" baseline="0" dirty="0" smtClean="0"/>
          </a:p>
          <a:p>
            <a:r>
              <a:rPr lang="en-US" baseline="0" dirty="0" smtClean="0"/>
              <a:t>The consequence of drought is that the land becomes </a:t>
            </a:r>
            <a:r>
              <a:rPr lang="en-US" u="sng" baseline="0" dirty="0" smtClean="0"/>
              <a:t>fruitless</a:t>
            </a:r>
            <a:r>
              <a:rPr lang="en-US" baseline="0" dirty="0" smtClean="0"/>
              <a:t>. Meaning, the their sowing and cultivating will be futile which means as an agrarian society it will bring about starvation and poverty. Again, this occurred during Haggai’s day when God was attempting to prod them to get to work on His temple.</a:t>
            </a:r>
          </a:p>
          <a:p>
            <a:endParaRPr lang="en-US" baseline="0" dirty="0" smtClean="0"/>
          </a:p>
          <a:p>
            <a:r>
              <a:rPr lang="en-US" baseline="0" dirty="0" smtClean="0"/>
              <a:t>If phase 2 didn’t bring them to repentance, God’s plan for phase 3 was to send </a:t>
            </a:r>
            <a:r>
              <a:rPr lang="en-US" u="sng" baseline="0" dirty="0" smtClean="0"/>
              <a:t>wild beasts to devour their livestock</a:t>
            </a:r>
            <a:r>
              <a:rPr lang="en-US" baseline="0" dirty="0" smtClean="0"/>
              <a:t>. Without live stock, there would be no tractors, no meat, no wool for clothes….this would be a tragic thing that could set Israel back years.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also said that He would go as far sending </a:t>
            </a:r>
            <a:r>
              <a:rPr lang="en-US" u="sng" baseline="0" dirty="0" smtClean="0"/>
              <a:t>wild beasts to devour their children</a:t>
            </a:r>
            <a:r>
              <a:rPr lang="en-US" baseline="0" dirty="0" smtClean="0"/>
              <a:t>. God eventually did this to the Samaritans that settled in the northern kingdom because they worshipped idols, but He also did this through Elisha’s hands to children that mocked the prophet. </a:t>
            </a:r>
          </a:p>
          <a:p>
            <a:endParaRPr lang="en-US" dirty="0" smtClean="0"/>
          </a:p>
          <a:p>
            <a:r>
              <a:rPr lang="en-US" dirty="0" smtClean="0"/>
              <a:t>This would lead to </a:t>
            </a:r>
            <a:r>
              <a:rPr lang="en-US" u="sng" dirty="0" smtClean="0"/>
              <a:t>deserted roads</a:t>
            </a:r>
            <a:r>
              <a:rPr lang="en-US" dirty="0" smtClean="0"/>
              <a:t>. The activity on</a:t>
            </a:r>
            <a:r>
              <a:rPr lang="en-US" baseline="0" dirty="0" smtClean="0"/>
              <a:t> a nation’s roadways reflected the well-being of a country. With the kind of economic collapse occurring so far, there would be few messengers, few merchants, and few people traveling. </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5</a:t>
            </a:fld>
            <a:endParaRPr lang="es-GT"/>
          </a:p>
        </p:txBody>
      </p:sp>
    </p:spTree>
    <p:extLst>
      <p:ext uri="{BB962C8B-B14F-4D97-AF65-F5344CB8AC3E}">
        <p14:creationId xmlns:p14="http://schemas.microsoft.com/office/powerpoint/2010/main" val="129181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phase 4, God describes the 3 curses that come about as a result of being besieged. A siege is when an army captures a city by surrounding it and starving it out. This last months if not years depending on how vast the food and water supply in the city happens to be. The language used in Leviticus is vivid as it describes 10 women breaking bread in one oven and only bringing back rationed amounts. Pestilence is also described because being walled up in a city limits your ability to quarantine disease. Finally, once the wall is breached, the enemy would devour its inhabitants with the sword. </a:t>
            </a:r>
          </a:p>
          <a:p>
            <a:endParaRPr lang="en-US" baseline="0" dirty="0" smtClean="0"/>
          </a:p>
          <a:p>
            <a:r>
              <a:rPr lang="en-US" baseline="0" dirty="0" smtClean="0"/>
              <a:t>This occurred when Babylon took down Jerusalem in 586BC as well as when Rome took Jerusalem in 70AD. </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6</a:t>
            </a:fld>
            <a:endParaRPr lang="es-GT"/>
          </a:p>
        </p:txBody>
      </p:sp>
    </p:spTree>
    <p:extLst>
      <p:ext uri="{BB962C8B-B14F-4D97-AF65-F5344CB8AC3E}">
        <p14:creationId xmlns:p14="http://schemas.microsoft.com/office/powerpoint/2010/main" val="89495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5 is the final stage of judgment. One of the most horrid affects of starvation in a siege was that some would resort to cannibalism in order to survive. This is graphically portrayed</a:t>
            </a:r>
            <a:r>
              <a:rPr lang="en-US" baseline="0" dirty="0" smtClean="0"/>
              <a:t> in 2 Kings 6:28-29 and also depicted as occurring during Babylon’s siege on Jerusalem. Josephus also gives an account of this occurring at Rome’s siege of Jerusalem where a woman was discovered by the soldiers who entered the city eating part of her baby which she had roasted in the fire.</a:t>
            </a:r>
          </a:p>
          <a:p>
            <a:endParaRPr lang="en-US" baseline="0" dirty="0" smtClean="0"/>
          </a:p>
          <a:p>
            <a:r>
              <a:rPr lang="en-US" baseline="0" dirty="0" smtClean="0"/>
              <a:t>One of the most shameful repetitions in the chronicles of the kings is how often the new kings allowed the high places to remain. God assures Israel in this final stage of judgment that not only would they all be destroyed, but that the ashes of some of them would be heaped on their remains. Josiah is the king most prominently known for doing so though his son Manasseh rebuilt them. </a:t>
            </a:r>
          </a:p>
          <a:p>
            <a:endParaRPr lang="en-US" baseline="0" dirty="0" smtClean="0"/>
          </a:p>
          <a:p>
            <a:r>
              <a:rPr lang="en-US" baseline="0" dirty="0" smtClean="0"/>
              <a:t>The last 3 judgments all occurred when Assyria captured Israel, when Babylon captured Judah, and when Rome captured Jerusalem. Respectively, the cities of Israel were destroyed, Jerusalem and its temple was burned to the ground, and then again when Rome took it. Those exiled were taken to Assyria when Israel was destroyed and to Babylon when Jerusalem was destroyed. Assyria brought in people from other lands to settle in Israel and they eventually grew into the people known as the Samaritans of Jesus’ day. </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7</a:t>
            </a:fld>
            <a:endParaRPr lang="es-GT"/>
          </a:p>
        </p:txBody>
      </p:sp>
    </p:spTree>
    <p:extLst>
      <p:ext uri="{BB962C8B-B14F-4D97-AF65-F5344CB8AC3E}">
        <p14:creationId xmlns:p14="http://schemas.microsoft.com/office/powerpoint/2010/main" val="428873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a:t>
            </a:r>
            <a:r>
              <a:rPr lang="en-US" baseline="0" dirty="0" smtClean="0"/>
              <a:t> 6 is a judgment, but also a result of the previous judgment. The first result was if they insisted on not giving the land its Sabbath rest every 7 years, God would force it upon them. Interestingly, if you count back 7 * 70 years from the time of Judah’s captivity, it lands on he beginning of King Saul’s reign. This may suggest that they had not observed this rest since that time and God was making up for it during the Babylonian captivity. </a:t>
            </a:r>
          </a:p>
          <a:p>
            <a:endParaRPr lang="en-US" baseline="0" dirty="0" smtClean="0"/>
          </a:p>
          <a:p>
            <a:r>
              <a:rPr lang="en-US" baseline="0" dirty="0" smtClean="0"/>
              <a:t>While in exile, the Jews would not be on vacation. They would experience fear in every direction as strangers in a foreign land. In Ezekiel’s day, the exiles held out hope they would return at any moment because false teachers were prophesying so. But when news came to Babylon that the temple had been destroyed, the Jews were deflated like they had never been before.</a:t>
            </a:r>
          </a:p>
          <a:p>
            <a:endParaRPr lang="en-US" baseline="0" dirty="0" smtClean="0"/>
          </a:p>
          <a:p>
            <a:r>
              <a:rPr lang="en-US" dirty="0" smtClean="0"/>
              <a:t>While God was</a:t>
            </a:r>
            <a:r>
              <a:rPr lang="en-US" baseline="0" dirty="0" smtClean="0"/>
              <a:t> waiting for the Jews in Babylon to repent, those few who remained in Judah resolved to go back to Egypt and take Jeremiah with them. They once again served idols and died in the very place God had rescued them from hundreds of years prior. </a:t>
            </a:r>
          </a:p>
          <a:p>
            <a:endParaRPr lang="en-US" baseline="0" dirty="0" smtClean="0"/>
          </a:p>
          <a:p>
            <a:r>
              <a:rPr lang="en-US" baseline="0" dirty="0" smtClean="0"/>
              <a:t>However, stage 7 gives good news. If the people repent, they will be allowed to return. A big part of Ezekiel’s work was to bring the people in captivity to this repentance because God intended to use them to as his remnant to come back and rebuild Jerusalem. But he could not do so while their hearts remained uncircumcised. Fortunately, Ezekiel’s work was fruitful, which is why we have his letter, and the people repented and God remembered His covenant with Abraham, Isaac, </a:t>
            </a:r>
            <a:r>
              <a:rPr lang="en-US" baseline="0" smtClean="0"/>
              <a:t>and Jacob.</a:t>
            </a:r>
            <a:endParaRPr lang="es-GT" dirty="0"/>
          </a:p>
        </p:txBody>
      </p:sp>
      <p:sp>
        <p:nvSpPr>
          <p:cNvPr id="4" name="Slide Number Placeholder 3"/>
          <p:cNvSpPr>
            <a:spLocks noGrp="1"/>
          </p:cNvSpPr>
          <p:nvPr>
            <p:ph type="sldNum" sz="quarter" idx="10"/>
          </p:nvPr>
        </p:nvSpPr>
        <p:spPr/>
        <p:txBody>
          <a:bodyPr/>
          <a:lstStyle/>
          <a:p>
            <a:fld id="{B69C039B-59ED-47AF-9EBF-11277C796155}" type="slidenum">
              <a:rPr lang="es-GT" smtClean="0"/>
              <a:t>8</a:t>
            </a:fld>
            <a:endParaRPr lang="es-GT"/>
          </a:p>
        </p:txBody>
      </p:sp>
    </p:spTree>
    <p:extLst>
      <p:ext uri="{BB962C8B-B14F-4D97-AF65-F5344CB8AC3E}">
        <p14:creationId xmlns:p14="http://schemas.microsoft.com/office/powerpoint/2010/main" val="182843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chapter of Leviticus is about the making of vows and keeping them. What is under consideration in this chapter are not compulsory vows. I don’t know of a single place in scripture where God ever commands that we make vows. But they were made by people all the same, voluntarily, which logically would bring up the question of what one should do if he were not able to keep them. </a:t>
            </a:r>
          </a:p>
          <a:p>
            <a:endParaRPr lang="en-US" baseline="0" dirty="0" smtClean="0"/>
          </a:p>
          <a:p>
            <a:r>
              <a:rPr lang="en-US" baseline="0" dirty="0" smtClean="0"/>
              <a:t>The chapter is divided up into 6 sections. The first eight verses pertain to vows made with people followed by animals and then houses. Starting in verse 16, we read of vows connected to family land that was part of one’s tribal inheritance as well as non-family land that was not. Verses 26 – 33 deal with illicit vows.</a:t>
            </a:r>
          </a:p>
          <a:p>
            <a:endParaRPr lang="en-US" baseline="0" dirty="0" smtClean="0"/>
          </a:p>
          <a:p>
            <a:r>
              <a:rPr lang="en-US" baseline="0" dirty="0" smtClean="0"/>
              <a:t>Why is this chapter here? God wants the Israelites to understand that making a vow is a serious thing and if you’re going to make one, you better put your money where your mouth is. Because if you make a vow, and don’t keep it, there is going to be an upcharge. God was not going to play “Indian Giver” with Israel and let them get away with it without their being consequences.</a:t>
            </a:r>
          </a:p>
          <a:p>
            <a:endParaRPr lang="en-US" baseline="0" dirty="0" smtClean="0"/>
          </a:p>
          <a:p>
            <a:r>
              <a:rPr lang="en-US" baseline="0" dirty="0" smtClean="0"/>
              <a:t>People who were vowed could be redeemed back by a market amount that depended on their gender and their age. If an animal was vowed that could not be offered as a sacrifice, it could be redeemed back by a value set by the priest plus 20%. But no animal that could be offered as a sacrifice could be redeemed back. If you tried to substitute it, both animals became dedicated. To redeem a house that was vowed, you paid a value set by the priest plus 20%. If land was vowed, you could redeem it back by a price set according to how much seed it took to plant the land. The number of years remaining until the Jubilee would also determine the cost plus 20%. The chapter concludes with those things which could not be vowed. This included the first born among animals because they already belonged to God (Ex 13:2), things already devoted to the Lord, things already devoted to destruction, and tithes.</a:t>
            </a:r>
            <a:endParaRPr lang="en-US" dirty="0" smtClean="0"/>
          </a:p>
        </p:txBody>
      </p:sp>
      <p:sp>
        <p:nvSpPr>
          <p:cNvPr id="4" name="Slide Number Placeholder 3"/>
          <p:cNvSpPr>
            <a:spLocks noGrp="1"/>
          </p:cNvSpPr>
          <p:nvPr>
            <p:ph type="sldNum" sz="quarter" idx="10"/>
          </p:nvPr>
        </p:nvSpPr>
        <p:spPr/>
        <p:txBody>
          <a:bodyPr/>
          <a:lstStyle/>
          <a:p>
            <a:fld id="{B69C039B-59ED-47AF-9EBF-11277C796155}" type="slidenum">
              <a:rPr lang="es-GT" smtClean="0"/>
              <a:t>9</a:t>
            </a:fld>
            <a:endParaRPr lang="es-GT"/>
          </a:p>
        </p:txBody>
      </p:sp>
    </p:spTree>
    <p:extLst>
      <p:ext uri="{BB962C8B-B14F-4D97-AF65-F5344CB8AC3E}">
        <p14:creationId xmlns:p14="http://schemas.microsoft.com/office/powerpoint/2010/main" val="261094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s-GT"/>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7/10/2019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60788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7/10/2019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161347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GT"/>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7/10/2019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05199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40808785-EB7F-48D3-AFED-5B3FAA94A5ED}" type="datetimeFigureOut">
              <a:rPr lang="es-GT" smtClean="0"/>
              <a:t>7/10/2019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425272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s-GT"/>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08785-EB7F-48D3-AFED-5B3FAA94A5ED}" type="datetimeFigureOut">
              <a:rPr lang="es-GT" smtClean="0"/>
              <a:t>7/10/2019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4764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Date Placeholder 4"/>
          <p:cNvSpPr>
            <a:spLocks noGrp="1"/>
          </p:cNvSpPr>
          <p:nvPr>
            <p:ph type="dt" sz="half" idx="10"/>
          </p:nvPr>
        </p:nvSpPr>
        <p:spPr/>
        <p:txBody>
          <a:bodyPr/>
          <a:lstStyle/>
          <a:p>
            <a:fld id="{40808785-EB7F-48D3-AFED-5B3FAA94A5ED}" type="datetimeFigureOut">
              <a:rPr lang="es-GT" smtClean="0"/>
              <a:t>7/10/2019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79565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GT"/>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Date Placeholder 6"/>
          <p:cNvSpPr>
            <a:spLocks noGrp="1"/>
          </p:cNvSpPr>
          <p:nvPr>
            <p:ph type="dt" sz="half" idx="10"/>
          </p:nvPr>
        </p:nvSpPr>
        <p:spPr/>
        <p:txBody>
          <a:bodyPr/>
          <a:lstStyle/>
          <a:p>
            <a:fld id="{40808785-EB7F-48D3-AFED-5B3FAA94A5ED}" type="datetimeFigureOut">
              <a:rPr lang="es-GT" smtClean="0"/>
              <a:t>7/10/2019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294616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Date Placeholder 2"/>
          <p:cNvSpPr>
            <a:spLocks noGrp="1"/>
          </p:cNvSpPr>
          <p:nvPr>
            <p:ph type="dt" sz="half" idx="10"/>
          </p:nvPr>
        </p:nvSpPr>
        <p:spPr/>
        <p:txBody>
          <a:bodyPr/>
          <a:lstStyle/>
          <a:p>
            <a:fld id="{40808785-EB7F-48D3-AFED-5B3FAA94A5ED}" type="datetimeFigureOut">
              <a:rPr lang="es-GT" smtClean="0"/>
              <a:t>7/10/2019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206336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08785-EB7F-48D3-AFED-5B3FAA94A5ED}" type="datetimeFigureOut">
              <a:rPr lang="es-GT" smtClean="0"/>
              <a:t>7/10/2019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48093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808785-EB7F-48D3-AFED-5B3FAA94A5ED}" type="datetimeFigureOut">
              <a:rPr lang="es-GT" smtClean="0"/>
              <a:t>7/10/2019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12419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0808785-EB7F-48D3-AFED-5B3FAA94A5ED}" type="datetimeFigureOut">
              <a:rPr lang="es-GT" smtClean="0"/>
              <a:t>7/10/2019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AB1F251-B6E9-432E-BAC8-62AE2D78AE6C}" type="slidenum">
              <a:rPr lang="es-GT" smtClean="0"/>
              <a:t>‹#›</a:t>
            </a:fld>
            <a:endParaRPr lang="es-GT"/>
          </a:p>
        </p:txBody>
      </p:sp>
    </p:spTree>
    <p:extLst>
      <p:ext uri="{BB962C8B-B14F-4D97-AF65-F5344CB8AC3E}">
        <p14:creationId xmlns:p14="http://schemas.microsoft.com/office/powerpoint/2010/main" val="394879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G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808785-EB7F-48D3-AFED-5B3FAA94A5ED}" type="datetimeFigureOut">
              <a:rPr lang="es-GT" smtClean="0"/>
              <a:t>7/10/2019</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B1F251-B6E9-432E-BAC8-62AE2D78AE6C}" type="slidenum">
              <a:rPr lang="es-GT" smtClean="0"/>
              <a:t>‹#›</a:t>
            </a:fld>
            <a:endParaRPr lang="es-GT"/>
          </a:p>
        </p:txBody>
      </p:sp>
    </p:spTree>
    <p:extLst>
      <p:ext uri="{BB962C8B-B14F-4D97-AF65-F5344CB8AC3E}">
        <p14:creationId xmlns:p14="http://schemas.microsoft.com/office/powerpoint/2010/main" val="350884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G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15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Difficult Vows</a:t>
            </a:r>
            <a:endParaRPr lang="es-GT" sz="5700" b="1" dirty="0">
              <a:latin typeface="Rockwell" panose="02060603020205020403" pitchFamily="18" charset="0"/>
            </a:endParaRPr>
          </a:p>
        </p:txBody>
      </p:sp>
      <p:sp>
        <p:nvSpPr>
          <p:cNvPr id="4" name="Rectangle 3"/>
          <p:cNvSpPr/>
          <p:nvPr/>
        </p:nvSpPr>
        <p:spPr>
          <a:xfrm>
            <a:off x="156016" y="878305"/>
            <a:ext cx="8775041" cy="5909310"/>
          </a:xfrm>
          <a:prstGeom prst="rect">
            <a:avLst/>
          </a:prstGeom>
          <a:ln w="28575">
            <a:solidFill>
              <a:schemeClr val="tx1"/>
            </a:solidFill>
          </a:ln>
        </p:spPr>
        <p:txBody>
          <a:bodyPr wrap="square">
            <a:spAutoFit/>
          </a:bodyPr>
          <a:lstStyle/>
          <a:p>
            <a:pPr marL="342900" indent="-342900">
              <a:lnSpc>
                <a:spcPct val="150000"/>
              </a:lnSpc>
              <a:buFont typeface="+mj-lt"/>
              <a:buAutoNum type="arabicPeriod"/>
            </a:pPr>
            <a:r>
              <a:rPr lang="en-US" sz="4200" dirty="0" smtClean="0">
                <a:latin typeface="Rockwell" panose="02060603020205020403" pitchFamily="18" charset="0"/>
              </a:rPr>
              <a:t>No intention of fulfilling</a:t>
            </a:r>
          </a:p>
          <a:p>
            <a:pPr marL="342900" indent="-342900">
              <a:lnSpc>
                <a:spcPct val="150000"/>
              </a:lnSpc>
              <a:buFont typeface="+mj-lt"/>
              <a:buAutoNum type="arabicPeriod"/>
            </a:pPr>
            <a:r>
              <a:rPr lang="en-US" sz="4200" dirty="0" smtClean="0">
                <a:latin typeface="Rockwell" panose="02060603020205020403" pitchFamily="18" charset="0"/>
              </a:rPr>
              <a:t>Forgetting </a:t>
            </a:r>
            <a:r>
              <a:rPr lang="en-US" sz="4200" dirty="0">
                <a:latin typeface="Rockwell" panose="02060603020205020403" pitchFamily="18" charset="0"/>
              </a:rPr>
              <a:t>to </a:t>
            </a:r>
            <a:r>
              <a:rPr lang="en-US" sz="4200" dirty="0" smtClean="0">
                <a:latin typeface="Rockwell" panose="02060603020205020403" pitchFamily="18" charset="0"/>
              </a:rPr>
              <a:t>fulfill</a:t>
            </a:r>
          </a:p>
          <a:p>
            <a:pPr marL="342900" indent="-342900">
              <a:lnSpc>
                <a:spcPct val="150000"/>
              </a:lnSpc>
              <a:buFont typeface="+mj-lt"/>
              <a:buAutoNum type="arabicPeriod"/>
            </a:pPr>
            <a:r>
              <a:rPr lang="en-US" sz="4200" dirty="0" smtClean="0">
                <a:latin typeface="Rockwell" panose="02060603020205020403" pitchFamily="18" charset="0"/>
              </a:rPr>
              <a:t>Underestimating </a:t>
            </a:r>
            <a:r>
              <a:rPr lang="en-US" sz="4200" dirty="0">
                <a:latin typeface="Rockwell" panose="02060603020205020403" pitchFamily="18" charset="0"/>
              </a:rPr>
              <a:t>the </a:t>
            </a:r>
            <a:r>
              <a:rPr lang="en-US" sz="4200" dirty="0" smtClean="0">
                <a:latin typeface="Rockwell" panose="02060603020205020403" pitchFamily="18" charset="0"/>
              </a:rPr>
              <a:t>cost</a:t>
            </a:r>
          </a:p>
          <a:p>
            <a:pPr marL="342900" indent="-342900">
              <a:lnSpc>
                <a:spcPct val="150000"/>
              </a:lnSpc>
              <a:buFont typeface="+mj-lt"/>
              <a:buAutoNum type="arabicPeriod"/>
            </a:pPr>
            <a:r>
              <a:rPr lang="en-US" sz="4200" dirty="0" smtClean="0">
                <a:latin typeface="Rockwell" panose="02060603020205020403" pitchFamily="18" charset="0"/>
              </a:rPr>
              <a:t>Having </a:t>
            </a:r>
            <a:r>
              <a:rPr lang="en-US" sz="4200" dirty="0">
                <a:latin typeface="Rockwell" panose="02060603020205020403" pitchFamily="18" charset="0"/>
              </a:rPr>
              <a:t>a change of </a:t>
            </a:r>
            <a:r>
              <a:rPr lang="en-US" sz="4200" dirty="0" smtClean="0">
                <a:latin typeface="Rockwell" panose="02060603020205020403" pitchFamily="18" charset="0"/>
              </a:rPr>
              <a:t>heart</a:t>
            </a:r>
          </a:p>
          <a:p>
            <a:pPr marL="342900" indent="-342900">
              <a:lnSpc>
                <a:spcPct val="150000"/>
              </a:lnSpc>
              <a:buFont typeface="+mj-lt"/>
              <a:buAutoNum type="arabicPeriod"/>
            </a:pPr>
            <a:r>
              <a:rPr lang="en-US" sz="4200" dirty="0" smtClean="0">
                <a:latin typeface="Rockwell" panose="02060603020205020403" pitchFamily="18" charset="0"/>
              </a:rPr>
              <a:t>Not </a:t>
            </a:r>
            <a:r>
              <a:rPr lang="en-US" sz="4200" dirty="0">
                <a:latin typeface="Rockwell" panose="02060603020205020403" pitchFamily="18" charset="0"/>
              </a:rPr>
              <a:t>able to </a:t>
            </a:r>
            <a:r>
              <a:rPr lang="en-US" sz="4200" dirty="0" smtClean="0">
                <a:latin typeface="Rockwell" panose="02060603020205020403" pitchFamily="18" charset="0"/>
              </a:rPr>
              <a:t>fulfill</a:t>
            </a:r>
          </a:p>
          <a:p>
            <a:pPr marL="342900" indent="-342900">
              <a:lnSpc>
                <a:spcPct val="150000"/>
              </a:lnSpc>
              <a:buFont typeface="+mj-lt"/>
              <a:buAutoNum type="arabicPeriod"/>
            </a:pPr>
            <a:r>
              <a:rPr lang="en-US" sz="4200" dirty="0" smtClean="0">
                <a:latin typeface="Rockwell" panose="02060603020205020403" pitchFamily="18" charset="0"/>
              </a:rPr>
              <a:t>Emotional experiences</a:t>
            </a:r>
            <a:endParaRPr lang="es-GT" sz="4200" dirty="0">
              <a:latin typeface="Rockwell" panose="02060603020205020403" pitchFamily="18" charset="0"/>
            </a:endParaRPr>
          </a:p>
        </p:txBody>
      </p:sp>
    </p:spTree>
    <p:extLst>
      <p:ext uri="{BB962C8B-B14F-4D97-AF65-F5344CB8AC3E}">
        <p14:creationId xmlns:p14="http://schemas.microsoft.com/office/powerpoint/2010/main" val="32783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Difficult Vows</a:t>
            </a:r>
            <a:endParaRPr lang="es-GT" sz="5700" b="1" dirty="0">
              <a:latin typeface="Rockwell" panose="02060603020205020403" pitchFamily="18" charset="0"/>
            </a:endParaRPr>
          </a:p>
        </p:txBody>
      </p:sp>
      <p:pic>
        <p:nvPicPr>
          <p:cNvPr id="2050" name="Picture 2" descr="Image result for end of levit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8305"/>
            <a:ext cx="9144000" cy="597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7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800" b="1" dirty="0" smtClean="0">
                <a:latin typeface="Rockwell" panose="02060603020205020403" pitchFamily="18" charset="0"/>
              </a:rPr>
              <a:t>Blessings of Obedience</a:t>
            </a:r>
            <a:endParaRPr lang="es-GT" sz="5800" b="1" dirty="0">
              <a:latin typeface="Rockwell" panose="02060603020205020403" pitchFamily="18" charset="0"/>
            </a:endParaRPr>
          </a:p>
        </p:txBody>
      </p:sp>
      <p:sp>
        <p:nvSpPr>
          <p:cNvPr id="3" name="Content Placeholder 2"/>
          <p:cNvSpPr>
            <a:spLocks noGrp="1"/>
          </p:cNvSpPr>
          <p:nvPr>
            <p:ph idx="1"/>
          </p:nvPr>
        </p:nvSpPr>
        <p:spPr>
          <a:xfrm>
            <a:off x="108284" y="948905"/>
            <a:ext cx="8927432" cy="1880103"/>
          </a:xfrm>
          <a:ln w="28575">
            <a:solidFill>
              <a:schemeClr val="tx1"/>
            </a:solidFill>
          </a:ln>
        </p:spPr>
        <p:txBody>
          <a:bodyPr>
            <a:normAutofit/>
          </a:bodyPr>
          <a:lstStyle/>
          <a:p>
            <a:r>
              <a:rPr lang="en-US" sz="2400" b="1" dirty="0" smtClean="0">
                <a:latin typeface="Rockwell" panose="02060603020205020403" pitchFamily="18" charset="0"/>
              </a:rPr>
              <a:t>Lev 26:1-2</a:t>
            </a:r>
            <a:r>
              <a:rPr lang="en-US" sz="2400" dirty="0" smtClean="0">
                <a:latin typeface="Rockwell" panose="02060603020205020403" pitchFamily="18" charset="0"/>
              </a:rPr>
              <a:t> – “</a:t>
            </a:r>
            <a:r>
              <a:rPr lang="en-US" sz="2400" b="1" baseline="30000" dirty="0" smtClean="0">
                <a:latin typeface="Rockwell" panose="02060603020205020403" pitchFamily="18" charset="0"/>
              </a:rPr>
              <a:t>1</a:t>
            </a:r>
            <a:r>
              <a:rPr lang="en-US" sz="2400" dirty="0" smtClean="0">
                <a:latin typeface="Rockwell" panose="02060603020205020403" pitchFamily="18" charset="0"/>
              </a:rPr>
              <a:t>You </a:t>
            </a:r>
            <a:r>
              <a:rPr lang="en-US" sz="2400" dirty="0">
                <a:latin typeface="Rockwell" panose="02060603020205020403" pitchFamily="18" charset="0"/>
              </a:rPr>
              <a:t>shall not make for </a:t>
            </a:r>
            <a:r>
              <a:rPr lang="en-US" sz="2400" dirty="0" smtClean="0">
                <a:latin typeface="Rockwell" panose="02060603020205020403" pitchFamily="18" charset="0"/>
              </a:rPr>
              <a:t>yourselves idols</a:t>
            </a:r>
            <a:r>
              <a:rPr lang="en-US" sz="2400" dirty="0">
                <a:latin typeface="Rockwell" panose="02060603020205020403" pitchFamily="18" charset="0"/>
              </a:rPr>
              <a:t>, nor shall you set up for yourselves an image or a sacred pillar, nor shall you place a figured stone in your land to bow </a:t>
            </a:r>
            <a:r>
              <a:rPr lang="en-US" sz="2400" dirty="0" smtClean="0">
                <a:latin typeface="Rockwell" panose="02060603020205020403" pitchFamily="18" charset="0"/>
              </a:rPr>
              <a:t>down</a:t>
            </a:r>
            <a:r>
              <a:rPr lang="en-US" sz="2400" dirty="0">
                <a:latin typeface="Rockwell" panose="02060603020205020403" pitchFamily="18" charset="0"/>
              </a:rPr>
              <a:t> </a:t>
            </a:r>
            <a:r>
              <a:rPr lang="en-US" sz="2400" dirty="0" smtClean="0">
                <a:latin typeface="Rockwell" panose="02060603020205020403" pitchFamily="18" charset="0"/>
              </a:rPr>
              <a:t>to </a:t>
            </a:r>
            <a:r>
              <a:rPr lang="en-US" sz="2400" dirty="0">
                <a:latin typeface="Rockwell" panose="02060603020205020403" pitchFamily="18" charset="0"/>
              </a:rPr>
              <a:t>it; for I am the </a:t>
            </a:r>
            <a:r>
              <a:rPr lang="en-US" sz="2400" cap="small" dirty="0">
                <a:latin typeface="Rockwell" panose="02060603020205020403" pitchFamily="18" charset="0"/>
              </a:rPr>
              <a:t>Lord</a:t>
            </a:r>
            <a:r>
              <a:rPr lang="en-US" sz="2400" dirty="0">
                <a:latin typeface="Rockwell" panose="02060603020205020403" pitchFamily="18" charset="0"/>
              </a:rPr>
              <a:t> your God. </a:t>
            </a:r>
            <a:r>
              <a:rPr lang="en-US" sz="2400" b="1" baseline="30000" dirty="0" smtClean="0">
                <a:latin typeface="Rockwell" panose="02060603020205020403" pitchFamily="18" charset="0"/>
              </a:rPr>
              <a:t>2</a:t>
            </a:r>
            <a:r>
              <a:rPr lang="en-US" sz="2400" dirty="0" smtClean="0">
                <a:latin typeface="Rockwell" panose="02060603020205020403" pitchFamily="18" charset="0"/>
              </a:rPr>
              <a:t>You </a:t>
            </a:r>
            <a:r>
              <a:rPr lang="en-US" sz="2400" dirty="0">
                <a:latin typeface="Rockwell" panose="02060603020205020403" pitchFamily="18" charset="0"/>
              </a:rPr>
              <a:t>shall keep My </a:t>
            </a:r>
            <a:r>
              <a:rPr lang="en-US" sz="2400" dirty="0" err="1">
                <a:latin typeface="Rockwell" panose="02060603020205020403" pitchFamily="18" charset="0"/>
              </a:rPr>
              <a:t>sabbaths</a:t>
            </a:r>
            <a:r>
              <a:rPr lang="en-US" sz="2400" dirty="0">
                <a:latin typeface="Rockwell" panose="02060603020205020403" pitchFamily="18" charset="0"/>
              </a:rPr>
              <a:t> and reverence My sanctuary; I am the </a:t>
            </a:r>
            <a:r>
              <a:rPr lang="en-US" sz="2400" cap="small" dirty="0">
                <a:latin typeface="Rockwell" panose="02060603020205020403" pitchFamily="18" charset="0"/>
              </a:rPr>
              <a:t>Lord</a:t>
            </a:r>
            <a:r>
              <a:rPr lang="en-US" sz="2400" dirty="0">
                <a:latin typeface="Rockwell" panose="02060603020205020403" pitchFamily="18" charset="0"/>
              </a:rPr>
              <a:t>.</a:t>
            </a:r>
            <a:r>
              <a:rPr lang="en-US" sz="2400" dirty="0" smtClean="0">
                <a:latin typeface="Rockwell" panose="02060603020205020403" pitchFamily="18" charset="0"/>
              </a:rPr>
              <a:t>”</a:t>
            </a:r>
            <a:endParaRPr lang="es-GT" sz="2400" dirty="0">
              <a:latin typeface="Rockwell" panose="02060603020205020403" pitchFamily="18" charset="0"/>
            </a:endParaRPr>
          </a:p>
        </p:txBody>
      </p:sp>
      <p:pic>
        <p:nvPicPr>
          <p:cNvPr id="1026" name="Picture 2" descr="Image result for ten commandments"/>
          <p:cNvPicPr>
            <a:picLocks noChangeAspect="1" noChangeArrowheads="1"/>
          </p:cNvPicPr>
          <p:nvPr/>
        </p:nvPicPr>
        <p:blipFill rotWithShape="1">
          <a:blip r:embed="rId3">
            <a:extLst>
              <a:ext uri="{28A0092B-C50C-407E-A947-70E740481C1C}">
                <a14:useLocalDpi xmlns:a14="http://schemas.microsoft.com/office/drawing/2010/main" val="0"/>
              </a:ext>
            </a:extLst>
          </a:blip>
          <a:srcRect l="14165" r="14341"/>
          <a:stretch/>
        </p:blipFill>
        <p:spPr bwMode="auto">
          <a:xfrm>
            <a:off x="1" y="2899610"/>
            <a:ext cx="4572000" cy="3958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tt 6: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899609"/>
            <a:ext cx="4463716" cy="386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800" b="1" dirty="0" smtClean="0">
                <a:latin typeface="Rockwell" panose="02060603020205020403" pitchFamily="18" charset="0"/>
              </a:rPr>
              <a:t>Blessings of Obedience</a:t>
            </a:r>
            <a:endParaRPr lang="es-GT" sz="5800" b="1" dirty="0">
              <a:latin typeface="Rockwell" panose="02060603020205020403" pitchFamily="18" charset="0"/>
            </a:endParaRPr>
          </a:p>
        </p:txBody>
      </p:sp>
      <p:sp>
        <p:nvSpPr>
          <p:cNvPr id="3" name="Content Placeholder 2"/>
          <p:cNvSpPr>
            <a:spLocks noGrp="1"/>
          </p:cNvSpPr>
          <p:nvPr>
            <p:ph idx="1"/>
          </p:nvPr>
        </p:nvSpPr>
        <p:spPr>
          <a:xfrm>
            <a:off x="90237" y="974558"/>
            <a:ext cx="5041232" cy="5835315"/>
          </a:xfrm>
          <a:ln w="28575">
            <a:solidFill>
              <a:schemeClr val="tx1"/>
            </a:solidFill>
          </a:ln>
        </p:spPr>
        <p:txBody>
          <a:bodyPr>
            <a:normAutofit fontScale="77500" lnSpcReduction="20000"/>
          </a:bodyPr>
          <a:lstStyle/>
          <a:p>
            <a:pPr marL="514350" indent="-514350">
              <a:lnSpc>
                <a:spcPct val="200000"/>
              </a:lnSpc>
              <a:buFont typeface="+mj-lt"/>
              <a:buAutoNum type="arabicPeriod"/>
            </a:pPr>
            <a:r>
              <a:rPr lang="en-US" sz="3200" dirty="0" smtClean="0">
                <a:latin typeface="Rockwell" panose="02060603020205020403" pitchFamily="18" charset="0"/>
              </a:rPr>
              <a:t>Rain – vs. 4-5</a:t>
            </a:r>
          </a:p>
          <a:p>
            <a:pPr marL="514350" indent="-514350">
              <a:lnSpc>
                <a:spcPct val="200000"/>
              </a:lnSpc>
              <a:buFont typeface="+mj-lt"/>
              <a:buAutoNum type="arabicPeriod"/>
            </a:pPr>
            <a:r>
              <a:rPr lang="en-US" sz="3200" dirty="0" smtClean="0">
                <a:latin typeface="Rockwell" panose="02060603020205020403" pitchFamily="18" charset="0"/>
              </a:rPr>
              <a:t>Peace From Enemies – vs. 6a</a:t>
            </a:r>
          </a:p>
          <a:p>
            <a:pPr marL="514350" indent="-514350">
              <a:lnSpc>
                <a:spcPct val="200000"/>
              </a:lnSpc>
              <a:buFont typeface="+mj-lt"/>
              <a:buAutoNum type="arabicPeriod"/>
            </a:pPr>
            <a:r>
              <a:rPr lang="en-US" sz="3200" dirty="0" smtClean="0">
                <a:latin typeface="Rockwell" panose="02060603020205020403" pitchFamily="18" charset="0"/>
              </a:rPr>
              <a:t>Safety From Animals – vs. 6b</a:t>
            </a:r>
          </a:p>
          <a:p>
            <a:pPr marL="514350" indent="-514350">
              <a:lnSpc>
                <a:spcPct val="200000"/>
              </a:lnSpc>
              <a:buFont typeface="+mj-lt"/>
              <a:buAutoNum type="arabicPeriod"/>
            </a:pPr>
            <a:r>
              <a:rPr lang="en-US" sz="3200" dirty="0" smtClean="0">
                <a:latin typeface="Rockwell" panose="02060603020205020403" pitchFamily="18" charset="0"/>
              </a:rPr>
              <a:t>Victory – vs. 7-8</a:t>
            </a:r>
          </a:p>
          <a:p>
            <a:pPr marL="514350" indent="-514350">
              <a:lnSpc>
                <a:spcPct val="200000"/>
              </a:lnSpc>
              <a:buFont typeface="+mj-lt"/>
              <a:buAutoNum type="arabicPeriod"/>
            </a:pPr>
            <a:r>
              <a:rPr lang="en-US" sz="3200" dirty="0" smtClean="0">
                <a:latin typeface="Rockwell" panose="02060603020205020403" pitchFamily="18" charset="0"/>
              </a:rPr>
              <a:t>Numbers – vs. 9</a:t>
            </a:r>
          </a:p>
          <a:p>
            <a:pPr marL="514350" indent="-514350">
              <a:lnSpc>
                <a:spcPct val="200000"/>
              </a:lnSpc>
              <a:buFont typeface="+mj-lt"/>
              <a:buAutoNum type="arabicPeriod"/>
            </a:pPr>
            <a:r>
              <a:rPr lang="en-US" sz="3200" dirty="0" smtClean="0">
                <a:latin typeface="Rockwell" panose="02060603020205020403" pitchFamily="18" charset="0"/>
              </a:rPr>
              <a:t>Excess – vs. 10</a:t>
            </a:r>
          </a:p>
          <a:p>
            <a:pPr marL="514350" indent="-514350">
              <a:lnSpc>
                <a:spcPct val="200000"/>
              </a:lnSpc>
              <a:buFont typeface="+mj-lt"/>
              <a:buAutoNum type="arabicPeriod"/>
            </a:pPr>
            <a:r>
              <a:rPr lang="en-US" sz="3200" dirty="0" smtClean="0">
                <a:latin typeface="Rockwell" panose="02060603020205020403" pitchFamily="18" charset="0"/>
              </a:rPr>
              <a:t>God’s Presence – vs. 11-13</a:t>
            </a:r>
            <a:endParaRPr lang="es-GT" sz="3200" dirty="0">
              <a:latin typeface="Rockwell" panose="02060603020205020403" pitchFamily="18" charset="0"/>
            </a:endParaRPr>
          </a:p>
        </p:txBody>
      </p:sp>
      <p:pic>
        <p:nvPicPr>
          <p:cNvPr id="2050" name="Picture 2" descr="Image result for bless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5" t="4231" b="6731"/>
          <a:stretch/>
        </p:blipFill>
        <p:spPr bwMode="auto">
          <a:xfrm>
            <a:off x="5221704" y="896352"/>
            <a:ext cx="3922295" cy="27853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d with 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705" y="3681663"/>
            <a:ext cx="3922295" cy="312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7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Curses For Disobedience</a:t>
            </a:r>
            <a:endParaRPr lang="es-GT" sz="5700" b="1" dirty="0">
              <a:latin typeface="Rockwell" panose="02060603020205020403" pitchFamily="18" charset="0"/>
            </a:endParaRPr>
          </a:p>
        </p:txBody>
      </p:sp>
      <p:sp>
        <p:nvSpPr>
          <p:cNvPr id="3" name="Content Placeholder 2"/>
          <p:cNvSpPr>
            <a:spLocks noGrp="1"/>
          </p:cNvSpPr>
          <p:nvPr>
            <p:ph idx="1"/>
          </p:nvPr>
        </p:nvSpPr>
        <p:spPr>
          <a:xfrm>
            <a:off x="90237" y="974558"/>
            <a:ext cx="5326715" cy="5835315"/>
          </a:xfrm>
          <a:ln w="28575">
            <a:solidFill>
              <a:schemeClr val="tx1"/>
            </a:solidFill>
          </a:ln>
        </p:spPr>
        <p:txBody>
          <a:bodyPr>
            <a:normAutofit fontScale="92500" lnSpcReduction="20000"/>
          </a:bodyPr>
          <a:lstStyle/>
          <a:p>
            <a:pPr marL="0" indent="0">
              <a:lnSpc>
                <a:spcPct val="150000"/>
              </a:lnSpc>
              <a:buNone/>
            </a:pPr>
            <a:r>
              <a:rPr lang="en-US" sz="3500" u="sng" dirty="0" smtClean="0">
                <a:latin typeface="Rockwell" panose="02060603020205020403" pitchFamily="18" charset="0"/>
              </a:rPr>
              <a:t>Phase 1: vs. 16-17</a:t>
            </a:r>
          </a:p>
          <a:p>
            <a:pPr marL="857250" lvl="1" indent="-514350">
              <a:lnSpc>
                <a:spcPct val="150000"/>
              </a:lnSpc>
              <a:buFont typeface="+mj-lt"/>
              <a:buAutoNum type="alphaLcParenR"/>
            </a:pPr>
            <a:r>
              <a:rPr lang="en-US" sz="2600" dirty="0" smtClean="0">
                <a:latin typeface="Rockwell" panose="02060603020205020403" pitchFamily="18" charset="0"/>
              </a:rPr>
              <a:t>Deterioration of Health</a:t>
            </a:r>
          </a:p>
          <a:p>
            <a:pPr lvl="2">
              <a:lnSpc>
                <a:spcPct val="150000"/>
              </a:lnSpc>
            </a:pPr>
            <a:r>
              <a:rPr lang="en-US" sz="2000" b="1" dirty="0" smtClean="0">
                <a:latin typeface="Rockwell" panose="02060603020205020403" pitchFamily="18" charset="0"/>
              </a:rPr>
              <a:t>1 Cor 11:30</a:t>
            </a:r>
          </a:p>
          <a:p>
            <a:pPr marL="857250" lvl="1" indent="-514350">
              <a:lnSpc>
                <a:spcPct val="150000"/>
              </a:lnSpc>
              <a:buFont typeface="+mj-lt"/>
              <a:buAutoNum type="alphaLcParenR"/>
            </a:pPr>
            <a:r>
              <a:rPr lang="en-US" sz="2600" dirty="0" smtClean="0">
                <a:latin typeface="Rockwell" panose="02060603020205020403" pitchFamily="18" charset="0"/>
              </a:rPr>
              <a:t>Enemies Consume Harvest</a:t>
            </a:r>
          </a:p>
          <a:p>
            <a:pPr lvl="2">
              <a:lnSpc>
                <a:spcPct val="150000"/>
              </a:lnSpc>
            </a:pPr>
            <a:r>
              <a:rPr lang="en-US" sz="2000" b="1" dirty="0" smtClean="0">
                <a:latin typeface="Rockwell" panose="02060603020205020403" pitchFamily="18" charset="0"/>
              </a:rPr>
              <a:t>Judg 6:3-6</a:t>
            </a:r>
          </a:p>
          <a:p>
            <a:pPr marL="857250" lvl="1" indent="-514350">
              <a:lnSpc>
                <a:spcPct val="150000"/>
              </a:lnSpc>
              <a:buFont typeface="+mj-lt"/>
              <a:buAutoNum type="alphaLcParenR"/>
            </a:pPr>
            <a:r>
              <a:rPr lang="en-US" sz="2600" dirty="0" smtClean="0">
                <a:latin typeface="Rockwell" panose="02060603020205020403" pitchFamily="18" charset="0"/>
              </a:rPr>
              <a:t>Struck Down By Enemies</a:t>
            </a:r>
          </a:p>
          <a:p>
            <a:pPr lvl="2">
              <a:lnSpc>
                <a:spcPct val="150000"/>
              </a:lnSpc>
            </a:pPr>
            <a:r>
              <a:rPr lang="en-US" sz="2000" b="1" dirty="0" smtClean="0">
                <a:latin typeface="Rockwell" panose="02060603020205020403" pitchFamily="18" charset="0"/>
              </a:rPr>
              <a:t>Josh 7:1-5</a:t>
            </a:r>
          </a:p>
          <a:p>
            <a:pPr marL="857250" lvl="1" indent="-514350">
              <a:lnSpc>
                <a:spcPct val="150000"/>
              </a:lnSpc>
              <a:buFont typeface="+mj-lt"/>
              <a:buAutoNum type="alphaLcParenR"/>
            </a:pPr>
            <a:r>
              <a:rPr lang="en-US" sz="2600" dirty="0" smtClean="0">
                <a:latin typeface="Rockwell" panose="02060603020205020403" pitchFamily="18" charset="0"/>
              </a:rPr>
              <a:t>Enemies Will Rule Over You</a:t>
            </a:r>
          </a:p>
          <a:p>
            <a:pPr lvl="2">
              <a:lnSpc>
                <a:spcPct val="150000"/>
              </a:lnSpc>
            </a:pPr>
            <a:r>
              <a:rPr lang="en-US" sz="2000" b="1" dirty="0" smtClean="0">
                <a:latin typeface="Rockwell" panose="02060603020205020403" pitchFamily="18" charset="0"/>
              </a:rPr>
              <a:t>Judg 3:8, 12-14; 4:2; 6:1; 10:7; 13:1</a:t>
            </a:r>
          </a:p>
          <a:p>
            <a:pPr marL="857250" lvl="1" indent="-514350">
              <a:lnSpc>
                <a:spcPct val="150000"/>
              </a:lnSpc>
              <a:buFont typeface="+mj-lt"/>
              <a:buAutoNum type="alphaLcParenR"/>
            </a:pPr>
            <a:r>
              <a:rPr lang="en-US" sz="2600" dirty="0" smtClean="0">
                <a:latin typeface="Rockwell" panose="02060603020205020403" pitchFamily="18" charset="0"/>
              </a:rPr>
              <a:t>Flee: When No One Pursues</a:t>
            </a:r>
          </a:p>
          <a:p>
            <a:pPr lvl="2">
              <a:lnSpc>
                <a:spcPct val="150000"/>
              </a:lnSpc>
            </a:pPr>
            <a:r>
              <a:rPr lang="en-US" sz="2000" b="1" dirty="0" smtClean="0">
                <a:latin typeface="Rockwell" panose="02060603020205020403" pitchFamily="18" charset="0"/>
              </a:rPr>
              <a:t>Prov 28:1; Gen 3:8; 2 Kings 7:7</a:t>
            </a:r>
            <a:endParaRPr lang="es-GT" sz="2000" b="1" dirty="0">
              <a:latin typeface="Rockwell" panose="02060603020205020403" pitchFamily="18" charset="0"/>
            </a:endParaRPr>
          </a:p>
        </p:txBody>
      </p:sp>
      <p:pic>
        <p:nvPicPr>
          <p:cNvPr id="6146" name="Picture 2" descr="Image result for jud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591" y="974559"/>
            <a:ext cx="3643409" cy="29839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icked flee when no one pursues"/>
          <p:cNvPicPr>
            <a:picLocks noChangeAspect="1" noChangeArrowheads="1"/>
          </p:cNvPicPr>
          <p:nvPr/>
        </p:nvPicPr>
        <p:blipFill rotWithShape="1">
          <a:blip r:embed="rId4">
            <a:extLst>
              <a:ext uri="{28A0092B-C50C-407E-A947-70E740481C1C}">
                <a14:useLocalDpi xmlns:a14="http://schemas.microsoft.com/office/drawing/2010/main" val="0"/>
              </a:ext>
            </a:extLst>
          </a:blip>
          <a:srcRect l="46625" t="4702" r="12932" b="12676"/>
          <a:stretch/>
        </p:blipFill>
        <p:spPr bwMode="auto">
          <a:xfrm>
            <a:off x="5500591" y="3958543"/>
            <a:ext cx="3643409" cy="285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0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148"/>
                                        </p:tgtEl>
                                        <p:attrNameLst>
                                          <p:attrName>style.visibility</p:attrName>
                                        </p:attrNameLst>
                                      </p:cBhvr>
                                      <p:to>
                                        <p:strVal val="visible"/>
                                      </p:to>
                                    </p:set>
                                    <p:animEffect transition="in" filter="fade">
                                      <p:cBhvr>
                                        <p:cTn id="4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Curses For Disobedience</a:t>
            </a:r>
            <a:endParaRPr lang="es-GT" sz="5700" b="1" dirty="0">
              <a:latin typeface="Rockwell" panose="02060603020205020403" pitchFamily="18" charset="0"/>
            </a:endParaRPr>
          </a:p>
        </p:txBody>
      </p:sp>
      <p:sp>
        <p:nvSpPr>
          <p:cNvPr id="3" name="Content Placeholder 2"/>
          <p:cNvSpPr>
            <a:spLocks noGrp="1"/>
          </p:cNvSpPr>
          <p:nvPr>
            <p:ph idx="1"/>
          </p:nvPr>
        </p:nvSpPr>
        <p:spPr>
          <a:xfrm>
            <a:off x="90237" y="974558"/>
            <a:ext cx="6093996" cy="2478326"/>
          </a:xfrm>
          <a:ln w="28575">
            <a:solidFill>
              <a:schemeClr val="tx1"/>
            </a:solidFill>
          </a:ln>
        </p:spPr>
        <p:txBody>
          <a:bodyPr>
            <a:normAutofit lnSpcReduction="10000"/>
          </a:bodyPr>
          <a:lstStyle/>
          <a:p>
            <a:pPr marL="0" indent="0">
              <a:lnSpc>
                <a:spcPct val="100000"/>
              </a:lnSpc>
              <a:buNone/>
            </a:pPr>
            <a:r>
              <a:rPr lang="en-US" sz="3200" u="sng" dirty="0" smtClean="0">
                <a:latin typeface="Rockwell" panose="02060603020205020403" pitchFamily="18" charset="0"/>
              </a:rPr>
              <a:t>Phase 2: vs. 19-20</a:t>
            </a:r>
          </a:p>
          <a:p>
            <a:pPr marL="857250" lvl="1" indent="-514350">
              <a:lnSpc>
                <a:spcPct val="100000"/>
              </a:lnSpc>
              <a:buFont typeface="+mj-lt"/>
              <a:buAutoNum type="alphaLcParenR"/>
            </a:pPr>
            <a:endParaRPr lang="en-US" sz="600" dirty="0" smtClean="0">
              <a:latin typeface="Rockwell" panose="02060603020205020403" pitchFamily="18" charset="0"/>
            </a:endParaRPr>
          </a:p>
          <a:p>
            <a:pPr marL="857250" lvl="1" indent="-514350">
              <a:lnSpc>
                <a:spcPct val="100000"/>
              </a:lnSpc>
              <a:buFont typeface="+mj-lt"/>
              <a:buAutoNum type="alphaLcParenR"/>
            </a:pPr>
            <a:r>
              <a:rPr lang="en-US" sz="2400" dirty="0" smtClean="0">
                <a:latin typeface="Rockwell" panose="02060603020205020403" pitchFamily="18" charset="0"/>
              </a:rPr>
              <a:t>Drought</a:t>
            </a:r>
          </a:p>
          <a:p>
            <a:pPr marL="857250" lvl="1" indent="-514350">
              <a:lnSpc>
                <a:spcPct val="100000"/>
              </a:lnSpc>
              <a:buFont typeface="+mj-lt"/>
              <a:buAutoNum type="alphaLcParenR"/>
            </a:pPr>
            <a:endParaRPr lang="en-US" sz="600" dirty="0" smtClean="0">
              <a:latin typeface="Rockwell" panose="02060603020205020403" pitchFamily="18" charset="0"/>
            </a:endParaRPr>
          </a:p>
          <a:p>
            <a:pPr lvl="2">
              <a:lnSpc>
                <a:spcPct val="100000"/>
              </a:lnSpc>
            </a:pPr>
            <a:r>
              <a:rPr lang="en-US" sz="1900" b="1" dirty="0" smtClean="0">
                <a:latin typeface="Rockwell" panose="02060603020205020403" pitchFamily="18" charset="0"/>
              </a:rPr>
              <a:t>1 Kings 17:1; Hag 1:10-11; Jer 14:1-6</a:t>
            </a:r>
          </a:p>
          <a:p>
            <a:pPr lvl="2">
              <a:lnSpc>
                <a:spcPct val="100000"/>
              </a:lnSpc>
            </a:pPr>
            <a:endParaRPr lang="en-US" sz="600" b="1" dirty="0" smtClean="0">
              <a:latin typeface="Rockwell" panose="02060603020205020403" pitchFamily="18" charset="0"/>
            </a:endParaRPr>
          </a:p>
          <a:p>
            <a:pPr marL="857250" lvl="1" indent="-514350">
              <a:lnSpc>
                <a:spcPct val="100000"/>
              </a:lnSpc>
              <a:buFont typeface="+mj-lt"/>
              <a:buAutoNum type="alphaLcParenR"/>
            </a:pPr>
            <a:r>
              <a:rPr lang="en-US" sz="2400" dirty="0" smtClean="0">
                <a:latin typeface="Rockwell" panose="02060603020205020403" pitchFamily="18" charset="0"/>
              </a:rPr>
              <a:t>Fruitless Land</a:t>
            </a:r>
          </a:p>
          <a:p>
            <a:pPr marL="857250" lvl="1" indent="-514350">
              <a:lnSpc>
                <a:spcPct val="100000"/>
              </a:lnSpc>
              <a:buFont typeface="+mj-lt"/>
              <a:buAutoNum type="alphaLcParenR"/>
            </a:pPr>
            <a:endParaRPr lang="en-US" sz="600" dirty="0" smtClean="0">
              <a:latin typeface="Rockwell" panose="02060603020205020403" pitchFamily="18" charset="0"/>
            </a:endParaRPr>
          </a:p>
          <a:p>
            <a:pPr lvl="2">
              <a:lnSpc>
                <a:spcPct val="100000"/>
              </a:lnSpc>
            </a:pPr>
            <a:r>
              <a:rPr lang="en-US" sz="1900" b="1" dirty="0" smtClean="0">
                <a:latin typeface="Rockwell" panose="02060603020205020403" pitchFamily="18" charset="0"/>
              </a:rPr>
              <a:t>Hag 1:9; 2:16; Psa 107:34</a:t>
            </a:r>
            <a:endParaRPr lang="es-GT" sz="1900" b="1" dirty="0">
              <a:latin typeface="Rockwell" panose="02060603020205020403" pitchFamily="18" charset="0"/>
            </a:endParaRPr>
          </a:p>
        </p:txBody>
      </p:sp>
      <p:sp>
        <p:nvSpPr>
          <p:cNvPr id="4" name="Content Placeholder 2"/>
          <p:cNvSpPr txBox="1">
            <a:spLocks/>
          </p:cNvSpPr>
          <p:nvPr/>
        </p:nvSpPr>
        <p:spPr>
          <a:xfrm>
            <a:off x="90237" y="3495265"/>
            <a:ext cx="6093996" cy="3260377"/>
          </a:xfrm>
          <a:prstGeom prst="rect">
            <a:avLst/>
          </a:prstGeom>
          <a:ln w="28575">
            <a:solidFill>
              <a:schemeClr val="tx1"/>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3200" u="sng" dirty="0" smtClean="0">
                <a:latin typeface="Rockwell" panose="02060603020205020403" pitchFamily="18" charset="0"/>
              </a:rPr>
              <a:t>Phase 3: vs. 22</a:t>
            </a:r>
          </a:p>
          <a:p>
            <a:pPr marL="857250" lvl="1" indent="-514350">
              <a:lnSpc>
                <a:spcPct val="100000"/>
              </a:lnSpc>
              <a:buFont typeface="+mj-lt"/>
              <a:buAutoNum type="alphaLcParenR"/>
            </a:pPr>
            <a:endParaRPr lang="en-US" sz="200" dirty="0" smtClean="0">
              <a:latin typeface="Rockwell" panose="02060603020205020403" pitchFamily="18" charset="0"/>
            </a:endParaRPr>
          </a:p>
          <a:p>
            <a:pPr marL="857250" lvl="1" indent="-514350">
              <a:lnSpc>
                <a:spcPct val="100000"/>
              </a:lnSpc>
              <a:buFont typeface="+mj-lt"/>
              <a:buAutoNum type="alphaLcParenR"/>
            </a:pPr>
            <a:r>
              <a:rPr lang="en-US" sz="2400" dirty="0" smtClean="0">
                <a:latin typeface="Rockwell" panose="02060603020205020403" pitchFamily="18" charset="0"/>
              </a:rPr>
              <a:t>Wild Beasts Devour Livestock</a:t>
            </a:r>
          </a:p>
          <a:p>
            <a:pPr marL="857250" lvl="1" indent="-514350">
              <a:lnSpc>
                <a:spcPct val="100000"/>
              </a:lnSpc>
              <a:buFont typeface="+mj-lt"/>
              <a:buAutoNum type="alphaLcParenR"/>
            </a:pPr>
            <a:endParaRPr lang="en-US" sz="200" dirty="0" smtClean="0">
              <a:latin typeface="Rockwell" panose="02060603020205020403" pitchFamily="18" charset="0"/>
            </a:endParaRPr>
          </a:p>
          <a:p>
            <a:pPr lvl="2">
              <a:lnSpc>
                <a:spcPct val="100000"/>
              </a:lnSpc>
            </a:pPr>
            <a:r>
              <a:rPr lang="en-US" sz="1900" b="1" dirty="0" smtClean="0">
                <a:latin typeface="Rockwell" panose="02060603020205020403" pitchFamily="18" charset="0"/>
              </a:rPr>
              <a:t>Jer 15:3</a:t>
            </a:r>
          </a:p>
          <a:p>
            <a:pPr lvl="2">
              <a:lnSpc>
                <a:spcPct val="100000"/>
              </a:lnSpc>
            </a:pPr>
            <a:endParaRPr lang="en-US" sz="200" b="1" dirty="0" smtClean="0">
              <a:latin typeface="Rockwell" panose="02060603020205020403" pitchFamily="18" charset="0"/>
            </a:endParaRPr>
          </a:p>
          <a:p>
            <a:pPr marL="857250" lvl="1" indent="-514350">
              <a:lnSpc>
                <a:spcPct val="100000"/>
              </a:lnSpc>
              <a:buFont typeface="+mj-lt"/>
              <a:buAutoNum type="alphaLcParenR"/>
            </a:pPr>
            <a:r>
              <a:rPr lang="en-US" sz="2400" dirty="0" smtClean="0">
                <a:latin typeface="Rockwell" panose="02060603020205020403" pitchFamily="18" charset="0"/>
              </a:rPr>
              <a:t>Wild Beasts Devour Children</a:t>
            </a:r>
          </a:p>
          <a:p>
            <a:pPr marL="1200150" lvl="2" indent="-514350">
              <a:lnSpc>
                <a:spcPct val="100000"/>
              </a:lnSpc>
              <a:buFont typeface="+mj-lt"/>
              <a:buAutoNum type="alphaLcParenR"/>
            </a:pPr>
            <a:endParaRPr lang="en-US" sz="200" dirty="0" smtClean="0">
              <a:latin typeface="Rockwell" panose="02060603020205020403" pitchFamily="18" charset="0"/>
            </a:endParaRPr>
          </a:p>
          <a:p>
            <a:pPr lvl="2">
              <a:lnSpc>
                <a:spcPct val="100000"/>
              </a:lnSpc>
            </a:pPr>
            <a:r>
              <a:rPr lang="en-US" sz="1900" b="1" dirty="0" smtClean="0">
                <a:latin typeface="Rockwell" panose="02060603020205020403" pitchFamily="18" charset="0"/>
              </a:rPr>
              <a:t>2 Kings 2:24; </a:t>
            </a:r>
            <a:r>
              <a:rPr lang="en-US" sz="1900" b="1" dirty="0">
                <a:latin typeface="Rockwell" panose="02060603020205020403" pitchFamily="18" charset="0"/>
              </a:rPr>
              <a:t>2 Kings </a:t>
            </a:r>
            <a:r>
              <a:rPr lang="en-US" sz="1900" b="1" dirty="0" smtClean="0">
                <a:latin typeface="Rockwell" panose="02060603020205020403" pitchFamily="18" charset="0"/>
              </a:rPr>
              <a:t>17:25</a:t>
            </a:r>
          </a:p>
          <a:p>
            <a:pPr lvl="2">
              <a:lnSpc>
                <a:spcPct val="100000"/>
              </a:lnSpc>
            </a:pPr>
            <a:endParaRPr lang="en-US" sz="200" b="1" dirty="0" smtClean="0">
              <a:latin typeface="Rockwell" panose="02060603020205020403" pitchFamily="18" charset="0"/>
            </a:endParaRPr>
          </a:p>
          <a:p>
            <a:pPr marL="857250" lvl="1" indent="-514350">
              <a:lnSpc>
                <a:spcPct val="100000"/>
              </a:lnSpc>
              <a:buFont typeface="+mj-lt"/>
              <a:buAutoNum type="alphaLcParenR"/>
            </a:pPr>
            <a:r>
              <a:rPr lang="en-US" sz="2400" dirty="0" smtClean="0">
                <a:latin typeface="Rockwell" panose="02060603020205020403" pitchFamily="18" charset="0"/>
              </a:rPr>
              <a:t>Deserted Roads</a:t>
            </a:r>
          </a:p>
          <a:p>
            <a:pPr marL="857250" lvl="1" indent="-514350">
              <a:lnSpc>
                <a:spcPct val="100000"/>
              </a:lnSpc>
              <a:buFont typeface="+mj-lt"/>
              <a:buAutoNum type="alphaLcParenR"/>
            </a:pPr>
            <a:endParaRPr lang="en-US" sz="200" dirty="0" smtClean="0">
              <a:latin typeface="Rockwell" panose="02060603020205020403" pitchFamily="18" charset="0"/>
            </a:endParaRPr>
          </a:p>
          <a:p>
            <a:pPr lvl="2">
              <a:lnSpc>
                <a:spcPct val="100000"/>
              </a:lnSpc>
            </a:pPr>
            <a:r>
              <a:rPr lang="en-US" sz="1900" b="1" dirty="0" smtClean="0">
                <a:latin typeface="Rockwell" panose="02060603020205020403" pitchFamily="18" charset="0"/>
              </a:rPr>
              <a:t>Judg 5:6; 2 Chron 15:5; Lam 1:4</a:t>
            </a:r>
          </a:p>
          <a:p>
            <a:pPr lvl="2">
              <a:lnSpc>
                <a:spcPct val="100000"/>
              </a:lnSpc>
            </a:pPr>
            <a:endParaRPr lang="es-GT" sz="1800" b="1" dirty="0">
              <a:latin typeface="Rockwell" panose="02060603020205020403" pitchFamily="18" charset="0"/>
            </a:endParaRPr>
          </a:p>
        </p:txBody>
      </p:sp>
      <p:pic>
        <p:nvPicPr>
          <p:cNvPr id="512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433" y="974557"/>
            <a:ext cx="2855568" cy="2478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hristianindex.org/wp-content/uploads/2017/09/Elisha-bears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433" y="3495265"/>
            <a:ext cx="2855567" cy="326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fade">
                                      <p:cBhvr>
                                        <p:cTn id="37" dur="500"/>
                                        <p:tgtEl>
                                          <p:spTgt spid="51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Effect transition="in" filter="fade">
                                      <p:cBhvr>
                                        <p:cTn id="5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Curses For Disobedience</a:t>
            </a:r>
            <a:endParaRPr lang="es-GT" sz="5700" b="1" dirty="0">
              <a:latin typeface="Rockwell" panose="02060603020205020403" pitchFamily="18" charset="0"/>
            </a:endParaRPr>
          </a:p>
        </p:txBody>
      </p:sp>
      <p:sp>
        <p:nvSpPr>
          <p:cNvPr id="3" name="Content Placeholder 2"/>
          <p:cNvSpPr>
            <a:spLocks noGrp="1"/>
          </p:cNvSpPr>
          <p:nvPr>
            <p:ph idx="1"/>
          </p:nvPr>
        </p:nvSpPr>
        <p:spPr>
          <a:xfrm>
            <a:off x="90237" y="974558"/>
            <a:ext cx="5150503" cy="5835315"/>
          </a:xfrm>
          <a:ln w="28575">
            <a:solidFill>
              <a:schemeClr val="tx1"/>
            </a:solidFill>
          </a:ln>
        </p:spPr>
        <p:txBody>
          <a:bodyPr>
            <a:normAutofit/>
          </a:bodyPr>
          <a:lstStyle/>
          <a:p>
            <a:pPr marL="0" indent="0">
              <a:lnSpc>
                <a:spcPct val="200000"/>
              </a:lnSpc>
              <a:buNone/>
            </a:pPr>
            <a:r>
              <a:rPr lang="en-US" sz="3200" u="sng" dirty="0" smtClean="0">
                <a:latin typeface="Rockwell" panose="02060603020205020403" pitchFamily="18" charset="0"/>
              </a:rPr>
              <a:t>Phase 4: vs. 25-26</a:t>
            </a:r>
          </a:p>
          <a:p>
            <a:pPr marL="857250" lvl="1" indent="-514350">
              <a:lnSpc>
                <a:spcPct val="200000"/>
              </a:lnSpc>
              <a:buFont typeface="+mj-lt"/>
              <a:buAutoNum type="alphaLcParenR"/>
            </a:pPr>
            <a:r>
              <a:rPr lang="en-US" sz="2400" dirty="0" smtClean="0">
                <a:latin typeface="Rockwell" panose="02060603020205020403" pitchFamily="18" charset="0"/>
              </a:rPr>
              <a:t>The Sword</a:t>
            </a:r>
          </a:p>
          <a:p>
            <a:pPr lvl="2">
              <a:lnSpc>
                <a:spcPct val="200000"/>
              </a:lnSpc>
            </a:pPr>
            <a:r>
              <a:rPr lang="en-US" sz="1900" b="1" dirty="0" smtClean="0">
                <a:latin typeface="Rockwell" panose="02060603020205020403" pitchFamily="18" charset="0"/>
              </a:rPr>
              <a:t>Jer 14:12; Lam 2:21; Ezek 6:3</a:t>
            </a:r>
          </a:p>
          <a:p>
            <a:pPr marL="857250" lvl="1" indent="-514350">
              <a:lnSpc>
                <a:spcPct val="200000"/>
              </a:lnSpc>
              <a:buFont typeface="+mj-lt"/>
              <a:buAutoNum type="alphaLcParenR"/>
            </a:pPr>
            <a:r>
              <a:rPr lang="en-US" sz="2400" dirty="0" smtClean="0">
                <a:latin typeface="Rockwell" panose="02060603020205020403" pitchFamily="18" charset="0"/>
              </a:rPr>
              <a:t>Pestilence</a:t>
            </a:r>
          </a:p>
          <a:p>
            <a:pPr lvl="2">
              <a:lnSpc>
                <a:spcPct val="200000"/>
              </a:lnSpc>
            </a:pPr>
            <a:r>
              <a:rPr lang="en-US" sz="1900" b="1" dirty="0" smtClean="0">
                <a:latin typeface="Rockwell" panose="02060603020205020403" pitchFamily="18" charset="0"/>
              </a:rPr>
              <a:t>Jer 14:12; 2 Sam 24:15; Amos 4:10a</a:t>
            </a:r>
          </a:p>
          <a:p>
            <a:pPr marL="857250" lvl="1" indent="-514350">
              <a:lnSpc>
                <a:spcPct val="200000"/>
              </a:lnSpc>
              <a:buFont typeface="+mj-lt"/>
              <a:buAutoNum type="alphaLcParenR"/>
            </a:pPr>
            <a:r>
              <a:rPr lang="en-US" sz="2400" dirty="0" smtClean="0">
                <a:latin typeface="Rockwell" panose="02060603020205020403" pitchFamily="18" charset="0"/>
              </a:rPr>
              <a:t>Famine</a:t>
            </a:r>
          </a:p>
          <a:p>
            <a:pPr lvl="2">
              <a:lnSpc>
                <a:spcPct val="200000"/>
              </a:lnSpc>
            </a:pPr>
            <a:r>
              <a:rPr lang="en-US" sz="1900" b="1" dirty="0" smtClean="0">
                <a:latin typeface="Rockwell" panose="02060603020205020403" pitchFamily="18" charset="0"/>
              </a:rPr>
              <a:t>Jer 14:12; Ezek 4:10,16; 5:16</a:t>
            </a:r>
            <a:endParaRPr lang="es-GT" sz="1900" b="1" dirty="0">
              <a:latin typeface="Rockwell" panose="02060603020205020403" pitchFamily="18" charset="0"/>
            </a:endParaRPr>
          </a:p>
        </p:txBody>
      </p:sp>
      <p:pic>
        <p:nvPicPr>
          <p:cNvPr id="4098" name="Picture 2" descr="Image result for babylonian si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922" y="974559"/>
            <a:ext cx="3794078" cy="28877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oman siege of jerusa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922" y="3862317"/>
            <a:ext cx="3794078" cy="294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6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Curses For Disobedience</a:t>
            </a:r>
            <a:endParaRPr lang="es-GT" sz="5700" b="1" dirty="0">
              <a:latin typeface="Rockwell" panose="02060603020205020403" pitchFamily="18" charset="0"/>
            </a:endParaRPr>
          </a:p>
        </p:txBody>
      </p:sp>
      <p:sp>
        <p:nvSpPr>
          <p:cNvPr id="3" name="Content Placeholder 2"/>
          <p:cNvSpPr>
            <a:spLocks noGrp="1"/>
          </p:cNvSpPr>
          <p:nvPr>
            <p:ph idx="1"/>
          </p:nvPr>
        </p:nvSpPr>
        <p:spPr>
          <a:xfrm>
            <a:off x="90237" y="974558"/>
            <a:ext cx="5286981" cy="5835315"/>
          </a:xfrm>
          <a:ln w="28575">
            <a:solidFill>
              <a:schemeClr val="tx1"/>
            </a:solidFill>
          </a:ln>
        </p:spPr>
        <p:txBody>
          <a:bodyPr>
            <a:normAutofit fontScale="92500" lnSpcReduction="10000"/>
          </a:bodyPr>
          <a:lstStyle/>
          <a:p>
            <a:pPr marL="0" indent="0">
              <a:lnSpc>
                <a:spcPct val="150000"/>
              </a:lnSpc>
              <a:buNone/>
            </a:pPr>
            <a:r>
              <a:rPr lang="en-US" sz="3200" u="sng" dirty="0" smtClean="0">
                <a:latin typeface="Rockwell" panose="02060603020205020403" pitchFamily="18" charset="0"/>
              </a:rPr>
              <a:t>Phase 5: vs. 29-33</a:t>
            </a:r>
          </a:p>
          <a:p>
            <a:pPr marL="857250" lvl="1" indent="-514350">
              <a:lnSpc>
                <a:spcPct val="150000"/>
              </a:lnSpc>
              <a:buFont typeface="+mj-lt"/>
              <a:buAutoNum type="alphaLcParenR"/>
            </a:pPr>
            <a:r>
              <a:rPr lang="en-US" sz="2400" dirty="0" smtClean="0">
                <a:latin typeface="Rockwell" panose="02060603020205020403" pitchFamily="18" charset="0"/>
              </a:rPr>
              <a:t>Resort to Cannibalism</a:t>
            </a:r>
          </a:p>
          <a:p>
            <a:pPr lvl="2">
              <a:lnSpc>
                <a:spcPct val="150000"/>
              </a:lnSpc>
            </a:pPr>
            <a:r>
              <a:rPr lang="en-US" sz="1900" b="1" dirty="0" smtClean="0">
                <a:latin typeface="Rockwell" panose="02060603020205020403" pitchFamily="18" charset="0"/>
              </a:rPr>
              <a:t>2 Kings 6:28-29; Lam 4:10</a:t>
            </a:r>
          </a:p>
          <a:p>
            <a:pPr marL="857250" lvl="1" indent="-514350">
              <a:lnSpc>
                <a:spcPct val="150000"/>
              </a:lnSpc>
              <a:buFont typeface="+mj-lt"/>
              <a:buAutoNum type="alphaLcParenR"/>
            </a:pPr>
            <a:r>
              <a:rPr lang="en-US" sz="2400" dirty="0" smtClean="0">
                <a:latin typeface="Rockwell" panose="02060603020205020403" pitchFamily="18" charset="0"/>
              </a:rPr>
              <a:t>Ashes of Idols Mixed w/Remains</a:t>
            </a:r>
          </a:p>
          <a:p>
            <a:pPr lvl="2">
              <a:lnSpc>
                <a:spcPct val="150000"/>
              </a:lnSpc>
            </a:pPr>
            <a:r>
              <a:rPr lang="en-US" sz="1900" b="1" dirty="0" smtClean="0">
                <a:latin typeface="Rockwell" panose="02060603020205020403" pitchFamily="18" charset="0"/>
              </a:rPr>
              <a:t>2 Kings 23:8; Jer 8:1-3</a:t>
            </a:r>
          </a:p>
          <a:p>
            <a:pPr marL="857250" lvl="1" indent="-514350">
              <a:lnSpc>
                <a:spcPct val="150000"/>
              </a:lnSpc>
              <a:buFont typeface="+mj-lt"/>
              <a:buAutoNum type="alphaLcParenR"/>
            </a:pPr>
            <a:r>
              <a:rPr lang="en-US" sz="2400" dirty="0" smtClean="0">
                <a:latin typeface="Rockwell" panose="02060603020205020403" pitchFamily="18" charset="0"/>
              </a:rPr>
              <a:t>Cities/Sanctuaries Destroyed</a:t>
            </a:r>
          </a:p>
          <a:p>
            <a:pPr lvl="2">
              <a:lnSpc>
                <a:spcPct val="150000"/>
              </a:lnSpc>
            </a:pPr>
            <a:r>
              <a:rPr lang="en-US" sz="1900" b="1" dirty="0" smtClean="0">
                <a:latin typeface="Rockwell" panose="02060603020205020403" pitchFamily="18" charset="0"/>
              </a:rPr>
              <a:t>2 Kings 25:4-10; 2 Chron 36:19</a:t>
            </a:r>
          </a:p>
          <a:p>
            <a:pPr marL="800100" lvl="1" indent="-457200">
              <a:lnSpc>
                <a:spcPct val="150000"/>
              </a:lnSpc>
              <a:buFont typeface="+mj-lt"/>
              <a:buAutoNum type="alphaLcParenR"/>
            </a:pPr>
            <a:r>
              <a:rPr lang="en-US" sz="2400" dirty="0" smtClean="0">
                <a:latin typeface="Rockwell" panose="02060603020205020403" pitchFamily="18" charset="0"/>
              </a:rPr>
              <a:t>Enemies Settle In Land</a:t>
            </a:r>
          </a:p>
          <a:p>
            <a:pPr lvl="2">
              <a:lnSpc>
                <a:spcPct val="150000"/>
              </a:lnSpc>
            </a:pPr>
            <a:r>
              <a:rPr lang="en-US" sz="1900" b="1" dirty="0" smtClean="0">
                <a:latin typeface="Rockwell" panose="02060603020205020403" pitchFamily="18" charset="0"/>
              </a:rPr>
              <a:t>2 Kings 17:24; Lam 5:18</a:t>
            </a:r>
          </a:p>
          <a:p>
            <a:pPr marL="800100" lvl="1" indent="-457200">
              <a:lnSpc>
                <a:spcPct val="150000"/>
              </a:lnSpc>
              <a:buFont typeface="+mj-lt"/>
              <a:buAutoNum type="alphaLcParenR"/>
            </a:pPr>
            <a:r>
              <a:rPr lang="en-US" sz="2400" dirty="0" smtClean="0">
                <a:latin typeface="Rockwell" panose="02060603020205020403" pitchFamily="18" charset="0"/>
              </a:rPr>
              <a:t>Scattered Among Nations</a:t>
            </a:r>
          </a:p>
          <a:p>
            <a:pPr lvl="2">
              <a:lnSpc>
                <a:spcPct val="150000"/>
              </a:lnSpc>
            </a:pPr>
            <a:r>
              <a:rPr lang="en-US" sz="1900" b="1" dirty="0" smtClean="0">
                <a:latin typeface="Rockwell" panose="02060603020205020403" pitchFamily="18" charset="0"/>
              </a:rPr>
              <a:t>2 Kings 17:6; Lam 1:3</a:t>
            </a:r>
            <a:endParaRPr lang="es-GT" sz="1900" b="1" dirty="0">
              <a:latin typeface="Rockwell" panose="02060603020205020403" pitchFamily="18" charset="0"/>
            </a:endParaRPr>
          </a:p>
        </p:txBody>
      </p:sp>
      <p:pic>
        <p:nvPicPr>
          <p:cNvPr id="3076" name="Picture 4" descr="Image result for israel cap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202" y="3840228"/>
            <a:ext cx="3665798" cy="29696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srael in babyl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202" y="974558"/>
            <a:ext cx="3665798" cy="286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Curses For Disobedience</a:t>
            </a:r>
            <a:endParaRPr lang="es-GT" sz="5700" b="1" dirty="0">
              <a:latin typeface="Rockwell" panose="02060603020205020403" pitchFamily="18" charset="0"/>
            </a:endParaRPr>
          </a:p>
        </p:txBody>
      </p:sp>
      <p:sp>
        <p:nvSpPr>
          <p:cNvPr id="3" name="Content Placeholder 2"/>
          <p:cNvSpPr>
            <a:spLocks noGrp="1"/>
          </p:cNvSpPr>
          <p:nvPr>
            <p:ph idx="1"/>
          </p:nvPr>
        </p:nvSpPr>
        <p:spPr>
          <a:xfrm>
            <a:off x="90238" y="974559"/>
            <a:ext cx="5710062" cy="2915054"/>
          </a:xfrm>
          <a:ln w="28575">
            <a:solidFill>
              <a:schemeClr val="tx1"/>
            </a:solidFill>
          </a:ln>
        </p:spPr>
        <p:txBody>
          <a:bodyPr>
            <a:normAutofit/>
          </a:bodyPr>
          <a:lstStyle/>
          <a:p>
            <a:pPr marL="0" indent="0">
              <a:lnSpc>
                <a:spcPct val="100000"/>
              </a:lnSpc>
              <a:buNone/>
            </a:pPr>
            <a:r>
              <a:rPr lang="en-US" sz="3200" u="sng" dirty="0" smtClean="0">
                <a:latin typeface="Rockwell" panose="02060603020205020403" pitchFamily="18" charset="0"/>
              </a:rPr>
              <a:t>Exile: vs. 34-39</a:t>
            </a:r>
          </a:p>
          <a:p>
            <a:pPr marL="857250" lvl="1" indent="-514350">
              <a:lnSpc>
                <a:spcPct val="100000"/>
              </a:lnSpc>
              <a:buFont typeface="+mj-lt"/>
              <a:buAutoNum type="alphaLcParenR"/>
            </a:pPr>
            <a:r>
              <a:rPr lang="en-US" sz="2400" dirty="0" smtClean="0">
                <a:latin typeface="Rockwell" panose="02060603020205020403" pitchFamily="18" charset="0"/>
              </a:rPr>
              <a:t>Land Will Enjoy Its Sabbaths</a:t>
            </a:r>
          </a:p>
          <a:p>
            <a:pPr lvl="2">
              <a:lnSpc>
                <a:spcPct val="100000"/>
              </a:lnSpc>
            </a:pPr>
            <a:r>
              <a:rPr lang="en-US" sz="1800" b="1" dirty="0" smtClean="0">
                <a:latin typeface="Rockwell" panose="02060603020205020403" pitchFamily="18" charset="0"/>
              </a:rPr>
              <a:t>2 Chron 36:21; Isa 24:5-6; Rom 8:22</a:t>
            </a:r>
          </a:p>
          <a:p>
            <a:pPr marL="857250" lvl="1" indent="-514350">
              <a:lnSpc>
                <a:spcPct val="100000"/>
              </a:lnSpc>
              <a:buFont typeface="+mj-lt"/>
              <a:buAutoNum type="alphaLcParenR"/>
            </a:pPr>
            <a:r>
              <a:rPr lang="en-US" sz="2400" dirty="0" smtClean="0">
                <a:latin typeface="Rockwell" panose="02060603020205020403" pitchFamily="18" charset="0"/>
              </a:rPr>
              <a:t>Exiles Will Experience Fear</a:t>
            </a:r>
          </a:p>
          <a:p>
            <a:pPr lvl="2">
              <a:lnSpc>
                <a:spcPct val="100000"/>
              </a:lnSpc>
            </a:pPr>
            <a:r>
              <a:rPr lang="en-US" sz="1800" b="1" dirty="0" smtClean="0">
                <a:latin typeface="Rockwell" panose="02060603020205020403" pitchFamily="18" charset="0"/>
              </a:rPr>
              <a:t>Ezek 21:7, 12 15</a:t>
            </a:r>
          </a:p>
          <a:p>
            <a:pPr marL="857250" lvl="1" indent="-514350">
              <a:lnSpc>
                <a:spcPct val="100000"/>
              </a:lnSpc>
              <a:buFont typeface="+mj-lt"/>
              <a:buAutoNum type="alphaLcParenR"/>
            </a:pPr>
            <a:r>
              <a:rPr lang="en-US" sz="2400" dirty="0" smtClean="0">
                <a:latin typeface="Rockwell" panose="02060603020205020403" pitchFamily="18" charset="0"/>
              </a:rPr>
              <a:t>Exiles Will Perish Among Nations</a:t>
            </a:r>
          </a:p>
          <a:p>
            <a:pPr lvl="2">
              <a:lnSpc>
                <a:spcPct val="100000"/>
              </a:lnSpc>
            </a:pPr>
            <a:r>
              <a:rPr lang="en-US" sz="1800" b="1" dirty="0" smtClean="0">
                <a:latin typeface="Rockwell" panose="02060603020205020403" pitchFamily="18" charset="0"/>
              </a:rPr>
              <a:t>Jer 42:17-22; 44:12-14</a:t>
            </a:r>
          </a:p>
        </p:txBody>
      </p:sp>
      <p:sp>
        <p:nvSpPr>
          <p:cNvPr id="5" name="Content Placeholder 2"/>
          <p:cNvSpPr txBox="1">
            <a:spLocks/>
          </p:cNvSpPr>
          <p:nvPr/>
        </p:nvSpPr>
        <p:spPr>
          <a:xfrm>
            <a:off x="90237" y="3985867"/>
            <a:ext cx="5710063" cy="2769775"/>
          </a:xfrm>
          <a:prstGeom prst="rect">
            <a:avLst/>
          </a:prstGeom>
          <a:ln w="28575">
            <a:solidFill>
              <a:schemeClr val="tx1"/>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3200" u="sng" dirty="0" smtClean="0">
                <a:latin typeface="Rockwell" panose="02060603020205020403" pitchFamily="18" charset="0"/>
              </a:rPr>
              <a:t>Return: vs. 40-45</a:t>
            </a:r>
          </a:p>
          <a:p>
            <a:pPr marL="857250" lvl="1" indent="-514350">
              <a:lnSpc>
                <a:spcPct val="150000"/>
              </a:lnSpc>
              <a:buFont typeface="+mj-lt"/>
              <a:buAutoNum type="alphaLcParenR"/>
            </a:pPr>
            <a:r>
              <a:rPr lang="en-US" sz="2400" dirty="0" smtClean="0">
                <a:latin typeface="Rockwell" panose="02060603020205020403" pitchFamily="18" charset="0"/>
              </a:rPr>
              <a:t>Repentance</a:t>
            </a:r>
          </a:p>
          <a:p>
            <a:pPr lvl="2">
              <a:lnSpc>
                <a:spcPct val="150000"/>
              </a:lnSpc>
            </a:pPr>
            <a:r>
              <a:rPr lang="en-US" sz="1800" b="1" dirty="0" smtClean="0">
                <a:latin typeface="Rockwell" panose="02060603020205020403" pitchFamily="18" charset="0"/>
              </a:rPr>
              <a:t>Jer 31:18-20; Ezek 36:31; </a:t>
            </a:r>
          </a:p>
          <a:p>
            <a:pPr marL="857250" lvl="1" indent="-514350">
              <a:lnSpc>
                <a:spcPct val="150000"/>
              </a:lnSpc>
              <a:buFont typeface="+mj-lt"/>
              <a:buAutoNum type="alphaLcParenR"/>
            </a:pPr>
            <a:r>
              <a:rPr lang="en-US" sz="2400" dirty="0" smtClean="0">
                <a:latin typeface="Rockwell" panose="02060603020205020403" pitchFamily="18" charset="0"/>
              </a:rPr>
              <a:t>They Will Return</a:t>
            </a:r>
          </a:p>
          <a:p>
            <a:pPr lvl="2">
              <a:lnSpc>
                <a:spcPct val="150000"/>
              </a:lnSpc>
            </a:pPr>
            <a:r>
              <a:rPr lang="en-US" sz="1800" b="1" dirty="0" smtClean="0">
                <a:latin typeface="Rockwell" panose="02060603020205020403" pitchFamily="18" charset="0"/>
              </a:rPr>
              <a:t>Ezek 16:60; 2 Chron 36:22-23</a:t>
            </a:r>
          </a:p>
        </p:txBody>
      </p:sp>
      <p:pic>
        <p:nvPicPr>
          <p:cNvPr id="8194" name="Picture 2" descr="Image result for exiles in baby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506" y="974559"/>
            <a:ext cx="3239493" cy="29150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return from cap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506" y="3985867"/>
            <a:ext cx="3239494" cy="276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6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fade">
                                      <p:cBhvr>
                                        <p:cTn id="29" dur="500"/>
                                        <p:tgtEl>
                                          <p:spTgt spid="81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196"/>
                                        </p:tgtEl>
                                        <p:attrNameLst>
                                          <p:attrName>style.visibility</p:attrName>
                                        </p:attrNameLst>
                                      </p:cBhvr>
                                      <p:to>
                                        <p:strVal val="visible"/>
                                      </p:to>
                                    </p:set>
                                    <p:animEffect transition="in" filter="fade">
                                      <p:cBhvr>
                                        <p:cTn id="40" dur="500"/>
                                        <p:tgtEl>
                                          <p:spTgt spid="819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500"/>
                                        <p:tgtEl>
                                          <p:spTgt spid="5">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p:spPr>
        <p:txBody>
          <a:bodyPr>
            <a:noAutofit/>
          </a:bodyPr>
          <a:lstStyle/>
          <a:p>
            <a:pPr algn="ctr"/>
            <a:r>
              <a:rPr lang="en-US" sz="5700" b="1" dirty="0" smtClean="0">
                <a:latin typeface="Rockwell" panose="02060603020205020403" pitchFamily="18" charset="0"/>
              </a:rPr>
              <a:t>Difficult Vows</a:t>
            </a:r>
            <a:endParaRPr lang="es-GT" sz="5700" b="1" dirty="0">
              <a:latin typeface="Rockwell" panose="020606030202050204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75773615"/>
              </p:ext>
            </p:extLst>
          </p:nvPr>
        </p:nvGraphicFramePr>
        <p:xfrm>
          <a:off x="0" y="878305"/>
          <a:ext cx="9144000" cy="1828800"/>
        </p:xfrm>
        <a:graphic>
          <a:graphicData uri="http://schemas.openxmlformats.org/drawingml/2006/table">
            <a:tbl>
              <a:tblPr firstRow="1" bandRow="1">
                <a:tableStyleId>{5C22544A-7EE6-4342-B048-85BDC9FD1C3A}</a:tableStyleId>
              </a:tblPr>
              <a:tblGrid>
                <a:gridCol w="1290183">
                  <a:extLst>
                    <a:ext uri="{9D8B030D-6E8A-4147-A177-3AD203B41FA5}">
                      <a16:colId xmlns:a16="http://schemas.microsoft.com/office/drawing/2014/main" val="199706941"/>
                    </a:ext>
                  </a:extLst>
                </a:gridCol>
                <a:gridCol w="1465545">
                  <a:extLst>
                    <a:ext uri="{9D8B030D-6E8A-4147-A177-3AD203B41FA5}">
                      <a16:colId xmlns:a16="http://schemas.microsoft.com/office/drawing/2014/main" val="2000064066"/>
                    </a:ext>
                  </a:extLst>
                </a:gridCol>
                <a:gridCol w="1603332">
                  <a:extLst>
                    <a:ext uri="{9D8B030D-6E8A-4147-A177-3AD203B41FA5}">
                      <a16:colId xmlns:a16="http://schemas.microsoft.com/office/drawing/2014/main" val="2413602252"/>
                    </a:ext>
                  </a:extLst>
                </a:gridCol>
                <a:gridCol w="1565753">
                  <a:extLst>
                    <a:ext uri="{9D8B030D-6E8A-4147-A177-3AD203B41FA5}">
                      <a16:colId xmlns:a16="http://schemas.microsoft.com/office/drawing/2014/main" val="777156503"/>
                    </a:ext>
                  </a:extLst>
                </a:gridCol>
                <a:gridCol w="1628384">
                  <a:extLst>
                    <a:ext uri="{9D8B030D-6E8A-4147-A177-3AD203B41FA5}">
                      <a16:colId xmlns:a16="http://schemas.microsoft.com/office/drawing/2014/main" val="1051018096"/>
                    </a:ext>
                  </a:extLst>
                </a:gridCol>
                <a:gridCol w="1590803">
                  <a:extLst>
                    <a:ext uri="{9D8B030D-6E8A-4147-A177-3AD203B41FA5}">
                      <a16:colId xmlns:a16="http://schemas.microsoft.com/office/drawing/2014/main" val="14775057"/>
                    </a:ext>
                  </a:extLst>
                </a:gridCol>
              </a:tblGrid>
              <a:tr h="370840">
                <a:tc>
                  <a:txBody>
                    <a:bodyPr/>
                    <a:lstStyle/>
                    <a:p>
                      <a:pPr algn="ctr"/>
                      <a:r>
                        <a:rPr lang="en-US" sz="2700" dirty="0" smtClean="0">
                          <a:latin typeface="Rockwell" panose="02060603020205020403" pitchFamily="18" charset="0"/>
                        </a:rPr>
                        <a:t>Vs</a:t>
                      </a:r>
                      <a:r>
                        <a:rPr lang="en-US" sz="2700" baseline="0" dirty="0" smtClean="0">
                          <a:latin typeface="Rockwell" panose="02060603020205020403" pitchFamily="18" charset="0"/>
                        </a:rPr>
                        <a:t> 1-8</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Vs 9-13</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Vs 14-15</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Vs 16-21</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Vs 22-25</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Vs 26-33</a:t>
                      </a:r>
                      <a:endParaRPr lang="es-GT" sz="2700" dirty="0">
                        <a:latin typeface="Rockwell" panose="02060603020205020403" pitchFamily="18" charset="0"/>
                      </a:endParaRPr>
                    </a:p>
                  </a:txBody>
                  <a:tcPr/>
                </a:tc>
                <a:extLst>
                  <a:ext uri="{0D108BD9-81ED-4DB2-BD59-A6C34878D82A}">
                    <a16:rowId xmlns:a16="http://schemas.microsoft.com/office/drawing/2014/main" val="3360212690"/>
                  </a:ext>
                </a:extLst>
              </a:tr>
              <a:tr h="370840">
                <a:tc>
                  <a:txBody>
                    <a:bodyPr/>
                    <a:lstStyle/>
                    <a:p>
                      <a:pPr algn="ctr"/>
                      <a:r>
                        <a:rPr lang="en-US" sz="2700" dirty="0" smtClean="0">
                          <a:latin typeface="Rockwell" panose="02060603020205020403" pitchFamily="18" charset="0"/>
                        </a:rPr>
                        <a:t>People</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Animals</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Houses</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Family</a:t>
                      </a:r>
                      <a:r>
                        <a:rPr lang="en-US" sz="2700" baseline="0" dirty="0" smtClean="0">
                          <a:latin typeface="Rockwell" panose="02060603020205020403" pitchFamily="18" charset="0"/>
                        </a:rPr>
                        <a:t> Land</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Non-Family Land</a:t>
                      </a:r>
                      <a:endParaRPr lang="es-GT" sz="2700" dirty="0">
                        <a:latin typeface="Rockwell" panose="02060603020205020403" pitchFamily="18" charset="0"/>
                      </a:endParaRPr>
                    </a:p>
                  </a:txBody>
                  <a:tcPr/>
                </a:tc>
                <a:tc>
                  <a:txBody>
                    <a:bodyPr/>
                    <a:lstStyle/>
                    <a:p>
                      <a:pPr algn="ctr"/>
                      <a:r>
                        <a:rPr lang="en-US" sz="2700" dirty="0" smtClean="0">
                          <a:latin typeface="Rockwell" panose="02060603020205020403" pitchFamily="18" charset="0"/>
                        </a:rPr>
                        <a:t>Illicit</a:t>
                      </a:r>
                      <a:endParaRPr lang="es-GT" sz="2700" dirty="0">
                        <a:latin typeface="Rockwell" panose="02060603020205020403" pitchFamily="18" charset="0"/>
                      </a:endParaRPr>
                    </a:p>
                  </a:txBody>
                  <a:tcPr/>
                </a:tc>
                <a:extLst>
                  <a:ext uri="{0D108BD9-81ED-4DB2-BD59-A6C34878D82A}">
                    <a16:rowId xmlns:a16="http://schemas.microsoft.com/office/drawing/2014/main" val="2096228177"/>
                  </a:ext>
                </a:extLst>
              </a:tr>
            </a:tbl>
          </a:graphicData>
        </a:graphic>
      </p:graphicFrame>
      <p:pic>
        <p:nvPicPr>
          <p:cNvPr id="1026" name="Picture 2" descr="Image result for put your money where your mouth is"/>
          <p:cNvPicPr>
            <a:picLocks noChangeAspect="1" noChangeArrowheads="1"/>
          </p:cNvPicPr>
          <p:nvPr/>
        </p:nvPicPr>
        <p:blipFill rotWithShape="1">
          <a:blip r:embed="rId3">
            <a:extLst>
              <a:ext uri="{28A0092B-C50C-407E-A947-70E740481C1C}">
                <a14:useLocalDpi xmlns:a14="http://schemas.microsoft.com/office/drawing/2010/main" val="0"/>
              </a:ext>
            </a:extLst>
          </a:blip>
          <a:srcRect b="14334"/>
          <a:stretch/>
        </p:blipFill>
        <p:spPr bwMode="auto">
          <a:xfrm>
            <a:off x="0" y="2707105"/>
            <a:ext cx="9144000" cy="415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9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19303</TotalTime>
  <Words>3268</Words>
  <Application>Microsoft Office PowerPoint</Application>
  <PresentationFormat>On-screen Show (4:3)</PresentationFormat>
  <Paragraphs>185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Rockwell</vt:lpstr>
      <vt:lpstr>Office Theme</vt:lpstr>
      <vt:lpstr>PowerPoint Presentation</vt:lpstr>
      <vt:lpstr>Blessings of Obedience</vt:lpstr>
      <vt:lpstr>Blessings of Obedience</vt:lpstr>
      <vt:lpstr>Curses For Disobedience</vt:lpstr>
      <vt:lpstr>Curses For Disobedience</vt:lpstr>
      <vt:lpstr>Curses For Disobedience</vt:lpstr>
      <vt:lpstr>Curses For Disobedience</vt:lpstr>
      <vt:lpstr>Curses For Disobedience</vt:lpstr>
      <vt:lpstr>Difficult Vows</vt:lpstr>
      <vt:lpstr>Difficult Vows</vt:lpstr>
      <vt:lpstr>Difficult Vows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166</cp:revision>
  <cp:lastPrinted>2019-10-05T19:01:21Z</cp:lastPrinted>
  <dcterms:created xsi:type="dcterms:W3CDTF">2019-07-10T16:26:22Z</dcterms:created>
  <dcterms:modified xsi:type="dcterms:W3CDTF">2019-10-08T00:53:35Z</dcterms:modified>
</cp:coreProperties>
</file>