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5" r:id="rId9"/>
    <p:sldId id="266"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814" autoAdjust="0"/>
  </p:normalViewPr>
  <p:slideViewPr>
    <p:cSldViewPr snapToGrid="0">
      <p:cViewPr varScale="1">
        <p:scale>
          <a:sx n="68" d="100"/>
          <a:sy n="68" d="100"/>
        </p:scale>
        <p:origin x="2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4/03/2019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Third, enduring</a:t>
            </a:r>
            <a:r>
              <a:rPr lang="en-US" sz="1200" kern="1200" baseline="0" dirty="0" smtClean="0">
                <a:solidFill>
                  <a:schemeClr val="tx1"/>
                </a:solidFill>
                <a:effectLst/>
                <a:latin typeface="+mn-lt"/>
                <a:ea typeface="+mn-ea"/>
                <a:cs typeface="+mn-cs"/>
              </a:rPr>
              <a:t> love is painful. </a:t>
            </a:r>
            <a:endParaRPr lang="en-US" sz="1200"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There is an element of trouble, of pain, that requires a steadfast love or a courageous love to endure with people. We don’t give up on people. We don’t walk away when things get hard or complicated. Love compels us to stick it out, to endure, no matter how hard it gets. Because its not about us and our pain. Its about the person</a:t>
            </a:r>
            <a:r>
              <a:rPr lang="en-US" sz="1200" kern="1200" baseline="0" dirty="0" smtClean="0">
                <a:solidFill>
                  <a:schemeClr val="tx1"/>
                </a:solidFill>
                <a:effectLst/>
                <a:latin typeface="+mn-lt"/>
                <a:ea typeface="+mn-ea"/>
                <a:cs typeface="+mn-cs"/>
              </a:rPr>
              <a:t> who needs our love. Jesus is the ultimate example of this:</a:t>
            </a:r>
          </a:p>
          <a:p>
            <a:pPr marL="0" lvl="0" indent="0">
              <a:buNone/>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Heb 12:2-3</a:t>
            </a:r>
            <a:r>
              <a:rPr lang="en-US" sz="1200" i="0" dirty="0" smtClean="0"/>
              <a:t> – “fixing our eyes on Jesus, the author and perfecter of faith, who for the joy set before Him endured the cross, despising the shame, and has sat down at the right hand of the throne of God.</a:t>
            </a:r>
            <a:r>
              <a:rPr lang="en-US" sz="1200" i="0" baseline="0" dirty="0" smtClean="0"/>
              <a:t> </a:t>
            </a:r>
            <a:r>
              <a:rPr lang="en-US" sz="1200" i="0" dirty="0" smtClean="0"/>
              <a:t>For consider Him who has endured such hostility by sinners against Himself, so that you will not grow weary and lose heart.”</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Therefore endurance has to do with patently loving someone who is not so patiently loving you. Jesus’ instruction in Matthew 10, sending disciples out to minister to those who were hateful and cruel. Hosea going after his wife who was doing evil against him. Paul loving people even if it meant enduring prison, beatings, and many other trials. Each of these had special opportunities to love with endurance because they were in circumstances where they were being harmed and not really loved by others. We wouldn’t call it endurance if it were easy. The</a:t>
            </a:r>
            <a:r>
              <a:rPr lang="en-US" sz="1200" kern="1200" baseline="0" dirty="0" smtClean="0">
                <a:solidFill>
                  <a:schemeClr val="tx1"/>
                </a:solidFill>
                <a:effectLst/>
                <a:latin typeface="+mn-lt"/>
                <a:ea typeface="+mn-ea"/>
                <a:cs typeface="+mn-cs"/>
              </a:rPr>
              <a:t> very fact is in endurance means its hard. It hurts.</a:t>
            </a:r>
            <a:endParaRPr lang="en-US" sz="1200" kern="1200" dirty="0" smtClean="0">
              <a:solidFill>
                <a:schemeClr val="tx1"/>
              </a:solidFill>
              <a:effectLst/>
              <a:latin typeface="+mn-lt"/>
              <a:ea typeface="+mn-ea"/>
              <a:cs typeface="+mn-cs"/>
            </a:endParaRPr>
          </a:p>
          <a:p>
            <a:pPr marL="0" lvl="0" indent="0">
              <a:buNone/>
            </a:pPr>
            <a:endParaRPr lang="en-US" sz="1200" b="0" kern="1200" baseline="0" dirty="0" smtClean="0">
              <a:solidFill>
                <a:schemeClr val="tx1"/>
              </a:solidFill>
              <a:effectLst/>
              <a:latin typeface="+mn-lt"/>
              <a:ea typeface="+mn-ea"/>
              <a:cs typeface="+mn-cs"/>
            </a:endParaRP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320423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In Psa 136, we see a phrase repeated in all 26 verses: “His lovingkindness endures forever”. And so God is the ultimate example of enduring love. When we endure in love towards others, we become more like Him.</a:t>
            </a:r>
          </a:p>
          <a:p>
            <a:pPr marL="0" lvl="0" indent="0">
              <a:buNone/>
            </a:pPr>
            <a:endParaRPr lang="en-US" b="0" baseline="0" dirty="0" smtClean="0"/>
          </a:p>
          <a:p>
            <a:pPr marL="0" lvl="0" indent="0">
              <a:buNone/>
            </a:pPr>
            <a:r>
              <a:rPr lang="en-US" sz="1200" kern="1200" dirty="0" smtClean="0">
                <a:solidFill>
                  <a:schemeClr val="tx1"/>
                </a:solidFill>
                <a:effectLst/>
                <a:latin typeface="+mn-lt"/>
                <a:ea typeface="+mn-ea"/>
                <a:cs typeface="+mn-cs"/>
              </a:rPr>
              <a:t>“Well, this person doesn’t deserve that kind of love.” None of us did</a:t>
            </a:r>
            <a:r>
              <a:rPr lang="en-US" sz="1200" kern="1200" baseline="0" dirty="0" smtClean="0">
                <a:solidFill>
                  <a:schemeClr val="tx1"/>
                </a:solidFill>
                <a:effectLst/>
                <a:latin typeface="+mn-lt"/>
                <a:ea typeface="+mn-ea"/>
                <a:cs typeface="+mn-cs"/>
              </a:rPr>
              <a:t> either</a:t>
            </a:r>
            <a:r>
              <a:rPr lang="en-US" sz="1200" kern="1200" dirty="0" smtClean="0">
                <a:solidFill>
                  <a:schemeClr val="tx1"/>
                </a:solidFill>
                <a:effectLst/>
                <a:latin typeface="+mn-lt"/>
                <a:ea typeface="+mn-ea"/>
                <a:cs typeface="+mn-cs"/>
              </a:rPr>
              <a:t>.</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“But she is not loving me back the way I want to be loved.” Well, we aren’t loving God as fully as we should either.</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“But I have been hurt really, really bad by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has really hurt me by his sin.” God</a:t>
            </a:r>
            <a:r>
              <a:rPr lang="en-US" sz="1200" kern="1200" baseline="0" dirty="0" smtClean="0">
                <a:solidFill>
                  <a:schemeClr val="tx1"/>
                </a:solidFill>
                <a:effectLst/>
                <a:latin typeface="+mn-lt"/>
                <a:ea typeface="+mn-ea"/>
                <a:cs typeface="+mn-cs"/>
              </a:rPr>
              <a:t> is hurt by our sin also.</a:t>
            </a:r>
            <a:endParaRPr lang="en-US" b="0" baseline="0" dirty="0" smtClean="0"/>
          </a:p>
          <a:p>
            <a:pPr marL="0" lvl="0" indent="0">
              <a:buNone/>
            </a:pPr>
            <a:endParaRPr lang="en-US" b="0" baseline="0" dirty="0" smtClean="0"/>
          </a:p>
          <a:p>
            <a:pPr marL="0" lvl="0" indent="0">
              <a:buNone/>
            </a:pPr>
            <a:r>
              <a:rPr lang="en-US" sz="1200" kern="1200" dirty="0" smtClean="0">
                <a:solidFill>
                  <a:schemeClr val="tx1"/>
                </a:solidFill>
                <a:effectLst/>
                <a:latin typeface="+mn-lt"/>
                <a:ea typeface="+mn-ea"/>
                <a:cs typeface="+mn-cs"/>
              </a:rPr>
              <a:t>Aren’t you glad He endures with us in love?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161178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Greek word for “hope” is the word “</a:t>
            </a:r>
            <a:r>
              <a:rPr lang="en-US" sz="1200" dirty="0" err="1" smtClean="0"/>
              <a:t>elpizó</a:t>
            </a:r>
            <a:r>
              <a:rPr lang="en-US" sz="1200" dirty="0" smtClean="0"/>
              <a:t>”</a:t>
            </a:r>
            <a:r>
              <a:rPr lang="en-US" sz="1200" baseline="0" dirty="0" smtClean="0"/>
              <a:t> and is used 32 times in the NT. It literally means “to expect, to trust, to anticipate, to actively wait, or to be fully confident.” This is not the finger-crossing, wishing upon a star kind of hope in which we might say something like, “I hope it doesn’t rain tomorrow.” This is a certain expectation that God’s people have.</a:t>
            </a:r>
          </a:p>
          <a:p>
            <a:pPr marL="0" lvl="0" indent="0">
              <a:buNone/>
            </a:pPr>
            <a:endParaRPr lang="en-US" sz="1200" b="0" baseline="0" dirty="0" smtClean="0"/>
          </a:p>
          <a:p>
            <a:pPr marL="0" lvl="0" indent="0">
              <a:buNone/>
            </a:pPr>
            <a:r>
              <a:rPr lang="en-US" sz="1200" b="0" baseline="0" dirty="0" smtClean="0"/>
              <a:t>It’s generally used in two ways in scripture. First, it is used to refer to one’s confidence in their salvation.</a:t>
            </a:r>
          </a:p>
          <a:p>
            <a:pPr>
              <a:buFont typeface="Wingdings" panose="05000000000000000000" pitchFamily="2" charset="2"/>
              <a:buNone/>
            </a:pPr>
            <a:endParaRPr lang="en-US" sz="1200" b="0" baseline="0" dirty="0" smtClean="0"/>
          </a:p>
          <a:p>
            <a:pPr>
              <a:buFont typeface="Wingdings" panose="05000000000000000000" pitchFamily="2" charset="2"/>
              <a:buNone/>
            </a:pPr>
            <a:r>
              <a:rPr lang="en-US" b="1" dirty="0" smtClean="0"/>
              <a:t>1 Tim 4:10</a:t>
            </a:r>
            <a:r>
              <a:rPr lang="en-US" dirty="0" smtClean="0"/>
              <a:t> – “For it is for this we labor and strive, because we have fixed our </a:t>
            </a:r>
            <a:r>
              <a:rPr lang="en-US" b="1" dirty="0" smtClean="0">
                <a:solidFill>
                  <a:srgbClr val="0070C0"/>
                </a:solidFill>
              </a:rPr>
              <a:t>hope</a:t>
            </a:r>
            <a:r>
              <a:rPr lang="en-US" dirty="0" smtClean="0"/>
              <a:t> on the living God, who is the Savior of all men, especially of believers.”</a:t>
            </a:r>
            <a:r>
              <a:rPr lang="en-US" b="1" dirty="0" smtClean="0"/>
              <a:t> </a:t>
            </a:r>
          </a:p>
          <a:p>
            <a:pPr>
              <a:buFont typeface="Wingdings" panose="05000000000000000000" pitchFamily="2" charset="2"/>
              <a:buNone/>
            </a:pPr>
            <a:endParaRPr lang="en-US" b="1" dirty="0" smtClean="0"/>
          </a:p>
          <a:p>
            <a:pPr>
              <a:buFont typeface="Wingdings" panose="05000000000000000000" pitchFamily="2" charset="2"/>
              <a:buNone/>
            </a:pPr>
            <a:r>
              <a:rPr lang="en-US" b="0" dirty="0" smtClean="0"/>
              <a:t>A</a:t>
            </a:r>
            <a:r>
              <a:rPr lang="en-US" b="0" baseline="0" dirty="0" smtClean="0"/>
              <a:t> Christian’s hope is so strong, so secure, it is the fuel by which we labor, by which we strive, by which we push on, by which we press forward. We serve not a dead God or a disconnect God, but a living God who went to great lengths in order to save us and so our hope is a secure hope.</a:t>
            </a:r>
            <a:endParaRPr lang="en-US" b="0" dirty="0" smtClean="0"/>
          </a:p>
          <a:p>
            <a:pPr>
              <a:buFont typeface="Wingdings" panose="05000000000000000000" pitchFamily="2" charset="2"/>
              <a:buNone/>
            </a:pPr>
            <a:endParaRPr lang="en-US" b="1" dirty="0" smtClean="0"/>
          </a:p>
          <a:p>
            <a:pPr>
              <a:buFont typeface="Wingdings" panose="05000000000000000000" pitchFamily="2" charset="2"/>
              <a:buNone/>
            </a:pPr>
            <a:r>
              <a:rPr lang="en-US" b="1" dirty="0" smtClean="0"/>
              <a:t>John 5:45</a:t>
            </a:r>
            <a:r>
              <a:rPr lang="en-US" dirty="0" smtClean="0"/>
              <a:t> – “Do not think that I will accuse you before the Father; the one who accuses you is Moses, in whom you have set your </a:t>
            </a:r>
            <a:r>
              <a:rPr lang="en-US" b="1" dirty="0" smtClean="0">
                <a:solidFill>
                  <a:srgbClr val="0070C0"/>
                </a:solidFill>
              </a:rPr>
              <a:t>hope</a:t>
            </a:r>
            <a:r>
              <a:rPr lang="en-US" dirty="0" smtClean="0"/>
              <a:t>.”</a:t>
            </a:r>
          </a:p>
          <a:p>
            <a:pPr>
              <a:buFont typeface="Wingdings" panose="05000000000000000000" pitchFamily="2" charset="2"/>
              <a:buNone/>
            </a:pPr>
            <a:endParaRPr lang="en-US" dirty="0" smtClean="0"/>
          </a:p>
          <a:p>
            <a:pPr>
              <a:buFont typeface="Wingdings" panose="05000000000000000000" pitchFamily="2" charset="2"/>
              <a:buNone/>
            </a:pPr>
            <a:r>
              <a:rPr lang="en-US" dirty="0" smtClean="0"/>
              <a:t>The Jews tragically</a:t>
            </a:r>
            <a:r>
              <a:rPr lang="en-US" baseline="0" dirty="0" smtClean="0"/>
              <a:t> set their hope in the wrong person – Moses. It wasn’t that Moses wasn’t trustworthy or credible. But Moses’ words accused them through the scripture he wrote and in which they were not abiding. And he was probably accusing them from heaven no less. So it is possible to have a hope that will not save you because it is in the wrong person or the wrong faith. This hope feels the same to the one being saved and the one who will not be saved. </a:t>
            </a:r>
          </a:p>
          <a:p>
            <a:pPr>
              <a:buFont typeface="Wingdings" panose="05000000000000000000" pitchFamily="2" charset="2"/>
              <a:buNone/>
            </a:pPr>
            <a:endParaRPr lang="en-US" baseline="0" dirty="0" smtClean="0"/>
          </a:p>
          <a:p>
            <a:pPr>
              <a:buFont typeface="Wingdings" panose="05000000000000000000" pitchFamily="2" charset="2"/>
              <a:buNone/>
            </a:pPr>
            <a:r>
              <a:rPr lang="en-US" baseline="0" dirty="0" smtClean="0"/>
              <a:t>This word for hope is also used relative to human affairs:</a:t>
            </a:r>
          </a:p>
          <a:p>
            <a:pPr>
              <a:buFont typeface="Wingdings" panose="05000000000000000000" pitchFamily="2" charset="2"/>
              <a:buNone/>
            </a:pPr>
            <a:endParaRPr lang="en-US" baseline="0" dirty="0" smtClean="0"/>
          </a:p>
          <a:p>
            <a:pPr>
              <a:buFont typeface="Wingdings" panose="05000000000000000000" pitchFamily="2" charset="2"/>
              <a:buNone/>
            </a:pPr>
            <a:r>
              <a:rPr lang="en-US" b="1" dirty="0" smtClean="0"/>
              <a:t>Rom 15:24</a:t>
            </a:r>
            <a:r>
              <a:rPr lang="en-US" dirty="0" smtClean="0"/>
              <a:t> – “whenever I go to Spain—for I </a:t>
            </a:r>
            <a:r>
              <a:rPr lang="en-US" b="1" dirty="0" smtClean="0">
                <a:solidFill>
                  <a:srgbClr val="0070C0"/>
                </a:solidFill>
              </a:rPr>
              <a:t>hope</a:t>
            </a:r>
            <a:r>
              <a:rPr lang="en-US" dirty="0" smtClean="0"/>
              <a:t> to see you in passing, and to be helped on my way there by you, when I have first enjoyed your company for a while”</a:t>
            </a:r>
          </a:p>
          <a:p>
            <a:pPr>
              <a:buFont typeface="Wingdings" panose="05000000000000000000" pitchFamily="2" charset="2"/>
              <a:buNone/>
            </a:pPr>
            <a:endParaRPr lang="en-US" dirty="0" smtClean="0"/>
          </a:p>
          <a:p>
            <a:pPr>
              <a:buFont typeface="Wingdings" panose="05000000000000000000" pitchFamily="2" charset="2"/>
              <a:buNone/>
            </a:pPr>
            <a:r>
              <a:rPr lang="en-US" dirty="0" smtClean="0"/>
              <a:t>Paul had confidence, fully anticipated seeing these brethren. It</a:t>
            </a:r>
            <a:r>
              <a:rPr lang="en-US" baseline="0" dirty="0" smtClean="0"/>
              <a:t> wasn’t wishful thinking. He was setting his plans, so far as he could, to come to them. Interestingly, God had other plans as his persecution by the Jews at the end of his 3</a:t>
            </a:r>
            <a:r>
              <a:rPr lang="en-US" baseline="30000" dirty="0" smtClean="0"/>
              <a:t>rd</a:t>
            </a:r>
            <a:r>
              <a:rPr lang="en-US" baseline="0" dirty="0" smtClean="0"/>
              <a:t> missionary journey stalled this coming. And when he did arrive in Rome, he arrived in chains. But his hope was no less anticipated.</a:t>
            </a:r>
            <a:endParaRPr lang="en-US" dirty="0" smtClean="0"/>
          </a:p>
          <a:p>
            <a:pPr>
              <a:buFont typeface="Wingdings" panose="05000000000000000000" pitchFamily="2" charset="2"/>
              <a:buChar char="§"/>
            </a:pPr>
            <a:endParaRPr lang="en-US" dirty="0" smtClean="0"/>
          </a:p>
          <a:p>
            <a:pPr>
              <a:buFont typeface="Wingdings" panose="05000000000000000000" pitchFamily="2" charset="2"/>
              <a:buNone/>
            </a:pPr>
            <a:r>
              <a:rPr lang="en-US" b="1" dirty="0" smtClean="0"/>
              <a:t>Phil 2:19</a:t>
            </a:r>
            <a:r>
              <a:rPr lang="en-US" dirty="0" smtClean="0"/>
              <a:t> – “But I </a:t>
            </a:r>
            <a:r>
              <a:rPr lang="en-US" b="1" dirty="0" smtClean="0">
                <a:solidFill>
                  <a:srgbClr val="0070C0"/>
                </a:solidFill>
              </a:rPr>
              <a:t>hope</a:t>
            </a:r>
            <a:r>
              <a:rPr lang="en-US" dirty="0" smtClean="0"/>
              <a:t> in the Lord Jesus to send Timothy to you shortly, so that I also may be encouraged when I learn of your condition.”</a:t>
            </a:r>
          </a:p>
          <a:p>
            <a:pPr>
              <a:buFont typeface="Wingdings" panose="05000000000000000000" pitchFamily="2" charset="2"/>
              <a:buNone/>
            </a:pPr>
            <a:endParaRPr lang="en-US" dirty="0" smtClean="0"/>
          </a:p>
          <a:p>
            <a:pPr>
              <a:buFont typeface="Wingdings" panose="05000000000000000000" pitchFamily="2" charset="2"/>
              <a:buNone/>
            </a:pPr>
            <a:r>
              <a:rPr lang="en-US" dirty="0" smtClean="0"/>
              <a:t>That he “hoped in the Lord</a:t>
            </a:r>
            <a:r>
              <a:rPr lang="en-US" baseline="0" dirty="0" smtClean="0"/>
              <a:t> Jesus” seems to be a fancy way of saying, “I have confidence that I’ll be sending Timothy if it is in the Lord’s will.” This may suggest that while our hope is no less in strength than the confidence we have in our salvation, we cannot know God’s as certain in situations such as this when we don’t have an explicate promise from Him as we do regarding our salvation.</a:t>
            </a:r>
            <a:endParaRPr lang="en-US" dirty="0" smtClean="0"/>
          </a:p>
          <a:p>
            <a:pPr>
              <a:buFont typeface="Wingdings" panose="05000000000000000000" pitchFamily="2" charset="2"/>
              <a:buNone/>
            </a:pPr>
            <a:endParaRPr lang="en-US" b="1" dirty="0" smtClean="0"/>
          </a:p>
          <a:p>
            <a:pPr>
              <a:buFont typeface="Wingdings" panose="05000000000000000000" pitchFamily="2" charset="2"/>
              <a:buNone/>
            </a:pPr>
            <a:endParaRPr lang="en-US" b="1" dirty="0" smtClean="0"/>
          </a:p>
          <a:p>
            <a:pPr>
              <a:buFont typeface="Wingdings" panose="05000000000000000000" pitchFamily="2" charset="2"/>
              <a:buNone/>
            </a:pPr>
            <a:endParaRPr lang="en-US" b="1" dirty="0" smtClean="0"/>
          </a:p>
          <a:p>
            <a:pPr>
              <a:buFont typeface="Wingdings" panose="05000000000000000000" pitchFamily="2" charset="2"/>
              <a:buNone/>
            </a:pPr>
            <a:endParaRPr lang="en-US" dirty="0" smtClean="0"/>
          </a:p>
          <a:p>
            <a:pPr>
              <a:buFont typeface="Wingdings" panose="05000000000000000000" pitchFamily="2" charset="2"/>
              <a:buNone/>
            </a:pPr>
            <a:endParaRPr lang="en-US" dirty="0" smtClean="0"/>
          </a:p>
          <a:p>
            <a:pPr>
              <a:buFont typeface="Wingdings" panose="05000000000000000000" pitchFamily="2" charset="2"/>
              <a:buNone/>
            </a:pPr>
            <a:endParaRPr lang="en-US" dirty="0" smtClean="0"/>
          </a:p>
          <a:p>
            <a:pPr marL="0" lvl="0" indent="0">
              <a:buNone/>
            </a:pPr>
            <a:endParaRPr lang="en-US" sz="1200"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401164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faith, hope, and love are often intimately connected in Scripture – </a:t>
            </a:r>
            <a:r>
              <a:rPr lang="en-US" sz="1200" b="1" kern="1200" dirty="0" smtClean="0">
                <a:solidFill>
                  <a:schemeClr val="tx1"/>
                </a:solidFill>
                <a:effectLst/>
                <a:latin typeface="+mn-lt"/>
                <a:ea typeface="+mn-ea"/>
                <a:cs typeface="+mn-cs"/>
              </a:rPr>
              <a:t>1 Cor 13:13</a:t>
            </a:r>
            <a:r>
              <a:rPr lang="en-US" sz="1200"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But now faith, hope, love, abide these three; but the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greatest of these is love.</a:t>
            </a:r>
            <a:r>
              <a:rPr lang="en-US" sz="1200" i="0" kern="1200" dirty="0" smtClean="0">
                <a:solidFill>
                  <a:schemeClr val="tx1"/>
                </a:solidFill>
                <a:effectLst/>
                <a:latin typeface="+mn-lt"/>
                <a:ea typeface="+mn-ea"/>
                <a:cs typeface="+mn-cs"/>
              </a:rPr>
              <a:t>” In fact,</a:t>
            </a:r>
            <a:r>
              <a:rPr lang="en-US" sz="1200" i="0" kern="1200" baseline="0" dirty="0" smtClean="0">
                <a:solidFill>
                  <a:schemeClr val="tx1"/>
                </a:solidFill>
                <a:effectLst/>
                <a:latin typeface="+mn-lt"/>
                <a:ea typeface="+mn-ea"/>
                <a:cs typeface="+mn-cs"/>
              </a:rPr>
              <a:t> hope is closely connected to the previous clause that “lo</a:t>
            </a:r>
            <a:r>
              <a:rPr lang="en-US" sz="1200" i="0" kern="1200" dirty="0" smtClean="0">
                <a:solidFill>
                  <a:schemeClr val="tx1"/>
                </a:solidFill>
                <a:effectLst/>
                <a:latin typeface="+mn-lt"/>
                <a:ea typeface="+mn-ea"/>
                <a:cs typeface="+mn-cs"/>
              </a:rPr>
              <a:t>ve believes all things”,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yet it is distinct in its own way. Believing all things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has an eye to the </a:t>
            </a:r>
            <a:r>
              <a:rPr lang="en-US" sz="1200" i="0" u="sng" kern="1200" dirty="0" smtClean="0">
                <a:solidFill>
                  <a:schemeClr val="tx1"/>
                </a:solidFill>
                <a:effectLst/>
                <a:latin typeface="+mn-lt"/>
                <a:ea typeface="+mn-ea"/>
                <a:cs typeface="+mn-cs"/>
              </a:rPr>
              <a:t>present</a:t>
            </a:r>
            <a:r>
              <a:rPr lang="en-US" sz="1200" i="0" u="none"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 To hope all things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has an eye to the </a:t>
            </a:r>
            <a:r>
              <a:rPr lang="en-US" sz="1200" i="0" u="sng" kern="1200" dirty="0" smtClean="0">
                <a:solidFill>
                  <a:schemeClr val="tx1"/>
                </a:solidFill>
                <a:effectLst/>
                <a:latin typeface="+mn-lt"/>
                <a:ea typeface="+mn-ea"/>
                <a:cs typeface="+mn-cs"/>
              </a:rPr>
              <a:t>future</a:t>
            </a:r>
            <a:r>
              <a:rPr lang="en-US" sz="1200" i="0" kern="1200" dirty="0" smtClean="0">
                <a:solidFill>
                  <a:schemeClr val="tx1"/>
                </a:solidFill>
                <a:effectLst/>
                <a:latin typeface="+mn-lt"/>
                <a:ea typeface="+mn-ea"/>
                <a:cs typeface="+mn-cs"/>
              </a:rPr>
              <a:t>. This is what is expressed in </a:t>
            </a:r>
            <a:r>
              <a:rPr lang="en-US" sz="1200" b="1" i="0" kern="1200" dirty="0" smtClean="0">
                <a:solidFill>
                  <a:schemeClr val="tx1"/>
                </a:solidFill>
                <a:effectLst/>
                <a:latin typeface="+mn-lt"/>
                <a:ea typeface="+mn-ea"/>
                <a:cs typeface="+mn-cs"/>
              </a:rPr>
              <a:t>Heb 11:1</a:t>
            </a:r>
            <a:r>
              <a:rPr lang="en-US" sz="1200" i="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Now faith is the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assurance of things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hoped for, the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conviction of things not seen.</a:t>
            </a:r>
            <a:r>
              <a:rPr lang="en-US" sz="1200" i="0" kern="1200" baseline="0" dirty="0" smtClean="0">
                <a:solidFill>
                  <a:schemeClr val="tx1"/>
                </a:solidFill>
                <a:effectLst/>
                <a:latin typeface="+mn-lt"/>
                <a:ea typeface="+mn-ea"/>
                <a:cs typeface="+mn-cs"/>
              </a:rPr>
              <a:t>” Faith is what we know today. Hope is what we long for in the future. However, love is greater. </a:t>
            </a:r>
            <a:r>
              <a:rPr lang="en-US" sz="1200" b="0" i="0" u="none" strike="noStrike" kern="1200" baseline="0" dirty="0" smtClean="0">
                <a:solidFill>
                  <a:schemeClr val="tx1"/>
                </a:solidFill>
                <a:effectLst/>
                <a:latin typeface="+mn-lt"/>
                <a:ea typeface="+mn-ea"/>
                <a:cs typeface="+mn-cs"/>
              </a:rPr>
              <a:t>There will come a day when</a:t>
            </a:r>
            <a:r>
              <a:rPr lang="en-US" sz="1200" b="0" i="0" u="none" strike="noStrike" kern="1200" dirty="0" smtClean="0">
                <a:solidFill>
                  <a:schemeClr val="tx1"/>
                </a:solidFill>
                <a:effectLst/>
                <a:latin typeface="+mn-lt"/>
                <a:ea typeface="+mn-ea"/>
                <a:cs typeface="+mn-cs"/>
              </a:rPr>
              <a:t> faith will not even be necessary because we’ll be walking by sight. Hope will not be necessary because our greatest expectations will be fulfilled. But love will still be just as necessary and as wonderful and</a:t>
            </a:r>
            <a:r>
              <a:rPr lang="en-US" sz="1200" b="0" i="0" u="none" strike="noStrike" kern="1200" baseline="0" dirty="0" smtClean="0">
                <a:solidFill>
                  <a:schemeClr val="tx1"/>
                </a:solidFill>
                <a:effectLst/>
                <a:latin typeface="+mn-lt"/>
                <a:ea typeface="+mn-ea"/>
                <a:cs typeface="+mn-cs"/>
              </a:rPr>
              <a:t> that will never change.</a:t>
            </a: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Col 1:4-5a</a:t>
            </a:r>
            <a:r>
              <a:rPr lang="en-US" sz="1200" dirty="0" smtClean="0">
                <a:solidFill>
                  <a:schemeClr val="tx1"/>
                </a:solidFill>
              </a:rPr>
              <a:t> – “</a:t>
            </a:r>
            <a:r>
              <a:rPr lang="en-US" sz="1200" b="1" baseline="30000" dirty="0" smtClean="0"/>
              <a:t>4</a:t>
            </a:r>
            <a:r>
              <a:rPr lang="en-US" sz="1200" dirty="0" smtClean="0"/>
              <a:t>since we heard of your faith in Christ Jesus and the love which you have for all the saints; </a:t>
            </a:r>
            <a:r>
              <a:rPr lang="en-US" sz="1200" b="1" baseline="30000" dirty="0" smtClean="0"/>
              <a:t>5</a:t>
            </a:r>
            <a:r>
              <a:rPr lang="en-US" sz="1200" dirty="0" smtClean="0"/>
              <a:t>because of the hope laid up for you in heaven</a:t>
            </a:r>
            <a:r>
              <a:rPr lang="en-US" sz="1200" dirty="0" smtClean="0">
                <a:solidFill>
                  <a:schemeClr val="tx1"/>
                </a:solidFill>
              </a:rPr>
              <a:t>”. So we can see that there is a relationship between these two ideas and it shouldn’t surprise us that since</a:t>
            </a:r>
            <a:r>
              <a:rPr lang="en-US" sz="1200" baseline="0" dirty="0" smtClean="0">
                <a:solidFill>
                  <a:schemeClr val="tx1"/>
                </a:solidFill>
              </a:rPr>
              <a:t> love is the greatest, expressing faith and hope towards another is a means to love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John 4:8 defines Jesus as “love” and 1 Tim 1:1 calls Him our “hope”. Heb 12:2 describes Jesus as the author and finisher of our faith. Therefore if Christ lives I us, His hope will be seen in how we treat others.</a:t>
            </a:r>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348029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how does this hope tie in with loving</a:t>
            </a:r>
            <a:r>
              <a:rPr lang="en-US" sz="1200" b="0" i="0" u="none" strike="noStrike" kern="1200" baseline="0" dirty="0" smtClean="0">
                <a:solidFill>
                  <a:schemeClr val="tx1"/>
                </a:solidFill>
                <a:effectLst/>
                <a:latin typeface="+mn-lt"/>
                <a:ea typeface="+mn-ea"/>
                <a:cs typeface="+mn-cs"/>
              </a:rPr>
              <a:t> others</a:t>
            </a:r>
            <a:r>
              <a:rPr lang="en-US" sz="1200" b="0" i="0" u="none" strike="noStrike" kern="1200" dirty="0" smtClean="0">
                <a:solidFill>
                  <a:schemeClr val="tx1"/>
                </a:solidFill>
                <a:effectLst/>
                <a:latin typeface="+mn-lt"/>
                <a:ea typeface="+mn-ea"/>
                <a:cs typeface="+mn-cs"/>
              </a:rPr>
              <a:t>? First, it frees us up to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If all of our hope</a:t>
            </a:r>
            <a:r>
              <a:rPr lang="en-US" sz="1200" b="0" i="0" u="none" strike="noStrike" kern="1200" baseline="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confidence is in God and His promise, it</a:t>
            </a:r>
            <a:r>
              <a:rPr lang="en-US" sz="1200" b="0" i="0" u="none" strike="noStrike" kern="1200" baseline="0" dirty="0" smtClean="0">
                <a:solidFill>
                  <a:schemeClr val="tx1"/>
                </a:solidFill>
                <a:effectLst/>
                <a:latin typeface="+mn-lt"/>
                <a:ea typeface="+mn-ea"/>
                <a:cs typeface="+mn-cs"/>
              </a:rPr>
              <a:t> means</a:t>
            </a:r>
            <a:r>
              <a:rPr lang="en-US" sz="1200" b="0" i="0" u="none" strike="noStrike" kern="1200" dirty="0" smtClean="0">
                <a:solidFill>
                  <a:schemeClr val="tx1"/>
                </a:solidFill>
                <a:effectLst/>
                <a:latin typeface="+mn-lt"/>
                <a:ea typeface="+mn-ea"/>
                <a:cs typeface="+mn-cs"/>
              </a:rPr>
              <a:t> we are a people who are free to reach out to our brethren</a:t>
            </a:r>
            <a:r>
              <a:rPr lang="en-US" sz="1200" b="0" i="0" u="none" strike="noStrike" kern="1200" baseline="0" dirty="0" smtClean="0">
                <a:solidFill>
                  <a:schemeClr val="tx1"/>
                </a:solidFill>
                <a:effectLst/>
                <a:latin typeface="+mn-lt"/>
                <a:ea typeface="+mn-ea"/>
                <a:cs typeface="+mn-cs"/>
              </a:rPr>
              <a:t> and our </a:t>
            </a:r>
            <a:r>
              <a:rPr lang="en-US" sz="1200" b="0" i="0" u="none" strike="noStrike" kern="1200" dirty="0" smtClean="0">
                <a:solidFill>
                  <a:schemeClr val="tx1"/>
                </a:solidFill>
                <a:effectLst/>
                <a:latin typeface="+mn-lt"/>
                <a:ea typeface="+mn-ea"/>
                <a:cs typeface="+mn-cs"/>
              </a:rPr>
              <a:t>neighbors</a:t>
            </a:r>
            <a:r>
              <a:rPr lang="en-US" sz="1200" b="0" i="0" u="none" strike="noStrike" kern="1200" baseline="0" dirty="0" smtClean="0">
                <a:solidFill>
                  <a:schemeClr val="tx1"/>
                </a:solidFill>
                <a:effectLst/>
                <a:latin typeface="+mn-lt"/>
                <a:ea typeface="+mn-ea"/>
                <a:cs typeface="+mn-cs"/>
              </a:rPr>
              <a:t> and</a:t>
            </a:r>
            <a:r>
              <a:rPr lang="en-US" sz="1200" b="0" i="0" u="none" strike="noStrike" kern="1200" dirty="0" smtClean="0">
                <a:solidFill>
                  <a:schemeClr val="tx1"/>
                </a:solidFill>
                <a:effectLst/>
                <a:latin typeface="+mn-lt"/>
                <a:ea typeface="+mn-ea"/>
                <a:cs typeface="+mn-cs"/>
              </a:rPr>
              <a:t> put our lives on the line for them, take risks on their behalf, give ourselves to serving them, because we have what they need most (neighbors) and what we need most is taken care of already. This very moment, we have what we need in Christ</a:t>
            </a:r>
            <a:r>
              <a:rPr lang="en-US" sz="1200" b="0" i="0" u="none" strike="noStrike" kern="1200" baseline="0" dirty="0" smtClean="0">
                <a:solidFill>
                  <a:schemeClr val="tx1"/>
                </a:solidFill>
                <a:effectLst/>
                <a:latin typeface="+mn-lt"/>
                <a:ea typeface="+mn-ea"/>
                <a:cs typeface="+mn-cs"/>
              </a:rPr>
              <a:t> as well as for tomorrow and also for the days ahead.</a:t>
            </a:r>
            <a:r>
              <a:rPr lang="en-US" sz="1200" b="0" i="0" u="none" strike="noStrike" kern="1200" dirty="0" smtClean="0">
                <a:solidFill>
                  <a:schemeClr val="tx1"/>
                </a:solidFill>
                <a:effectLst/>
                <a:latin typeface="+mn-lt"/>
                <a:ea typeface="+mn-ea"/>
                <a:cs typeface="+mn-cs"/>
              </a:rPr>
              <a:t> We serve a God who is faithful today and will continue to be faithful</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tomorrow, a God who works all things together for our good, and who regulates everything that enters the realm of our lives.</a:t>
            </a:r>
            <a:r>
              <a:rPr lang="en-US" sz="1200" b="0" i="0" u="none" strike="noStrik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mn-lt"/>
                <a:ea typeface="+mn-ea"/>
                <a:cs typeface="+mn-cs"/>
              </a:rPr>
              <a:t>Rom 5:5</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and hope does not disappoint, </a:t>
            </a:r>
            <a:r>
              <a:rPr lang="en-US" sz="1200" b="0" i="0" u="sng" strike="noStrike" kern="1200" dirty="0" smtClean="0">
                <a:solidFill>
                  <a:schemeClr val="tx1"/>
                </a:solidFill>
                <a:effectLst/>
                <a:latin typeface="+mn-lt"/>
                <a:ea typeface="+mn-ea"/>
                <a:cs typeface="+mn-cs"/>
              </a:rPr>
              <a:t>because the love of God has been poured out within our hearts</a:t>
            </a:r>
            <a:r>
              <a:rPr lang="en-US" sz="1200" b="0" i="0" u="none" strike="noStrike" kern="1200" dirty="0" smtClean="0">
                <a:solidFill>
                  <a:schemeClr val="tx1"/>
                </a:solidFill>
                <a:effectLst/>
                <a:latin typeface="+mn-lt"/>
                <a:ea typeface="+mn-ea"/>
                <a:cs typeface="+mn-cs"/>
              </a:rPr>
              <a:t> through the Holy Spirit who was given to us.</a:t>
            </a:r>
            <a:r>
              <a:rPr lang="en-US"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There is a direct connection between the hope we have in God and His love being in our hearts through His Spirit, whom we are encouraged to walk by. The fruit of the Spirit produces a quality of character in every Christians indicative of the hope within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2 Cor 3:12</a:t>
            </a:r>
            <a:r>
              <a:rPr lang="en-US" i="0" dirty="0" smtClean="0"/>
              <a:t> – “Therefore having such a hope, </a:t>
            </a:r>
            <a:r>
              <a:rPr lang="en-US" i="0" u="sng" dirty="0" smtClean="0"/>
              <a:t>we use great boldness in our speech</a:t>
            </a:r>
            <a:r>
              <a:rPr lang="en-US" i="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Why be so bold toward others? Why overcome the fears</a:t>
            </a:r>
            <a:r>
              <a:rPr lang="en-US" i="0" baseline="0" dirty="0" smtClean="0"/>
              <a:t> that keep us from evangelizing and from loving one another as wholly and completely as we’re called to do? Because we serve a risen Savior who will do what He promised us He will do. This should remove all anxieties and doubts that so often plague us in our relationships with others, both of the world and the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1 Pet 3:15</a:t>
            </a:r>
            <a:r>
              <a:rPr lang="en-US" i="0" dirty="0" smtClean="0"/>
              <a:t> – “but sanctify Christ as Lord in your hearts, always being ready to make a defense to everyone who asks you to give an account for the hope that is in you, yet with gentleness and reverence”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Biblical hope is supposed to enhance our ability to share Christ</a:t>
            </a:r>
            <a:r>
              <a:rPr lang="en-US" i="0" baseline="0" dirty="0" smtClean="0"/>
              <a:t> with others. It is to produce a strength and resolve so mighty that nothing will stop us from saying to someone “for edification according to the need of the moment.” (Eph 4:29) Christ is Lord. He’s won the victory. And through Him we are always victorious. Therefore, a living hope is one of the most powerful evangelistic tools at our disposal for sharing Christ with others. Hope frees us to love.</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273526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Also, i</a:t>
            </a:r>
            <a:r>
              <a:rPr lang="en-US" sz="1200" kern="1200" dirty="0" smtClean="0">
                <a:solidFill>
                  <a:schemeClr val="tx1"/>
                </a:solidFill>
                <a:effectLst/>
                <a:latin typeface="+mn-lt"/>
                <a:ea typeface="+mn-ea"/>
                <a:cs typeface="+mn-cs"/>
              </a:rPr>
              <a:t>t means we never consider another to be a lost cause. It means that even when we see another</a:t>
            </a:r>
            <a:r>
              <a:rPr lang="en-US" sz="1200" kern="1200" baseline="0" dirty="0" smtClean="0">
                <a:solidFill>
                  <a:schemeClr val="tx1"/>
                </a:solidFill>
                <a:effectLst/>
                <a:latin typeface="+mn-lt"/>
                <a:ea typeface="+mn-ea"/>
                <a:cs typeface="+mn-cs"/>
              </a:rPr>
              <a:t> Christian fall hard, </a:t>
            </a:r>
            <a:r>
              <a:rPr lang="en-US" sz="1200" kern="1200" dirty="0" smtClean="0">
                <a:solidFill>
                  <a:schemeClr val="tx1"/>
                </a:solidFill>
                <a:effectLst/>
                <a:latin typeface="+mn-lt"/>
                <a:ea typeface="+mn-ea"/>
                <a:cs typeface="+mn-cs"/>
              </a:rPr>
              <a:t>we never give up on them.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Christians are determined that nobody is ever left behind. Hoping all things cultivates a willingness to encourage each other as fellow runners of the same race. We understand that we are all works in progress and have confidence that we all are becoming more like Christ, even if some days it’s pretty hard to see.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does not rule out confrontation or the reparation of wrong-doing;</a:t>
            </a:r>
            <a:r>
              <a:rPr lang="en-US" sz="1200" kern="1200" baseline="0" dirty="0" smtClean="0">
                <a:solidFill>
                  <a:schemeClr val="tx1"/>
                </a:solidFill>
                <a:effectLst/>
                <a:latin typeface="+mn-lt"/>
                <a:ea typeface="+mn-ea"/>
                <a:cs typeface="+mn-cs"/>
              </a:rPr>
              <a:t> it means that </a:t>
            </a:r>
            <a:r>
              <a:rPr lang="en-US" sz="1200" kern="1200" dirty="0" smtClean="0">
                <a:solidFill>
                  <a:schemeClr val="tx1"/>
                </a:solidFill>
                <a:effectLst/>
                <a:latin typeface="+mn-lt"/>
                <a:ea typeface="+mn-ea"/>
                <a:cs typeface="+mn-cs"/>
              </a:rPr>
              <a:t>the impact of a positive attitude in the life of another person is incalculable.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Love never says die. Peter failed Jesus, yet the Lord had confidence</a:t>
            </a:r>
            <a:r>
              <a:rPr lang="en-US" sz="1200" kern="1200" baseline="0" dirty="0" smtClean="0">
                <a:solidFill>
                  <a:schemeClr val="tx1"/>
                </a:solidFill>
                <a:effectLst/>
                <a:latin typeface="+mn-lt"/>
                <a:ea typeface="+mn-ea"/>
                <a:cs typeface="+mn-cs"/>
              </a:rPr>
              <a:t> in his restoration: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Luke 22:31-32</a:t>
            </a:r>
            <a:r>
              <a:rPr lang="en-US" i="0" dirty="0" smtClean="0"/>
              <a:t> – “</a:t>
            </a:r>
            <a:r>
              <a:rPr lang="en-US" b="1" i="0" baseline="30000" dirty="0" smtClean="0"/>
              <a:t>31</a:t>
            </a:r>
            <a:r>
              <a:rPr lang="en-US" i="0" dirty="0" smtClean="0"/>
              <a:t>Simon, Simon, behold, Satan has demanded permission to sift you like wheat; </a:t>
            </a:r>
            <a:r>
              <a:rPr lang="en-US" b="1" i="0" baseline="30000" dirty="0" smtClean="0"/>
              <a:t>32</a:t>
            </a:r>
            <a:r>
              <a:rPr lang="en-US" i="0" dirty="0" smtClean="0"/>
              <a:t>but I have prayed for you, that your faith may not fail; and you, when once you have turned again, strengthen your brothers.”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Corinthians failed Paul in many ways, yet the apostle, in love, patiently corrected them and called them “sanctified”: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1 Cor 1:2</a:t>
            </a:r>
            <a:r>
              <a:rPr lang="en-US" i="0" dirty="0" smtClean="0"/>
              <a:t> – “To the church of God which is at Corinth, to those who have been sanctified in Christ Jesus, saints by calling, with all who in every place call on the name of our Lord Jesus Christ, their Lord and 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fail to “hope all things” in others, we separate. We separate because we feel we have to move on, as if the offender has fallen out of our boat and won’t recover. Think about ho often this lack of hope becomes silent. We usually won’t even bother to confront them in hopes of producing repentance, simply withdrawing and receding from them, quietly. Like failing to “believe all things”, failure to “hope all things” is unbelief; it is unbelief in the power of God’s work to transform another. It is unbelief that God finishes what He starts, as though He forget or walks away. This</a:t>
            </a:r>
            <a:r>
              <a:rPr lang="en-US" sz="1200" kern="1200" baseline="0" dirty="0" smtClean="0">
                <a:solidFill>
                  <a:schemeClr val="tx1"/>
                </a:solidFill>
                <a:effectLst/>
                <a:latin typeface="+mn-lt"/>
                <a:ea typeface="+mn-ea"/>
                <a:cs typeface="+mn-cs"/>
              </a:rPr>
              <a:t> making</a:t>
            </a:r>
            <a:r>
              <a:rPr lang="en-US" sz="1200" kern="1200" dirty="0" smtClean="0">
                <a:solidFill>
                  <a:schemeClr val="tx1"/>
                </a:solidFill>
                <a:effectLst/>
                <a:latin typeface="+mn-lt"/>
                <a:ea typeface="+mn-ea"/>
                <a:cs typeface="+mn-cs"/>
              </a:rPr>
              <a:t> God in our image,</a:t>
            </a:r>
            <a:r>
              <a:rPr lang="en-US" sz="1200" kern="1200" baseline="0" dirty="0" smtClean="0">
                <a:solidFill>
                  <a:schemeClr val="tx1"/>
                </a:solidFill>
                <a:effectLst/>
                <a:latin typeface="+mn-lt"/>
                <a:ea typeface="+mn-ea"/>
                <a:cs typeface="+mn-cs"/>
              </a:rPr>
              <a:t> right</a:t>
            </a:r>
            <a:r>
              <a:rPr lang="en-US" sz="1200" kern="1200" dirty="0" smtClean="0">
                <a:solidFill>
                  <a:schemeClr val="tx1"/>
                </a:solidFill>
                <a:effectLst/>
                <a:latin typeface="+mn-lt"/>
                <a:ea typeface="+mn-ea"/>
                <a:cs typeface="+mn-cs"/>
              </a:rPr>
              <a:t>? Because walking away is what </a:t>
            </a:r>
            <a:r>
              <a:rPr lang="en-US" sz="1200" u="sng"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not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26678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Finally, if love truly</a:t>
            </a:r>
            <a:r>
              <a:rPr lang="en-US" sz="1200" kern="1200" dirty="0" smtClean="0">
                <a:solidFill>
                  <a:schemeClr val="tx1"/>
                </a:solidFill>
                <a:effectLst/>
                <a:latin typeface="+mn-lt"/>
                <a:ea typeface="+mn-ea"/>
                <a:cs typeface="+mn-cs"/>
              </a:rPr>
              <a:t> “hopes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things” it means that we invest the same kind of confident expectation that we usually reserve for God, Himself, toward the people of God. To “hope all things” means to confidently expect the long-term spiritual growth of our fellow brothers and sisters in Christ. Love always points to a brighter day ahead. Love is the lifeline that the hurting can hold on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fail to “hope all things” we consider failures of sin to be a final judgment.  It is betrayed in quickness to write other off. We have critical notions of others and when they meet our expectations of their weakness, we cross them off our list and push them out of our lives. Are you like me? Do you make your mind up about some people? Do you get tired of others doing the “same old things” and just “move on”, too? Are your negative opinions of others hardened and resistant to change? Do you see everything some people do through the same critical filter?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chemeClr val="tx1"/>
                </a:solidFill>
              </a:rPr>
              <a:t>Mic 7:8</a:t>
            </a:r>
            <a:r>
              <a:rPr lang="en-US" i="0" dirty="0" smtClean="0">
                <a:solidFill>
                  <a:schemeClr val="tx1"/>
                </a:solidFill>
              </a:rPr>
              <a:t> – “</a:t>
            </a:r>
            <a:r>
              <a:rPr lang="en-US" i="0" dirty="0" smtClean="0"/>
              <a:t>Do not rejoice over me, O my enemy. Though I fall I will rise; though I dwell in darkness, the </a:t>
            </a:r>
            <a:r>
              <a:rPr lang="en-US" i="0" cap="small" dirty="0" smtClean="0"/>
              <a:t>Lord</a:t>
            </a:r>
            <a:r>
              <a:rPr lang="en-US" i="0" dirty="0" smtClean="0"/>
              <a:t> is a light for me.</a:t>
            </a:r>
            <a:r>
              <a:rPr lang="en-US" i="0" dirty="0" smtClean="0">
                <a:solidFill>
                  <a:schemeClr val="tx1"/>
                </a:solidFill>
              </a:rPr>
              <a: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ever had a person believe in you and share a hopeful attitude for your future, then you have experienced some of what 1 Corinthians 13:7 teaches. As long as there is love, there will be hope.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164053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The word “endure” comes from the Greek word “</a:t>
            </a:r>
            <a:r>
              <a:rPr lang="en-US" sz="1200" kern="1200" dirty="0" err="1" smtClean="0">
                <a:solidFill>
                  <a:schemeClr val="tx1"/>
                </a:solidFill>
                <a:effectLst/>
                <a:latin typeface="+mn-lt"/>
                <a:ea typeface="+mn-ea"/>
                <a:cs typeface="+mn-cs"/>
              </a:rPr>
              <a:t>hypoménō</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which means “</a:t>
            </a:r>
            <a:r>
              <a:rPr lang="en-US" sz="1200" kern="1200" dirty="0" smtClean="0">
                <a:solidFill>
                  <a:schemeClr val="tx1"/>
                </a:solidFill>
                <a:effectLst/>
                <a:latin typeface="+mn-lt"/>
                <a:ea typeface="+mn-ea"/>
                <a:cs typeface="+mn-cs"/>
              </a:rPr>
              <a:t>to stay behind, to await, endure”. It is a compound word, combining the words for “under” and “to remain, abide or continue”. So in a strict literal sense this word “endure” means “to remain under”</a:t>
            </a:r>
            <a:r>
              <a:rPr lang="en-US" sz="1200" kern="1200" baseline="0" dirty="0" smtClean="0">
                <a:solidFill>
                  <a:schemeClr val="tx1"/>
                </a:solidFill>
                <a:effectLst/>
                <a:latin typeface="+mn-lt"/>
                <a:ea typeface="+mn-ea"/>
                <a:cs typeface="+mn-cs"/>
              </a:rPr>
              <a:t>, as if remaining under a load, or bearing up as if you’re enduring a load. </a:t>
            </a:r>
            <a:r>
              <a:rPr lang="en-US" sz="1200" kern="1200" dirty="0" smtClean="0">
                <a:solidFill>
                  <a:schemeClr val="tx1"/>
                </a:solidFill>
                <a:effectLst/>
                <a:latin typeface="+mn-lt"/>
                <a:ea typeface="+mn-ea"/>
                <a:cs typeface="+mn-cs"/>
              </a:rPr>
              <a:t>Sometimes it even means to remain in a place instead of leaving it, the implication being that there are great difficulties in that place.</a:t>
            </a: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John MacArthur says that this word was a military term used for an army that was holding a vital position </a:t>
            </a:r>
            <a:r>
              <a:rPr lang="en-US" sz="1200" u="sng" kern="1200" dirty="0" smtClean="0">
                <a:solidFill>
                  <a:schemeClr val="tx1"/>
                </a:solidFill>
                <a:effectLst/>
                <a:latin typeface="+mn-lt"/>
                <a:ea typeface="+mn-ea"/>
                <a:cs typeface="+mn-cs"/>
              </a:rPr>
              <a:t>at all costs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which every hardship and suffering was to be endured patiently in order to hold fast. Why? Because holding that position is important to the success of the battle. So it is with As Christians</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we must hold our positions with others in love for their good and for the glory of God.</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In the Scriptures is it often used of enduring to the end of life, awaiting our eternal prize, and also of living through long-term trials. It bears some similarity to “bears all things”. However, whereas to “bear all things” seems to refer to patience in the face of provocation, to “endure all things” takes a longer view.</a:t>
            </a:r>
          </a:p>
          <a:p>
            <a:pPr marL="0" lvl="0" indent="0">
              <a:buNone/>
            </a:pPr>
            <a:endParaRPr lang="en-US" sz="1200" b="0" kern="1200" baseline="0" dirty="0" smtClean="0">
              <a:solidFill>
                <a:schemeClr val="tx1"/>
              </a:solidFill>
              <a:effectLst/>
              <a:latin typeface="+mn-lt"/>
              <a:ea typeface="+mn-ea"/>
              <a:cs typeface="+mn-cs"/>
            </a:endParaRPr>
          </a:p>
          <a:p>
            <a:pPr marL="0" lvl="0" indent="0">
              <a:buNone/>
            </a:pPr>
            <a:r>
              <a:rPr lang="en-US" sz="1200" b="0" kern="1200" baseline="0" dirty="0" smtClean="0">
                <a:solidFill>
                  <a:schemeClr val="tx1"/>
                </a:solidFill>
                <a:effectLst/>
                <a:latin typeface="+mn-lt"/>
                <a:ea typeface="+mn-ea"/>
                <a:cs typeface="+mn-cs"/>
              </a:rPr>
              <a:t>Other verses where this same word is used:</a:t>
            </a:r>
          </a:p>
          <a:p>
            <a:pPr marL="0" lvl="0" indent="0">
              <a:buNone/>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1 Pet 2:20</a:t>
            </a:r>
            <a:r>
              <a:rPr lang="en-US" sz="1200" i="0" dirty="0" smtClean="0"/>
              <a:t> – “</a:t>
            </a:r>
            <a:r>
              <a:rPr lang="en-US" sz="1200" dirty="0" smtClean="0"/>
              <a:t>For what credit is there if, when you sin and are harshly treated, you </a:t>
            </a:r>
            <a:r>
              <a:rPr lang="en-US" sz="1200" b="1" dirty="0" smtClean="0"/>
              <a:t>endure</a:t>
            </a:r>
            <a:r>
              <a:rPr lang="en-US" sz="1200" dirty="0" smtClean="0"/>
              <a:t> it with patience? But if when you do what is right and suffer for it you patiently </a:t>
            </a:r>
            <a:r>
              <a:rPr lang="en-US" sz="1200" b="1" dirty="0" smtClean="0"/>
              <a:t>endure</a:t>
            </a:r>
            <a:r>
              <a:rPr lang="en-US" sz="1200" dirty="0" smtClean="0"/>
              <a:t> it, this finds favor with God.”</a:t>
            </a:r>
          </a:p>
          <a:p>
            <a:pPr marL="0" lvl="0" indent="0">
              <a:buNone/>
            </a:pPr>
            <a:endParaRPr lang="en-US" b="0" baseline="0" dirty="0" smtClean="0"/>
          </a:p>
          <a:p>
            <a:pPr marL="0" lvl="0" indent="0">
              <a:buNone/>
            </a:pPr>
            <a:r>
              <a:rPr lang="en-US" b="0" baseline="0" dirty="0" smtClean="0"/>
              <a:t>Like 1 Cor 13:7, this endurance is what we have towards others. In this case, it will be toward those who mistreat us. The endurance must be more than simply “taking it”. God would have us to endure patiently as if we recognize that though they are ambivalent towards us now, life’s circumstances may soften their attitude toward us. Having endured they’re prior mistreatment, it will boost our credibility in their eyes in which we can now help them.</a:t>
            </a:r>
          </a:p>
          <a:p>
            <a:pPr marL="0" lvl="0" indent="0">
              <a:buNone/>
            </a:pPr>
            <a:endParaRPr lang="en-US" b="0" baseline="0" dirty="0" smtClean="0"/>
          </a:p>
          <a:p>
            <a:pPr marL="0" lvl="0" indent="0">
              <a:buNone/>
            </a:pPr>
            <a:r>
              <a:rPr lang="en-US" sz="1200" b="1" dirty="0" smtClean="0"/>
              <a:t>2 Tim 2:10</a:t>
            </a:r>
            <a:r>
              <a:rPr lang="en-US" sz="1200" dirty="0" smtClean="0"/>
              <a:t> – “For this reason I </a:t>
            </a:r>
            <a:r>
              <a:rPr lang="en-US" sz="1200" b="1" dirty="0" smtClean="0"/>
              <a:t>endure</a:t>
            </a:r>
            <a:r>
              <a:rPr lang="en-US" sz="1200" dirty="0" smtClean="0"/>
              <a:t> all things for the sake of those who are chosen, so that they also may obtain the salvation which is in Christ Jesus and with it eternal glory.”</a:t>
            </a:r>
          </a:p>
          <a:p>
            <a:pPr marL="0" lvl="0" indent="0">
              <a:buNone/>
            </a:pPr>
            <a:endParaRPr lang="en-US" sz="1200" b="0" baseline="0" dirty="0" smtClean="0"/>
          </a:p>
          <a:p>
            <a:pPr marL="0" lvl="0" indent="0">
              <a:buNone/>
            </a:pPr>
            <a:r>
              <a:rPr lang="en-US" sz="1200" b="0" baseline="0" dirty="0" smtClean="0"/>
              <a:t>Who Paul endure all things for? Those who are chosen. And he ties that loving endurance directly with their ability to obtain salvation. Our willingness to endure others’ may very well be the deciding factor on whether or not they come to Christ.</a:t>
            </a:r>
          </a:p>
          <a:p>
            <a:pPr marL="0" lvl="0" indent="0">
              <a:buNone/>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Matt 10:22</a:t>
            </a:r>
            <a:r>
              <a:rPr lang="en-US" sz="1200" dirty="0" smtClean="0"/>
              <a:t> – “You will be hated by all because of My name, but it is the one who has </a:t>
            </a:r>
            <a:r>
              <a:rPr lang="en-US" sz="1200" b="1" dirty="0" smtClean="0"/>
              <a:t>endured</a:t>
            </a:r>
            <a:r>
              <a:rPr lang="en-US" sz="1200" dirty="0" smtClean="0"/>
              <a:t> to the end who will be saved.”</a:t>
            </a:r>
          </a:p>
          <a:p>
            <a:pPr marL="0" lvl="0" indent="0">
              <a:buNone/>
            </a:pPr>
            <a:endParaRPr lang="en-US" b="0" baseline="0" dirty="0" smtClean="0"/>
          </a:p>
          <a:p>
            <a:pPr marL="0" lvl="0" indent="0">
              <a:buNone/>
            </a:pPr>
            <a:r>
              <a:rPr lang="en-US" b="0" baseline="0" dirty="0" smtClean="0"/>
              <a:t>This is on the heels of Jesus sending His followers out on the “Limited Confession”. </a:t>
            </a:r>
            <a:r>
              <a:rPr lang="en-US" sz="1200" kern="1200" dirty="0" smtClean="0">
                <a:solidFill>
                  <a:schemeClr val="tx1"/>
                </a:solidFill>
                <a:effectLst/>
                <a:latin typeface="+mn-lt"/>
                <a:ea typeface="+mn-ea"/>
                <a:cs typeface="+mn-cs"/>
              </a:rPr>
              <a:t>He is brutally honest with them, holding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nothing back. They will be delivered to the courts, scourged in the synagogues, brought before governors and kings. Their own families would come against them and cause them to be put to death.</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hey will be hated. In the middle of all this explanation is when he says what he does</a:t>
            </a:r>
            <a:r>
              <a:rPr lang="en-US" sz="1200" kern="1200" baseline="0" dirty="0" smtClean="0">
                <a:solidFill>
                  <a:schemeClr val="tx1"/>
                </a:solidFill>
                <a:effectLst/>
                <a:latin typeface="+mn-lt"/>
                <a:ea typeface="+mn-ea"/>
                <a:cs typeface="+mn-cs"/>
              </a:rPr>
              <a:t> in vs. 22. In other words, </a:t>
            </a:r>
            <a:r>
              <a:rPr lang="en-US" sz="1200" kern="1200" dirty="0" smtClean="0">
                <a:solidFill>
                  <a:schemeClr val="tx1"/>
                </a:solidFill>
                <a:effectLst/>
                <a:latin typeface="+mn-lt"/>
                <a:ea typeface="+mn-ea"/>
                <a:cs typeface="+mn-cs"/>
              </a:rPr>
              <a:t>while under pressure and trial, we are to remain faithful, obedient, and continue to do what we know is right in spite of what others are throwing our way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what obstacles exists. He is saying that we as followers of Christ are called to endure others’ mistreatment, for their</a:t>
            </a:r>
            <a:r>
              <a:rPr lang="en-US" sz="1200" kern="1200" baseline="0" dirty="0" smtClean="0">
                <a:solidFill>
                  <a:schemeClr val="tx1"/>
                </a:solidFill>
                <a:effectLst/>
                <a:latin typeface="+mn-lt"/>
                <a:ea typeface="+mn-ea"/>
                <a:cs typeface="+mn-cs"/>
              </a:rPr>
              <a:t> good</a:t>
            </a:r>
            <a:r>
              <a:rPr lang="en-US" sz="1200" kern="1200" dirty="0" smtClean="0">
                <a:solidFill>
                  <a:schemeClr val="tx1"/>
                </a:solidFill>
                <a:effectLst/>
                <a:latin typeface="+mn-lt"/>
                <a:ea typeface="+mn-ea"/>
                <a:cs typeface="+mn-cs"/>
              </a:rPr>
              <a:t>. It is not an option.</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35395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What does enduring look</a:t>
            </a:r>
            <a:r>
              <a:rPr lang="en-US" sz="1200" kern="1200" baseline="0" dirty="0" smtClean="0">
                <a:solidFill>
                  <a:schemeClr val="tx1"/>
                </a:solidFill>
                <a:effectLst/>
                <a:latin typeface="+mn-lt"/>
                <a:ea typeface="+mn-ea"/>
                <a:cs typeface="+mn-cs"/>
              </a:rPr>
              <a:t> like? First, it looks like a long time.</a:t>
            </a:r>
            <a:endParaRPr lang="en-US" sz="1200"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In the context of 1 Cor 13, to endure all things word means that we are willing to remain in difficult situations for the sake of one another, rather than seeking an easy escape. When our fellow brothers and sisters in Christ are making life difficult for us, we don’t look for a way out. To endure is to approach things from a long term perspective</a:t>
            </a:r>
            <a:r>
              <a:rPr lang="en-US" sz="1200" kern="1200" baseline="0" dirty="0" smtClean="0">
                <a:solidFill>
                  <a:schemeClr val="tx1"/>
                </a:solidFill>
                <a:effectLst/>
                <a:latin typeface="+mn-lt"/>
                <a:ea typeface="+mn-ea"/>
                <a:cs typeface="+mn-cs"/>
              </a:rPr>
              <a:t> and so </a:t>
            </a:r>
            <a:r>
              <a:rPr lang="en-US" sz="1200" kern="1200" dirty="0" smtClean="0">
                <a:solidFill>
                  <a:schemeClr val="tx1"/>
                </a:solidFill>
                <a:effectLst/>
                <a:latin typeface="+mn-lt"/>
                <a:ea typeface="+mn-ea"/>
                <a:cs typeface="+mn-cs"/>
              </a:rPr>
              <a:t>“hoping all things” is not enough.</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nduring all things </a:t>
            </a:r>
            <a:r>
              <a:rPr lang="en-US" sz="1200" kern="1200" baseline="0" dirty="0" smtClean="0">
                <a:solidFill>
                  <a:schemeClr val="tx1"/>
                </a:solidFill>
                <a:effectLst/>
                <a:latin typeface="+mn-lt"/>
                <a:ea typeface="+mn-ea"/>
                <a:cs typeface="+mn-cs"/>
              </a:rPr>
              <a:t>requires that we take </a:t>
            </a:r>
            <a:r>
              <a:rPr lang="en-US" sz="1200" kern="1200" dirty="0" smtClean="0">
                <a:solidFill>
                  <a:schemeClr val="tx1"/>
                </a:solidFill>
                <a:effectLst/>
                <a:latin typeface="+mn-lt"/>
                <a:ea typeface="+mn-ea"/>
                <a:cs typeface="+mn-cs"/>
              </a:rPr>
              <a:t>a front row seat,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taking some abuse in the name of seeing each other through to the end.</a:t>
            </a:r>
          </a:p>
          <a:p>
            <a:pPr marL="0" lvl="0" inden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smtClean="0"/>
              <a:t>Matt 24:13</a:t>
            </a:r>
            <a:r>
              <a:rPr lang="en-US" sz="1600" i="0" dirty="0" smtClean="0"/>
              <a:t> – “</a:t>
            </a:r>
            <a:r>
              <a:rPr lang="en-US" i="0" dirty="0" smtClean="0"/>
              <a:t>But the one who endures </a:t>
            </a:r>
            <a:r>
              <a:rPr lang="en-US" i="0" u="sng" dirty="0" smtClean="0"/>
              <a:t>to the end</a:t>
            </a:r>
            <a:r>
              <a:rPr lang="en-US" i="0" dirty="0" smtClean="0"/>
              <a:t>, he will be saved.</a:t>
            </a:r>
            <a:r>
              <a:rPr lang="en-US" sz="1600" i="0" dirty="0" smtClean="0"/>
              <a:t>”</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In the wedding vows, a husband and wife take each other “for better or for worse, for richer, for poorer, in sickness and in health, to love and to cherish; </a:t>
            </a:r>
            <a:r>
              <a:rPr lang="en-US" sz="1200" u="sng" kern="1200" dirty="0" smtClean="0">
                <a:solidFill>
                  <a:schemeClr val="tx1"/>
                </a:solidFill>
                <a:effectLst/>
                <a:latin typeface="+mn-lt"/>
                <a:ea typeface="+mn-ea"/>
                <a:cs typeface="+mn-cs"/>
              </a:rPr>
              <a:t>from this day forward until death do us part</a:t>
            </a:r>
            <a:r>
              <a:rPr lang="en-US" sz="1200" kern="1200" dirty="0" smtClean="0">
                <a:solidFill>
                  <a:schemeClr val="tx1"/>
                </a:solidFill>
                <a:effectLst/>
                <a:latin typeface="+mn-lt"/>
                <a:ea typeface="+mn-ea"/>
                <a:cs typeface="+mn-cs"/>
              </a:rPr>
              <a:t>.” The basis of this pledge is the fact that enduring love goes on for a long, long time.</a:t>
            </a:r>
            <a:r>
              <a:rPr lang="en-US" sz="1200" kern="1200" baseline="0" dirty="0" smtClean="0">
                <a:solidFill>
                  <a:schemeClr val="tx1"/>
                </a:solidFill>
                <a:effectLst/>
                <a:latin typeface="+mn-lt"/>
                <a:ea typeface="+mn-ea"/>
                <a:cs typeface="+mn-cs"/>
              </a:rPr>
              <a:t> God never intended for divorce to be a substitute for enduring love. And nowhere can enduring love be practiced and cultivated than in the marriage relationship.</a:t>
            </a:r>
            <a:endParaRPr lang="en-US" sz="1200" kern="1200" dirty="0" smtClean="0">
              <a:solidFill>
                <a:schemeClr val="tx1"/>
              </a:solidFill>
              <a:effectLst/>
              <a:latin typeface="+mn-lt"/>
              <a:ea typeface="+mn-ea"/>
              <a:cs typeface="+mn-cs"/>
            </a:endParaRPr>
          </a:p>
          <a:p>
            <a:pPr marL="0" lvl="0" indent="0">
              <a:buNone/>
            </a:pPr>
            <a:endParaRPr lang="en-US" sz="1200" b="0" kern="1200" baseline="0" dirty="0" smtClean="0">
              <a:solidFill>
                <a:schemeClr val="tx1"/>
              </a:solidFill>
              <a:effectLst/>
              <a:latin typeface="+mn-lt"/>
              <a:ea typeface="+mn-ea"/>
              <a:cs typeface="+mn-cs"/>
            </a:endParaRPr>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175317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Secondly, enduring love is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opposite of being a fair weather friend. A fair weather friend is your friend as long as things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easy and pleasant and there are no problems, no trouble on the horizon, no storms brewing in your life. God says to us that if we are going to really love, we must endure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our positive expectations don’t mean much when we essentially plan to pop back into the picture when things are a little less rocky. If our fellow Christians are going to grow, it isn’t God’s design that they do it alone. And let’s face it: some Christians lives are train-wrecks. Being close to these people means hassle, heartbreak, and offense…but a true Christian buys a ticket for a train he knows will wreck.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Prov 17:17</a:t>
            </a:r>
            <a:r>
              <a:rPr lang="en-US" sz="1200" kern="1200" dirty="0" smtClean="0">
                <a:solidFill>
                  <a:schemeClr val="tx1"/>
                </a:solidFill>
                <a:effectLst/>
                <a:latin typeface="+mn-lt"/>
                <a:ea typeface="+mn-ea"/>
                <a:cs typeface="+mn-cs"/>
              </a:rPr>
              <a:t> says, “A friend loves at all times, and a brother is born for adversity.”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all times a friend loves. This means that when we get hurt and are tempted to say, “I’m done with you, I’ve had enough, I will not be in your life anymore or help you as a friend or find help for you”, we “bear up” to that, brushing off that kind of thinking, replacing</a:t>
            </a:r>
            <a:r>
              <a:rPr lang="en-US" sz="1200" kern="1200" baseline="0" dirty="0" smtClean="0">
                <a:solidFill>
                  <a:schemeClr val="tx1"/>
                </a:solidFill>
                <a:effectLst/>
                <a:latin typeface="+mn-lt"/>
                <a:ea typeface="+mn-ea"/>
                <a:cs typeface="+mn-cs"/>
              </a:rPr>
              <a:t> it the </a:t>
            </a:r>
            <a:r>
              <a:rPr lang="en-US" sz="1200" kern="1200" dirty="0" smtClean="0">
                <a:solidFill>
                  <a:schemeClr val="tx1"/>
                </a:solidFill>
                <a:effectLst/>
                <a:latin typeface="+mn-lt"/>
                <a:ea typeface="+mn-ea"/>
                <a:cs typeface="+mn-cs"/>
              </a:rPr>
              <a:t>thinking, “I will endure with you!” Enduring</a:t>
            </a:r>
            <a:r>
              <a:rPr lang="en-US" sz="1200" kern="1200" baseline="0" dirty="0" smtClean="0">
                <a:solidFill>
                  <a:schemeClr val="tx1"/>
                </a:solidFill>
                <a:effectLst/>
                <a:latin typeface="+mn-lt"/>
                <a:ea typeface="+mn-ea"/>
                <a:cs typeface="+mn-cs"/>
              </a:rPr>
              <a:t> lov</a:t>
            </a:r>
            <a:r>
              <a:rPr lang="en-US" sz="1200" kern="1200" dirty="0" smtClean="0">
                <a:solidFill>
                  <a:schemeClr val="tx1"/>
                </a:solidFill>
                <a:effectLst/>
                <a:latin typeface="+mn-lt"/>
                <a:ea typeface="+mn-ea"/>
                <a:cs typeface="+mn-cs"/>
              </a:rPr>
              <a:t>e doesn’t throw people aside like a worn shirt. </a:t>
            </a:r>
            <a:endParaRPr lang="en-US"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17986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4/03/2019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4/03/2019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4/03/2019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4/03/2019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4/03/2019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4/03/2019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4/03/2019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4/03/2019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4/03/2019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800" b="1" dirty="0" smtClean="0"/>
              <a:t>What Does Enduring Look Like?</a:t>
            </a:r>
            <a:endParaRPr lang="en-US" sz="4800" b="1" dirty="0"/>
          </a:p>
        </p:txBody>
      </p:sp>
      <p:sp>
        <p:nvSpPr>
          <p:cNvPr id="10" name="Content Placeholder 3"/>
          <p:cNvSpPr txBox="1">
            <a:spLocks/>
          </p:cNvSpPr>
          <p:nvPr/>
        </p:nvSpPr>
        <p:spPr>
          <a:xfrm>
            <a:off x="668215" y="1059765"/>
            <a:ext cx="8338625" cy="3709183"/>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000" dirty="0" smtClean="0"/>
              <a:t>A long time</a:t>
            </a:r>
          </a:p>
          <a:p>
            <a:r>
              <a:rPr lang="en-US" sz="3000" dirty="0" smtClean="0"/>
              <a:t>Consistent</a:t>
            </a:r>
          </a:p>
          <a:p>
            <a:r>
              <a:rPr lang="en-US" sz="3000" dirty="0" smtClean="0"/>
              <a:t>Painful</a:t>
            </a:r>
          </a:p>
          <a:p>
            <a:pPr lvl="1"/>
            <a:r>
              <a:rPr lang="en-US" sz="2200" b="1" i="0" dirty="0"/>
              <a:t>Heb 12:2-3</a:t>
            </a:r>
            <a:r>
              <a:rPr lang="en-US" sz="2200" i="0" dirty="0"/>
              <a:t> – “</a:t>
            </a:r>
            <a:r>
              <a:rPr lang="en-US" sz="2200" b="1" i="0" baseline="30000" dirty="0"/>
              <a:t>2</a:t>
            </a:r>
            <a:r>
              <a:rPr lang="en-US" sz="2200" i="0" dirty="0"/>
              <a:t>fixing our eyes on Jesus, the author and perfecter of faith, who for the joy set before Him endured the </a:t>
            </a:r>
            <a:r>
              <a:rPr lang="en-US" sz="2200" i="0" u="sng" dirty="0"/>
              <a:t>cross</a:t>
            </a:r>
            <a:r>
              <a:rPr lang="en-US" sz="2200" i="0" dirty="0"/>
              <a:t>, despising the </a:t>
            </a:r>
            <a:r>
              <a:rPr lang="en-US" sz="2200" i="0" u="sng" dirty="0"/>
              <a:t>shame</a:t>
            </a:r>
            <a:r>
              <a:rPr lang="en-US" sz="2200" i="0" dirty="0"/>
              <a:t>, and has sat down at the right hand of the throne of God. </a:t>
            </a:r>
            <a:r>
              <a:rPr lang="en-US" sz="2200" b="1" i="0" baseline="30000" dirty="0"/>
              <a:t>3</a:t>
            </a:r>
            <a:r>
              <a:rPr lang="en-US" sz="2200" i="0" dirty="0"/>
              <a:t>For consider Him who has endured such </a:t>
            </a:r>
            <a:r>
              <a:rPr lang="en-US" sz="2200" i="0" u="sng" dirty="0"/>
              <a:t>hostility</a:t>
            </a:r>
            <a:r>
              <a:rPr lang="en-US" sz="2200" i="0" dirty="0"/>
              <a:t> by sinners against Himself, so that you will not grow weary and lose heart.”</a:t>
            </a:r>
          </a:p>
          <a:p>
            <a:pPr lvl="1"/>
            <a:endParaRPr lang="en-US" sz="2200" i="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0009"/>
          <a:stretch/>
        </p:blipFill>
        <p:spPr>
          <a:xfrm>
            <a:off x="668215" y="4895557"/>
            <a:ext cx="4171072" cy="1842868"/>
          </a:xfrm>
          <a:prstGeom prst="rect">
            <a:avLst/>
          </a:prstGeom>
        </p:spPr>
      </p:pic>
      <p:pic>
        <p:nvPicPr>
          <p:cNvPr id="5" name="Picture 4"/>
          <p:cNvPicPr>
            <a:picLocks noChangeAspect="1"/>
          </p:cNvPicPr>
          <p:nvPr/>
        </p:nvPicPr>
        <p:blipFill>
          <a:blip r:embed="rId4"/>
          <a:stretch>
            <a:fillRect/>
          </a:stretch>
        </p:blipFill>
        <p:spPr>
          <a:xfrm>
            <a:off x="4837527" y="4895557"/>
            <a:ext cx="4169313" cy="1842868"/>
          </a:xfrm>
          <a:prstGeom prst="rect">
            <a:avLst/>
          </a:prstGeom>
        </p:spPr>
      </p:pic>
    </p:spTree>
    <p:extLst>
      <p:ext uri="{BB962C8B-B14F-4D97-AF65-F5344CB8AC3E}">
        <p14:creationId xmlns:p14="http://schemas.microsoft.com/office/powerpoint/2010/main" val="81912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800" b="1" dirty="0" smtClean="0"/>
              <a:t>What Does Enduring Look Like?</a:t>
            </a:r>
            <a:endParaRPr lang="en-US" sz="4800" b="1" dirty="0"/>
          </a:p>
        </p:txBody>
      </p:sp>
      <p:sp>
        <p:nvSpPr>
          <p:cNvPr id="10" name="Content Placeholder 3"/>
          <p:cNvSpPr txBox="1">
            <a:spLocks/>
          </p:cNvSpPr>
          <p:nvPr/>
        </p:nvSpPr>
        <p:spPr>
          <a:xfrm>
            <a:off x="668215" y="1059765"/>
            <a:ext cx="8338625" cy="2302413"/>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000" dirty="0" smtClean="0"/>
              <a:t>A long time</a:t>
            </a:r>
          </a:p>
          <a:p>
            <a:r>
              <a:rPr lang="en-US" sz="3000" dirty="0" smtClean="0"/>
              <a:t>Consistent</a:t>
            </a:r>
          </a:p>
          <a:p>
            <a:r>
              <a:rPr lang="en-US" sz="3000" dirty="0" smtClean="0"/>
              <a:t>Painful</a:t>
            </a:r>
          </a:p>
          <a:p>
            <a:r>
              <a:rPr lang="en-US" sz="3000" dirty="0" smtClean="0"/>
              <a:t>God</a:t>
            </a:r>
          </a:p>
          <a:p>
            <a:pPr lvl="1"/>
            <a:endParaRPr lang="en-US" sz="2200" dirty="0"/>
          </a:p>
        </p:txBody>
      </p:sp>
      <p:pic>
        <p:nvPicPr>
          <p:cNvPr id="4" name="Picture 3"/>
          <p:cNvPicPr>
            <a:picLocks noChangeAspect="1"/>
          </p:cNvPicPr>
          <p:nvPr/>
        </p:nvPicPr>
        <p:blipFill>
          <a:blip r:embed="rId3"/>
          <a:stretch>
            <a:fillRect/>
          </a:stretch>
        </p:blipFill>
        <p:spPr>
          <a:xfrm>
            <a:off x="668214" y="3488788"/>
            <a:ext cx="8338625" cy="3263704"/>
          </a:xfrm>
          <a:prstGeom prst="rect">
            <a:avLst/>
          </a:prstGeom>
        </p:spPr>
      </p:pic>
    </p:spTree>
    <p:extLst>
      <p:ext uri="{BB962C8B-B14F-4D97-AF65-F5344CB8AC3E}">
        <p14:creationId xmlns:p14="http://schemas.microsoft.com/office/powerpoint/2010/main" val="18202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What Is Hope?</a:t>
            </a:r>
            <a:endParaRPr lang="en-US" sz="7000" b="1" dirty="0"/>
          </a:p>
        </p:txBody>
      </p:sp>
      <p:sp>
        <p:nvSpPr>
          <p:cNvPr id="26" name="Content Placeholder 3"/>
          <p:cNvSpPr>
            <a:spLocks noGrp="1"/>
          </p:cNvSpPr>
          <p:nvPr>
            <p:ph idx="1"/>
          </p:nvPr>
        </p:nvSpPr>
        <p:spPr>
          <a:xfrm>
            <a:off x="668214" y="1036320"/>
            <a:ext cx="8338625" cy="1017564"/>
          </a:xfrm>
          <a:ln w="28575">
            <a:solidFill>
              <a:schemeClr val="tx1"/>
            </a:solidFill>
          </a:ln>
        </p:spPr>
        <p:txBody>
          <a:bodyPr>
            <a:noAutofit/>
          </a:bodyPr>
          <a:lstStyle/>
          <a:p>
            <a:pPr marL="0" indent="0">
              <a:buNone/>
            </a:pPr>
            <a:r>
              <a:rPr lang="en-US" sz="2600" dirty="0" smtClean="0"/>
              <a:t>“hope” </a:t>
            </a:r>
            <a:r>
              <a:rPr lang="en-US" sz="2600" dirty="0" smtClean="0">
                <a:solidFill>
                  <a:schemeClr val="tx1"/>
                </a:solidFill>
              </a:rPr>
              <a:t>= </a:t>
            </a:r>
            <a:r>
              <a:rPr lang="en-US" sz="2600" dirty="0" smtClean="0">
                <a:solidFill>
                  <a:schemeClr val="tx1"/>
                </a:solidFill>
              </a:rPr>
              <a:t>“</a:t>
            </a:r>
            <a:r>
              <a:rPr lang="en-US" sz="2600" dirty="0" err="1" smtClean="0"/>
              <a:t>elpiz</a:t>
            </a:r>
            <a:r>
              <a:rPr lang="en-US" sz="2600" dirty="0" err="1"/>
              <a:t>ó</a:t>
            </a:r>
            <a:r>
              <a:rPr lang="en-US" sz="2600" dirty="0" smtClean="0">
                <a:solidFill>
                  <a:schemeClr val="tx1"/>
                </a:solidFill>
              </a:rPr>
              <a:t>”</a:t>
            </a:r>
            <a:endParaRPr lang="en-US" sz="2600" dirty="0" smtClean="0">
              <a:solidFill>
                <a:schemeClr val="tx1"/>
              </a:solidFill>
            </a:endParaRPr>
          </a:p>
          <a:p>
            <a:pPr marL="0" indent="0">
              <a:buNone/>
            </a:pPr>
            <a:r>
              <a:rPr lang="en-US" sz="2600" dirty="0" smtClean="0"/>
              <a:t>“</a:t>
            </a:r>
            <a:r>
              <a:rPr lang="en-US" sz="2600" dirty="0" smtClean="0"/>
              <a:t>to </a:t>
            </a:r>
            <a:r>
              <a:rPr lang="en-US" sz="2600" dirty="0" smtClean="0"/>
              <a:t>expect, trust, anticipate, actively wait, fully confident”</a:t>
            </a:r>
            <a:endParaRPr lang="en-US" sz="2600" u="sng" dirty="0"/>
          </a:p>
        </p:txBody>
      </p:sp>
      <p:sp>
        <p:nvSpPr>
          <p:cNvPr id="7" name="Content Placeholder 3"/>
          <p:cNvSpPr txBox="1">
            <a:spLocks/>
          </p:cNvSpPr>
          <p:nvPr/>
        </p:nvSpPr>
        <p:spPr>
          <a:xfrm>
            <a:off x="668212" y="2630658"/>
            <a:ext cx="8338625" cy="1732744"/>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
            </a:pPr>
            <a:r>
              <a:rPr lang="en-US" b="1" dirty="0" smtClean="0"/>
              <a:t>1 Tim 4:10</a:t>
            </a:r>
            <a:r>
              <a:rPr lang="en-US" dirty="0" smtClean="0"/>
              <a:t> – “</a:t>
            </a:r>
            <a:r>
              <a:rPr lang="en-US" dirty="0"/>
              <a:t>For it is for this we labor and strive, because we have fixed our </a:t>
            </a:r>
            <a:r>
              <a:rPr lang="en-US" b="1" dirty="0">
                <a:solidFill>
                  <a:srgbClr val="0070C0"/>
                </a:solidFill>
              </a:rPr>
              <a:t>hope</a:t>
            </a:r>
            <a:r>
              <a:rPr lang="en-US" dirty="0"/>
              <a:t> on the living God, who is the Savior of all men, especially of believers.</a:t>
            </a:r>
            <a:r>
              <a:rPr lang="en-US" dirty="0" smtClean="0"/>
              <a:t>”</a:t>
            </a:r>
            <a:r>
              <a:rPr lang="en-US" b="1" dirty="0" smtClean="0"/>
              <a:t> </a:t>
            </a:r>
          </a:p>
          <a:p>
            <a:pPr>
              <a:buFont typeface="Wingdings" panose="05000000000000000000" pitchFamily="2" charset="2"/>
              <a:buChar char="§"/>
            </a:pPr>
            <a:r>
              <a:rPr lang="en-US" b="1" dirty="0" smtClean="0"/>
              <a:t>John</a:t>
            </a:r>
            <a:r>
              <a:rPr lang="en-US" b="1" dirty="0"/>
              <a:t> </a:t>
            </a:r>
            <a:r>
              <a:rPr lang="en-US" b="1" dirty="0" smtClean="0"/>
              <a:t>5:45</a:t>
            </a:r>
            <a:r>
              <a:rPr lang="en-US" dirty="0" smtClean="0"/>
              <a:t> – “</a:t>
            </a:r>
            <a:r>
              <a:rPr lang="en-US" dirty="0"/>
              <a:t>Do not think that I will accuse you before the Father; the one who accuses you is Moses, in whom you have set your </a:t>
            </a:r>
            <a:r>
              <a:rPr lang="en-US" b="1" dirty="0">
                <a:solidFill>
                  <a:srgbClr val="0070C0"/>
                </a:solidFill>
              </a:rPr>
              <a:t>hope</a:t>
            </a:r>
            <a:r>
              <a:rPr lang="en-US" dirty="0"/>
              <a:t>.</a:t>
            </a:r>
            <a:r>
              <a:rPr lang="en-US" dirty="0" smtClean="0"/>
              <a:t>”</a:t>
            </a:r>
            <a:endParaRPr lang="en-US" dirty="0"/>
          </a:p>
        </p:txBody>
      </p:sp>
      <p:sp>
        <p:nvSpPr>
          <p:cNvPr id="6" name="Content Placeholder 3"/>
          <p:cNvSpPr txBox="1">
            <a:spLocks/>
          </p:cNvSpPr>
          <p:nvPr/>
        </p:nvSpPr>
        <p:spPr>
          <a:xfrm>
            <a:off x="668212" y="2053885"/>
            <a:ext cx="8338626" cy="576773"/>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3600" u="sng" dirty="0" smtClean="0">
                <a:solidFill>
                  <a:srgbClr val="0070C0"/>
                </a:solidFill>
              </a:rPr>
              <a:t>Confidence In Salvation</a:t>
            </a:r>
            <a:endParaRPr lang="en-US" sz="3600" u="sng" dirty="0">
              <a:solidFill>
                <a:srgbClr val="0070C0"/>
              </a:solidFill>
            </a:endParaRPr>
          </a:p>
        </p:txBody>
      </p:sp>
      <p:sp>
        <p:nvSpPr>
          <p:cNvPr id="8" name="Content Placeholder 3"/>
          <p:cNvSpPr txBox="1">
            <a:spLocks/>
          </p:cNvSpPr>
          <p:nvPr/>
        </p:nvSpPr>
        <p:spPr>
          <a:xfrm>
            <a:off x="668212" y="4363402"/>
            <a:ext cx="8338626" cy="576773"/>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3600" u="sng" dirty="0" smtClean="0">
                <a:solidFill>
                  <a:srgbClr val="0070C0"/>
                </a:solidFill>
              </a:rPr>
              <a:t>Human Affairs</a:t>
            </a:r>
            <a:endParaRPr lang="en-US" sz="3600" u="sng" dirty="0">
              <a:solidFill>
                <a:srgbClr val="0070C0"/>
              </a:solidFill>
            </a:endParaRPr>
          </a:p>
        </p:txBody>
      </p:sp>
      <p:sp>
        <p:nvSpPr>
          <p:cNvPr id="9" name="Content Placeholder 3"/>
          <p:cNvSpPr txBox="1">
            <a:spLocks/>
          </p:cNvSpPr>
          <p:nvPr/>
        </p:nvSpPr>
        <p:spPr>
          <a:xfrm>
            <a:off x="668211" y="4940175"/>
            <a:ext cx="8338625" cy="1878037"/>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
            </a:pPr>
            <a:r>
              <a:rPr lang="en-US" b="1" dirty="0" smtClean="0"/>
              <a:t>Rom 15:24</a:t>
            </a:r>
            <a:r>
              <a:rPr lang="en-US" dirty="0" smtClean="0"/>
              <a:t> – “</a:t>
            </a:r>
            <a:r>
              <a:rPr lang="en-US" dirty="0"/>
              <a:t>whenever I go to Spain—for I </a:t>
            </a:r>
            <a:r>
              <a:rPr lang="en-US" b="1" dirty="0">
                <a:solidFill>
                  <a:srgbClr val="0070C0"/>
                </a:solidFill>
              </a:rPr>
              <a:t>hope</a:t>
            </a:r>
            <a:r>
              <a:rPr lang="en-US" dirty="0"/>
              <a:t> to see you in passing, and to be helped on my way there by you, when I have first enjoyed your </a:t>
            </a:r>
            <a:r>
              <a:rPr lang="en-US" dirty="0" smtClean="0"/>
              <a:t>company for </a:t>
            </a:r>
            <a:r>
              <a:rPr lang="en-US" dirty="0"/>
              <a:t>a while</a:t>
            </a:r>
            <a:r>
              <a:rPr lang="en-US" dirty="0" smtClean="0"/>
              <a:t>”</a:t>
            </a:r>
          </a:p>
          <a:p>
            <a:pPr>
              <a:buFont typeface="Wingdings" panose="05000000000000000000" pitchFamily="2" charset="2"/>
              <a:buChar char="§"/>
            </a:pPr>
            <a:r>
              <a:rPr lang="en-US" b="1" dirty="0" smtClean="0"/>
              <a:t>Phil 2:19</a:t>
            </a:r>
            <a:r>
              <a:rPr lang="en-US" dirty="0" smtClean="0"/>
              <a:t> – “</a:t>
            </a:r>
            <a:r>
              <a:rPr lang="en-US" dirty="0"/>
              <a:t>But I </a:t>
            </a:r>
            <a:r>
              <a:rPr lang="en-US" b="1" dirty="0" smtClean="0">
                <a:solidFill>
                  <a:srgbClr val="0070C0"/>
                </a:solidFill>
              </a:rPr>
              <a:t>hope</a:t>
            </a:r>
            <a:r>
              <a:rPr lang="en-US" dirty="0" smtClean="0"/>
              <a:t> in </a:t>
            </a:r>
            <a:r>
              <a:rPr lang="en-US" dirty="0"/>
              <a:t>the Lord Jesus to send Timothy to you shortly, so that I also may be encouraged when I learn of your condition.</a:t>
            </a:r>
            <a:r>
              <a:rPr lang="en-US" dirty="0" smtClean="0"/>
              <a:t>”</a:t>
            </a:r>
            <a:endParaRPr lang="en-US" b="1" dirty="0" smtClean="0"/>
          </a:p>
        </p:txBody>
      </p:sp>
    </p:spTree>
    <p:extLst>
      <p:ext uri="{BB962C8B-B14F-4D97-AF65-F5344CB8AC3E}">
        <p14:creationId xmlns:p14="http://schemas.microsoft.com/office/powerpoint/2010/main" val="15772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fade">
                                      <p:cBhvr>
                                        <p:cTn id="5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7" grpId="0" animBg="1"/>
      <p:bldP spid="6"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Faith, Hope, Love</a:t>
            </a:r>
            <a:endParaRPr lang="en-US" sz="7000" b="1" dirty="0"/>
          </a:p>
        </p:txBody>
      </p:sp>
      <p:sp>
        <p:nvSpPr>
          <p:cNvPr id="26" name="Content Placeholder 3"/>
          <p:cNvSpPr>
            <a:spLocks noGrp="1"/>
          </p:cNvSpPr>
          <p:nvPr>
            <p:ph idx="1"/>
          </p:nvPr>
        </p:nvSpPr>
        <p:spPr>
          <a:xfrm>
            <a:off x="668214" y="1036320"/>
            <a:ext cx="8338625" cy="2361974"/>
          </a:xfrm>
          <a:ln w="28575">
            <a:solidFill>
              <a:schemeClr val="tx1"/>
            </a:solidFill>
          </a:ln>
        </p:spPr>
        <p:txBody>
          <a:bodyPr>
            <a:noAutofit/>
          </a:bodyPr>
          <a:lstStyle/>
          <a:p>
            <a:r>
              <a:rPr lang="en-US" sz="2800" b="1" dirty="0">
                <a:solidFill>
                  <a:schemeClr val="tx1"/>
                </a:solidFill>
              </a:rPr>
              <a:t>1 Cor 13:13</a:t>
            </a:r>
            <a:r>
              <a:rPr lang="en-US" sz="2800" dirty="0">
                <a:solidFill>
                  <a:schemeClr val="tx1"/>
                </a:solidFill>
              </a:rPr>
              <a:t> – “But now faith, hope, love, abide these three; but the greatest of these is love</a:t>
            </a:r>
            <a:r>
              <a:rPr lang="en-US" sz="2800" dirty="0" smtClean="0">
                <a:solidFill>
                  <a:schemeClr val="tx1"/>
                </a:solidFill>
              </a:rPr>
              <a:t>.”</a:t>
            </a:r>
          </a:p>
          <a:p>
            <a:r>
              <a:rPr lang="en-US" sz="2800" b="1" dirty="0" smtClean="0">
                <a:solidFill>
                  <a:schemeClr val="tx1"/>
                </a:solidFill>
              </a:rPr>
              <a:t>Col 1:4-5a</a:t>
            </a:r>
            <a:r>
              <a:rPr lang="en-US" sz="2800" dirty="0" smtClean="0">
                <a:solidFill>
                  <a:schemeClr val="tx1"/>
                </a:solidFill>
              </a:rPr>
              <a:t> – “</a:t>
            </a:r>
            <a:r>
              <a:rPr lang="en-US" sz="2800" b="1" baseline="30000" dirty="0" smtClean="0"/>
              <a:t>4</a:t>
            </a:r>
            <a:r>
              <a:rPr lang="en-US" sz="2800" dirty="0" smtClean="0"/>
              <a:t>since </a:t>
            </a:r>
            <a:r>
              <a:rPr lang="en-US" sz="2800" dirty="0"/>
              <a:t>we heard of your </a:t>
            </a:r>
            <a:r>
              <a:rPr lang="en-US" sz="2800" u="sng" dirty="0"/>
              <a:t>faith</a:t>
            </a:r>
            <a:r>
              <a:rPr lang="en-US" sz="2800" dirty="0"/>
              <a:t> in Christ Jesus and the </a:t>
            </a:r>
            <a:r>
              <a:rPr lang="en-US" sz="2800" u="sng" dirty="0"/>
              <a:t>love</a:t>
            </a:r>
            <a:r>
              <a:rPr lang="en-US" sz="2800" dirty="0"/>
              <a:t> which you </a:t>
            </a:r>
            <a:r>
              <a:rPr lang="en-US" sz="2800" dirty="0" smtClean="0"/>
              <a:t>have for </a:t>
            </a:r>
            <a:r>
              <a:rPr lang="en-US" sz="2800" dirty="0"/>
              <a:t>all </a:t>
            </a:r>
            <a:r>
              <a:rPr lang="en-US" sz="2800" dirty="0" smtClean="0"/>
              <a:t>the saints</a:t>
            </a:r>
            <a:r>
              <a:rPr lang="en-US" sz="2800" dirty="0"/>
              <a:t>; </a:t>
            </a:r>
            <a:r>
              <a:rPr lang="en-US" sz="2800" b="1" baseline="30000" dirty="0" smtClean="0"/>
              <a:t>5</a:t>
            </a:r>
            <a:r>
              <a:rPr lang="en-US" sz="2800" dirty="0" smtClean="0"/>
              <a:t>because </a:t>
            </a:r>
            <a:r>
              <a:rPr lang="en-US" sz="2800" dirty="0"/>
              <a:t>of the </a:t>
            </a:r>
            <a:r>
              <a:rPr lang="en-US" sz="2800" u="sng" dirty="0"/>
              <a:t>hope</a:t>
            </a:r>
            <a:r>
              <a:rPr lang="en-US" sz="2800" dirty="0"/>
              <a:t> laid up for you </a:t>
            </a:r>
            <a:r>
              <a:rPr lang="en-US" sz="2800" dirty="0" smtClean="0"/>
              <a:t>in heaven</a:t>
            </a:r>
            <a:r>
              <a:rPr lang="en-US" sz="2800" dirty="0" smtClean="0">
                <a:solidFill>
                  <a:schemeClr val="tx1"/>
                </a:solidFill>
              </a:rPr>
              <a:t>”</a:t>
            </a:r>
            <a:endParaRPr lang="en-US" sz="2800" dirty="0">
              <a:solidFill>
                <a:schemeClr val="tx1"/>
              </a:solidFill>
            </a:endParaRPr>
          </a:p>
          <a:p>
            <a:pPr marL="0" indent="0">
              <a:buNone/>
            </a:pPr>
            <a:endParaRPr lang="en-US" sz="2600"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506" y="3507475"/>
            <a:ext cx="4231333" cy="313776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12" y="3507474"/>
            <a:ext cx="4107293" cy="3137765"/>
          </a:xfrm>
          <a:prstGeom prst="rect">
            <a:avLst/>
          </a:prstGeom>
        </p:spPr>
      </p:pic>
    </p:spTree>
    <p:extLst>
      <p:ext uri="{BB962C8B-B14F-4D97-AF65-F5344CB8AC3E}">
        <p14:creationId xmlns:p14="http://schemas.microsoft.com/office/powerpoint/2010/main" val="19392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fade">
                                      <p:cBhvr>
                                        <p:cTn id="18" dur="500"/>
                                        <p:tgtEl>
                                          <p:spTgt spid="2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Hopes All Things</a:t>
            </a:r>
            <a:endParaRPr lang="en-US" sz="7000" b="1" dirty="0"/>
          </a:p>
        </p:txBody>
      </p:sp>
      <p:sp>
        <p:nvSpPr>
          <p:cNvPr id="26" name="Content Placeholder 3"/>
          <p:cNvSpPr>
            <a:spLocks noGrp="1"/>
          </p:cNvSpPr>
          <p:nvPr>
            <p:ph idx="1"/>
          </p:nvPr>
        </p:nvSpPr>
        <p:spPr>
          <a:xfrm>
            <a:off x="668214" y="1036320"/>
            <a:ext cx="8338625" cy="3426498"/>
          </a:xfrm>
          <a:ln w="28575">
            <a:solidFill>
              <a:schemeClr val="tx1"/>
            </a:solidFill>
          </a:ln>
        </p:spPr>
        <p:txBody>
          <a:bodyPr>
            <a:noAutofit/>
          </a:bodyPr>
          <a:lstStyle/>
          <a:p>
            <a:r>
              <a:rPr lang="en-US" sz="3000" dirty="0" smtClean="0">
                <a:solidFill>
                  <a:schemeClr val="tx1"/>
                </a:solidFill>
              </a:rPr>
              <a:t>It frees us to love</a:t>
            </a:r>
          </a:p>
          <a:p>
            <a:pPr lvl="1"/>
            <a:r>
              <a:rPr lang="en-US" b="1" i="0" dirty="0">
                <a:solidFill>
                  <a:schemeClr val="tx1"/>
                </a:solidFill>
              </a:rPr>
              <a:t>Rom 5:5</a:t>
            </a:r>
            <a:r>
              <a:rPr lang="en-US" i="0" dirty="0">
                <a:solidFill>
                  <a:schemeClr val="tx1"/>
                </a:solidFill>
              </a:rPr>
              <a:t> – “and hope does not disappoint, </a:t>
            </a:r>
            <a:r>
              <a:rPr lang="en-US" i="0" u="sng" dirty="0">
                <a:solidFill>
                  <a:schemeClr val="tx1"/>
                </a:solidFill>
              </a:rPr>
              <a:t>because the love of God has been poured out within our hearts</a:t>
            </a:r>
            <a:r>
              <a:rPr lang="en-US" i="0" dirty="0">
                <a:solidFill>
                  <a:schemeClr val="tx1"/>
                </a:solidFill>
              </a:rPr>
              <a:t> through the Holy Spirit who was given to us</a:t>
            </a:r>
            <a:r>
              <a:rPr lang="en-US" i="0" dirty="0" smtClean="0">
                <a:solidFill>
                  <a:schemeClr val="tx1"/>
                </a:solidFill>
              </a:rPr>
              <a:t>.”</a:t>
            </a:r>
          </a:p>
          <a:p>
            <a:pPr lvl="1"/>
            <a:r>
              <a:rPr lang="en-US" b="1" i="0" dirty="0" smtClean="0"/>
              <a:t>2 Cor 3:12</a:t>
            </a:r>
            <a:r>
              <a:rPr lang="en-US" i="0" dirty="0" smtClean="0"/>
              <a:t> – “Therefore </a:t>
            </a:r>
            <a:r>
              <a:rPr lang="en-US" i="0" dirty="0"/>
              <a:t>having such a hope, </a:t>
            </a:r>
            <a:r>
              <a:rPr lang="en-US" i="0" u="sng" dirty="0"/>
              <a:t>we use great boldness in our </a:t>
            </a:r>
            <a:r>
              <a:rPr lang="en-US" i="0" u="sng" dirty="0" smtClean="0"/>
              <a:t>speech</a:t>
            </a:r>
            <a:r>
              <a:rPr lang="en-US" i="0" dirty="0" smtClean="0"/>
              <a:t>”</a:t>
            </a:r>
          </a:p>
          <a:p>
            <a:pPr lvl="1"/>
            <a:r>
              <a:rPr lang="en-US" b="1" i="0" dirty="0" smtClean="0"/>
              <a:t>1 Pet 3:15</a:t>
            </a:r>
            <a:r>
              <a:rPr lang="en-US" i="0" dirty="0" smtClean="0"/>
              <a:t> – “</a:t>
            </a:r>
            <a:r>
              <a:rPr lang="en-US" i="0" dirty="0" smtClean="0"/>
              <a:t>but sanctify </a:t>
            </a:r>
            <a:r>
              <a:rPr lang="en-US" i="0" dirty="0"/>
              <a:t>Christ as Lord in your hearts, always being ready to make </a:t>
            </a:r>
            <a:r>
              <a:rPr lang="en-US" i="0" dirty="0" smtClean="0"/>
              <a:t>a defense </a:t>
            </a:r>
            <a:r>
              <a:rPr lang="en-US" i="0" dirty="0"/>
              <a:t>to everyone who asks you to give an account for </a:t>
            </a:r>
            <a:r>
              <a:rPr lang="en-US" i="0" u="sng" dirty="0"/>
              <a:t>the hope that is in you</a:t>
            </a:r>
            <a:r>
              <a:rPr lang="en-US" i="0" dirty="0"/>
              <a:t>, yet with gentleness </a:t>
            </a:r>
            <a:r>
              <a:rPr lang="en-US" i="0" dirty="0" smtClean="0"/>
              <a:t>and reverence</a:t>
            </a:r>
            <a:r>
              <a:rPr lang="en-US" i="0" dirty="0" smtClean="0"/>
              <a:t>”</a:t>
            </a:r>
            <a:endParaRPr lang="en-US" i="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269" b="20394"/>
          <a:stretch/>
        </p:blipFill>
        <p:spPr>
          <a:xfrm>
            <a:off x="668215" y="4558352"/>
            <a:ext cx="4122150" cy="219728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731"/>
          <a:stretch/>
        </p:blipFill>
        <p:spPr>
          <a:xfrm>
            <a:off x="4790365" y="4558351"/>
            <a:ext cx="4216474" cy="2197289"/>
          </a:xfrm>
          <a:prstGeom prst="rect">
            <a:avLst/>
          </a:prstGeom>
        </p:spPr>
      </p:pic>
    </p:spTree>
    <p:extLst>
      <p:ext uri="{BB962C8B-B14F-4D97-AF65-F5344CB8AC3E}">
        <p14:creationId xmlns:p14="http://schemas.microsoft.com/office/powerpoint/2010/main" val="320872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fade">
                                      <p:cBhvr>
                                        <p:cTn id="7" dur="500"/>
                                        <p:tgtEl>
                                          <p:spTgt spid="2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fade">
                                      <p:cBhvr>
                                        <p:cTn id="15" dur="500"/>
                                        <p:tgtEl>
                                          <p:spTgt spid="2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Hopes All Things</a:t>
            </a:r>
            <a:endParaRPr lang="en-US" sz="7000" b="1" dirty="0"/>
          </a:p>
        </p:txBody>
      </p:sp>
      <p:sp>
        <p:nvSpPr>
          <p:cNvPr id="26" name="Content Placeholder 3"/>
          <p:cNvSpPr>
            <a:spLocks noGrp="1"/>
          </p:cNvSpPr>
          <p:nvPr>
            <p:ph idx="1"/>
          </p:nvPr>
        </p:nvSpPr>
        <p:spPr>
          <a:xfrm>
            <a:off x="668214" y="1036319"/>
            <a:ext cx="8338625" cy="3617567"/>
          </a:xfrm>
          <a:ln w="28575">
            <a:solidFill>
              <a:schemeClr val="tx1"/>
            </a:solidFill>
          </a:ln>
        </p:spPr>
        <p:txBody>
          <a:bodyPr>
            <a:noAutofit/>
          </a:bodyPr>
          <a:lstStyle/>
          <a:p>
            <a:r>
              <a:rPr lang="en-US" sz="3000" dirty="0" smtClean="0">
                <a:solidFill>
                  <a:schemeClr val="tx1"/>
                </a:solidFill>
              </a:rPr>
              <a:t>It frees us to love</a:t>
            </a:r>
          </a:p>
          <a:p>
            <a:r>
              <a:rPr lang="en-US" sz="3000" dirty="0" smtClean="0">
                <a:solidFill>
                  <a:schemeClr val="tx1"/>
                </a:solidFill>
              </a:rPr>
              <a:t>No one is a lost cause</a:t>
            </a:r>
          </a:p>
          <a:p>
            <a:pPr lvl="1"/>
            <a:r>
              <a:rPr lang="en-US" b="1" i="0" dirty="0" smtClean="0"/>
              <a:t>Luke 22:31-32</a:t>
            </a:r>
            <a:r>
              <a:rPr lang="en-US" i="0" dirty="0" smtClean="0"/>
              <a:t> – “</a:t>
            </a:r>
            <a:r>
              <a:rPr lang="en-US" b="1" i="0" baseline="30000" dirty="0" smtClean="0"/>
              <a:t>31</a:t>
            </a:r>
            <a:r>
              <a:rPr lang="en-US" i="0" dirty="0" smtClean="0"/>
              <a:t>Simon</a:t>
            </a:r>
            <a:r>
              <a:rPr lang="en-US" i="0" dirty="0"/>
              <a:t>, Simon, behold, Satan </a:t>
            </a:r>
            <a:r>
              <a:rPr lang="en-US" i="0" dirty="0" smtClean="0"/>
              <a:t>has demanded </a:t>
            </a:r>
            <a:r>
              <a:rPr lang="en-US" i="0" dirty="0"/>
              <a:t>permission to sift you like wheat; </a:t>
            </a:r>
            <a:r>
              <a:rPr lang="en-US" b="1" i="0" baseline="30000" dirty="0" smtClean="0"/>
              <a:t>32</a:t>
            </a:r>
            <a:r>
              <a:rPr lang="en-US" i="0" dirty="0" smtClean="0"/>
              <a:t>but </a:t>
            </a:r>
            <a:r>
              <a:rPr lang="en-US" i="0" dirty="0"/>
              <a:t>I have prayed for you, that your faith may not fail; and you, when once you have turned again, strengthen your brothers</a:t>
            </a:r>
            <a:r>
              <a:rPr lang="en-US" i="0" dirty="0" smtClean="0"/>
              <a:t>.</a:t>
            </a:r>
            <a:r>
              <a:rPr lang="en-US" i="0" dirty="0" smtClean="0"/>
              <a:t>”</a:t>
            </a:r>
          </a:p>
          <a:p>
            <a:pPr lvl="1"/>
            <a:r>
              <a:rPr lang="en-US" b="1" i="0" dirty="0" smtClean="0"/>
              <a:t>1 Cor 1:2</a:t>
            </a:r>
            <a:r>
              <a:rPr lang="en-US" i="0" dirty="0" smtClean="0"/>
              <a:t> – “</a:t>
            </a:r>
            <a:r>
              <a:rPr lang="en-US" i="0" dirty="0"/>
              <a:t>To the church of God which is at Corinth, to those who have been sanctified in Christ </a:t>
            </a:r>
            <a:r>
              <a:rPr lang="en-US" i="0" dirty="0" smtClean="0"/>
              <a:t>Jesus, saints </a:t>
            </a:r>
            <a:r>
              <a:rPr lang="en-US" i="0" dirty="0"/>
              <a:t>by calling, with all who in every place call on the name of our Lord Jesus Christ, their Lord and ours</a:t>
            </a:r>
            <a:r>
              <a:rPr lang="en-US" i="0" dirty="0" smtClean="0"/>
              <a:t>”</a:t>
            </a:r>
            <a:endParaRPr lang="en-US" i="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033" t="24076" r="17905" b="29024"/>
          <a:stretch/>
        </p:blipFill>
        <p:spPr>
          <a:xfrm>
            <a:off x="668215" y="4763070"/>
            <a:ext cx="4149446" cy="197892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212" t="5373" r="3892" b="14229"/>
          <a:stretch/>
        </p:blipFill>
        <p:spPr>
          <a:xfrm>
            <a:off x="4817661" y="4763070"/>
            <a:ext cx="4189178" cy="1978924"/>
          </a:xfrm>
          <a:prstGeom prst="rect">
            <a:avLst/>
          </a:prstGeom>
        </p:spPr>
      </p:pic>
    </p:spTree>
    <p:extLst>
      <p:ext uri="{BB962C8B-B14F-4D97-AF65-F5344CB8AC3E}">
        <p14:creationId xmlns:p14="http://schemas.microsoft.com/office/powerpoint/2010/main" val="329457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fade">
                                      <p:cBhvr>
                                        <p:cTn id="15" dur="500"/>
                                        <p:tgtEl>
                                          <p:spTgt spid="2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Love Hopes All Things</a:t>
            </a:r>
            <a:endParaRPr lang="en-US" sz="7000" b="1" dirty="0"/>
          </a:p>
        </p:txBody>
      </p:sp>
      <p:sp>
        <p:nvSpPr>
          <p:cNvPr id="26" name="Content Placeholder 3"/>
          <p:cNvSpPr>
            <a:spLocks noGrp="1"/>
          </p:cNvSpPr>
          <p:nvPr>
            <p:ph idx="1"/>
          </p:nvPr>
        </p:nvSpPr>
        <p:spPr>
          <a:xfrm>
            <a:off x="668214" y="1036320"/>
            <a:ext cx="8338625" cy="2553042"/>
          </a:xfrm>
          <a:ln w="28575">
            <a:solidFill>
              <a:schemeClr val="tx1"/>
            </a:solidFill>
          </a:ln>
        </p:spPr>
        <p:txBody>
          <a:bodyPr>
            <a:noAutofit/>
          </a:bodyPr>
          <a:lstStyle/>
          <a:p>
            <a:r>
              <a:rPr lang="en-US" sz="3000" dirty="0" smtClean="0">
                <a:solidFill>
                  <a:schemeClr val="tx1"/>
                </a:solidFill>
              </a:rPr>
              <a:t>It frees us to love</a:t>
            </a:r>
          </a:p>
          <a:p>
            <a:r>
              <a:rPr lang="en-US" sz="3000" dirty="0" smtClean="0">
                <a:solidFill>
                  <a:schemeClr val="tx1"/>
                </a:solidFill>
              </a:rPr>
              <a:t>No one is a lost cause</a:t>
            </a:r>
          </a:p>
          <a:p>
            <a:r>
              <a:rPr lang="en-US" sz="3000" dirty="0" smtClean="0">
                <a:solidFill>
                  <a:schemeClr val="tx1"/>
                </a:solidFill>
              </a:rPr>
              <a:t>Expects the best of another</a:t>
            </a:r>
          </a:p>
          <a:p>
            <a:pPr lvl="1"/>
            <a:r>
              <a:rPr lang="en-US" b="1" i="0" dirty="0" smtClean="0">
                <a:solidFill>
                  <a:schemeClr val="tx1"/>
                </a:solidFill>
              </a:rPr>
              <a:t>Mic 7:8</a:t>
            </a:r>
            <a:r>
              <a:rPr lang="en-US" i="0" dirty="0" smtClean="0">
                <a:solidFill>
                  <a:schemeClr val="tx1"/>
                </a:solidFill>
              </a:rPr>
              <a:t> – “</a:t>
            </a:r>
            <a:r>
              <a:rPr lang="en-US" i="0" dirty="0"/>
              <a:t>Do not rejoice over me, O my </a:t>
            </a:r>
            <a:r>
              <a:rPr lang="en-US" i="0" dirty="0" smtClean="0"/>
              <a:t>enemy. Though </a:t>
            </a:r>
            <a:r>
              <a:rPr lang="en-US" i="0" dirty="0"/>
              <a:t>I fall I will </a:t>
            </a:r>
            <a:r>
              <a:rPr lang="en-US" i="0" dirty="0" smtClean="0"/>
              <a:t>rise; though </a:t>
            </a:r>
            <a:r>
              <a:rPr lang="en-US" i="0" dirty="0"/>
              <a:t>I dwell in darkness, the </a:t>
            </a:r>
            <a:r>
              <a:rPr lang="en-US" i="0" cap="small" dirty="0"/>
              <a:t>Lord</a:t>
            </a:r>
            <a:r>
              <a:rPr lang="en-US" i="0" dirty="0"/>
              <a:t> is a light for me.</a:t>
            </a:r>
            <a:r>
              <a:rPr lang="en-US" i="0" dirty="0" smtClean="0">
                <a:solidFill>
                  <a:schemeClr val="tx1"/>
                </a:solidFill>
              </a:rPr>
              <a:t>”</a:t>
            </a:r>
          </a:p>
          <a:p>
            <a:endParaRPr lang="en-US" sz="2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3" y="3697629"/>
            <a:ext cx="4081207" cy="305801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125" t="20736" r="5772" b="28717"/>
          <a:stretch/>
        </p:blipFill>
        <p:spPr>
          <a:xfrm>
            <a:off x="4749420" y="3697630"/>
            <a:ext cx="4257419" cy="3058011"/>
          </a:xfrm>
          <a:prstGeom prst="rect">
            <a:avLst/>
          </a:prstGeom>
        </p:spPr>
      </p:pic>
    </p:spTree>
    <p:extLst>
      <p:ext uri="{BB962C8B-B14F-4D97-AF65-F5344CB8AC3E}">
        <p14:creationId xmlns:p14="http://schemas.microsoft.com/office/powerpoint/2010/main" val="24170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500"/>
                                        <p:tgtEl>
                                          <p:spTgt spid="2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What Is Endure?</a:t>
            </a:r>
            <a:endParaRPr lang="en-US" sz="7000" b="1" dirty="0"/>
          </a:p>
        </p:txBody>
      </p:sp>
      <p:sp>
        <p:nvSpPr>
          <p:cNvPr id="26" name="Content Placeholder 3"/>
          <p:cNvSpPr>
            <a:spLocks noGrp="1"/>
          </p:cNvSpPr>
          <p:nvPr>
            <p:ph idx="1"/>
          </p:nvPr>
        </p:nvSpPr>
        <p:spPr>
          <a:xfrm>
            <a:off x="668214" y="1036320"/>
            <a:ext cx="8338625" cy="1116038"/>
          </a:xfrm>
          <a:ln w="28575">
            <a:solidFill>
              <a:schemeClr val="tx1"/>
            </a:solidFill>
          </a:ln>
        </p:spPr>
        <p:txBody>
          <a:bodyPr>
            <a:noAutofit/>
          </a:bodyPr>
          <a:lstStyle/>
          <a:p>
            <a:pPr marL="0" indent="0">
              <a:buNone/>
            </a:pPr>
            <a:r>
              <a:rPr lang="en-US" sz="2600" dirty="0" smtClean="0"/>
              <a:t>“endure” </a:t>
            </a:r>
            <a:r>
              <a:rPr lang="en-US" sz="2600" dirty="0" smtClean="0">
                <a:solidFill>
                  <a:schemeClr val="tx1"/>
                </a:solidFill>
              </a:rPr>
              <a:t>= </a:t>
            </a:r>
            <a:r>
              <a:rPr lang="en-US" sz="2600" dirty="0" smtClean="0">
                <a:solidFill>
                  <a:schemeClr val="tx1"/>
                </a:solidFill>
              </a:rPr>
              <a:t>“</a:t>
            </a:r>
            <a:r>
              <a:rPr lang="en-US" sz="2600" dirty="0" err="1"/>
              <a:t>hypoménō</a:t>
            </a:r>
            <a:r>
              <a:rPr lang="en-US" sz="2600" dirty="0" smtClean="0">
                <a:solidFill>
                  <a:schemeClr val="tx1"/>
                </a:solidFill>
              </a:rPr>
              <a:t>”</a:t>
            </a:r>
            <a:r>
              <a:rPr lang="en-US" sz="2600" dirty="0">
                <a:solidFill>
                  <a:schemeClr val="tx1"/>
                </a:solidFill>
              </a:rPr>
              <a:t> </a:t>
            </a:r>
            <a:r>
              <a:rPr lang="en-US" sz="2600" dirty="0" smtClean="0">
                <a:solidFill>
                  <a:schemeClr val="tx1"/>
                </a:solidFill>
              </a:rPr>
              <a:t>= </a:t>
            </a:r>
            <a:r>
              <a:rPr lang="en-US" sz="2600" dirty="0" smtClean="0"/>
              <a:t>“</a:t>
            </a:r>
            <a:r>
              <a:rPr lang="en-US" sz="2600" dirty="0" smtClean="0"/>
              <a:t>to </a:t>
            </a:r>
            <a:r>
              <a:rPr lang="en-US" sz="2600" dirty="0"/>
              <a:t>stay behind, </a:t>
            </a:r>
            <a:r>
              <a:rPr lang="en-US" sz="2600" dirty="0" smtClean="0"/>
              <a:t>await</a:t>
            </a:r>
            <a:r>
              <a:rPr lang="en-US" sz="2600" dirty="0"/>
              <a:t>, </a:t>
            </a:r>
            <a:r>
              <a:rPr lang="en-US" sz="2600" dirty="0" smtClean="0"/>
              <a:t>endure”</a:t>
            </a:r>
          </a:p>
          <a:p>
            <a:pPr marL="0" indent="0">
              <a:buNone/>
            </a:pPr>
            <a:r>
              <a:rPr lang="en-US" sz="2600" dirty="0"/>
              <a:t>l</a:t>
            </a:r>
            <a:r>
              <a:rPr lang="en-US" sz="2600" dirty="0" smtClean="0"/>
              <a:t>iterally: “remaining under, </a:t>
            </a:r>
            <a:r>
              <a:rPr lang="en-US" sz="2600" dirty="0"/>
              <a:t>bearing </a:t>
            </a:r>
            <a:r>
              <a:rPr lang="en-US" sz="2600" dirty="0" smtClean="0"/>
              <a:t>up</a:t>
            </a:r>
            <a:r>
              <a:rPr lang="en-US" sz="2600" dirty="0" smtClean="0"/>
              <a:t>”</a:t>
            </a:r>
            <a:endParaRPr lang="en-US" sz="2600" u="sng" dirty="0"/>
          </a:p>
        </p:txBody>
      </p:sp>
      <p:sp>
        <p:nvSpPr>
          <p:cNvPr id="10" name="Content Placeholder 3"/>
          <p:cNvSpPr txBox="1">
            <a:spLocks/>
          </p:cNvSpPr>
          <p:nvPr/>
        </p:nvSpPr>
        <p:spPr>
          <a:xfrm>
            <a:off x="668213" y="2288345"/>
            <a:ext cx="8338625" cy="4436012"/>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200" b="1" i="0" dirty="0" smtClean="0"/>
              <a:t>1 Pet 2:20</a:t>
            </a:r>
            <a:r>
              <a:rPr lang="en-US" sz="2200" i="0" dirty="0" smtClean="0"/>
              <a:t> – “</a:t>
            </a:r>
            <a:r>
              <a:rPr lang="en-US" sz="2200" dirty="0"/>
              <a:t>For what credit is there if, when you sin and are harshly treated, you </a:t>
            </a:r>
            <a:r>
              <a:rPr lang="en-US" sz="2200" b="1" dirty="0"/>
              <a:t>endure</a:t>
            </a:r>
            <a:r>
              <a:rPr lang="en-US" sz="2200" dirty="0"/>
              <a:t> it with patience? But if when you do what is right and suffer for it you patiently </a:t>
            </a:r>
            <a:r>
              <a:rPr lang="en-US" sz="2200" b="1" dirty="0"/>
              <a:t>endure</a:t>
            </a:r>
            <a:r>
              <a:rPr lang="en-US" sz="2200" dirty="0"/>
              <a:t> it, this </a:t>
            </a:r>
            <a:r>
              <a:rPr lang="en-US" sz="2200" dirty="0" smtClean="0"/>
              <a:t>finds</a:t>
            </a:r>
            <a:r>
              <a:rPr lang="en-US" sz="2200" dirty="0"/>
              <a:t> </a:t>
            </a:r>
            <a:r>
              <a:rPr lang="en-US" sz="2200" dirty="0" smtClean="0"/>
              <a:t>favor </a:t>
            </a:r>
            <a:r>
              <a:rPr lang="en-US" sz="2200" dirty="0"/>
              <a:t>with God</a:t>
            </a:r>
            <a:r>
              <a:rPr lang="en-US" sz="2200" dirty="0" smtClean="0"/>
              <a:t>.”</a:t>
            </a:r>
          </a:p>
          <a:p>
            <a:endParaRPr lang="en-US" sz="2200" dirty="0" smtClean="0"/>
          </a:p>
          <a:p>
            <a:r>
              <a:rPr lang="en-US" sz="2200" b="1" dirty="0" smtClean="0"/>
              <a:t>2 Tim 2:10</a:t>
            </a:r>
            <a:r>
              <a:rPr lang="en-US" sz="2200" dirty="0" smtClean="0"/>
              <a:t> – “</a:t>
            </a:r>
            <a:r>
              <a:rPr lang="en-US" sz="2200" dirty="0"/>
              <a:t>For this reason I </a:t>
            </a:r>
            <a:r>
              <a:rPr lang="en-US" sz="2200" b="1" dirty="0"/>
              <a:t>endure</a:t>
            </a:r>
            <a:r>
              <a:rPr lang="en-US" sz="2200" dirty="0"/>
              <a:t> all things for the sake of those who are chosen, so that they also may obtain the salvation which is in Christ Jesus and with it eternal glory</a:t>
            </a:r>
            <a:r>
              <a:rPr lang="en-US" sz="2200" dirty="0" smtClean="0"/>
              <a:t>.”</a:t>
            </a:r>
          </a:p>
          <a:p>
            <a:endParaRPr lang="en-US" sz="2200" dirty="0" smtClean="0"/>
          </a:p>
          <a:p>
            <a:r>
              <a:rPr lang="en-US" sz="2200" b="1" dirty="0" smtClean="0"/>
              <a:t>Matt 10:22</a:t>
            </a:r>
            <a:r>
              <a:rPr lang="en-US" sz="2200" dirty="0" smtClean="0"/>
              <a:t> – “</a:t>
            </a:r>
            <a:r>
              <a:rPr lang="en-US" sz="2200" dirty="0"/>
              <a:t>You will be hated by all because of My name, but it is the one who has </a:t>
            </a:r>
            <a:r>
              <a:rPr lang="en-US" sz="2200" b="1" dirty="0"/>
              <a:t>endured</a:t>
            </a:r>
            <a:r>
              <a:rPr lang="en-US" sz="2200" dirty="0"/>
              <a:t> to the end who will be saved.</a:t>
            </a:r>
            <a:r>
              <a:rPr lang="en-US" sz="2200" dirty="0" smtClean="0"/>
              <a:t>”</a:t>
            </a:r>
            <a:endParaRPr lang="en-US" sz="2200" dirty="0"/>
          </a:p>
        </p:txBody>
      </p:sp>
    </p:spTree>
    <p:extLst>
      <p:ext uri="{BB962C8B-B14F-4D97-AF65-F5344CB8AC3E}">
        <p14:creationId xmlns:p14="http://schemas.microsoft.com/office/powerpoint/2010/main" val="151904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50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10"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800" b="1" dirty="0" smtClean="0"/>
              <a:t>What Does Enduring Look Like?</a:t>
            </a:r>
            <a:endParaRPr lang="en-US" sz="4800" b="1" dirty="0"/>
          </a:p>
        </p:txBody>
      </p:sp>
      <p:sp>
        <p:nvSpPr>
          <p:cNvPr id="10" name="Content Placeholder 3"/>
          <p:cNvSpPr txBox="1">
            <a:spLocks/>
          </p:cNvSpPr>
          <p:nvPr/>
        </p:nvSpPr>
        <p:spPr>
          <a:xfrm>
            <a:off x="668215" y="1059766"/>
            <a:ext cx="8338625" cy="1233268"/>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000" dirty="0" smtClean="0"/>
              <a:t>A Long </a:t>
            </a:r>
            <a:r>
              <a:rPr lang="en-US" sz="3000" dirty="0"/>
              <a:t>T</a:t>
            </a:r>
            <a:r>
              <a:rPr lang="en-US" sz="3000" dirty="0" smtClean="0"/>
              <a:t>ime</a:t>
            </a:r>
          </a:p>
          <a:p>
            <a:pPr lvl="1"/>
            <a:r>
              <a:rPr lang="en-US" sz="2200" b="1" i="0" dirty="0" smtClean="0"/>
              <a:t>Matt 24:13</a:t>
            </a:r>
            <a:r>
              <a:rPr lang="en-US" sz="2200" i="0" dirty="0" smtClean="0"/>
              <a:t> – “</a:t>
            </a:r>
            <a:r>
              <a:rPr lang="en-US" i="0" dirty="0"/>
              <a:t>But the one who endures </a:t>
            </a:r>
            <a:r>
              <a:rPr lang="en-US" i="0" u="sng" dirty="0"/>
              <a:t>to the end</a:t>
            </a:r>
            <a:r>
              <a:rPr lang="en-US" i="0" dirty="0"/>
              <a:t>, he will be saved.</a:t>
            </a:r>
            <a:r>
              <a:rPr lang="en-US" sz="2200" i="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 y="2414955"/>
            <a:ext cx="8338625" cy="4323470"/>
          </a:xfrm>
          <a:prstGeom prst="rect">
            <a:avLst/>
          </a:prstGeom>
        </p:spPr>
      </p:pic>
    </p:spTree>
    <p:extLst>
      <p:ext uri="{BB962C8B-B14F-4D97-AF65-F5344CB8AC3E}">
        <p14:creationId xmlns:p14="http://schemas.microsoft.com/office/powerpoint/2010/main" val="362870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4800" b="1" dirty="0" smtClean="0"/>
              <a:t>What Does Enduring Look Like?</a:t>
            </a:r>
            <a:endParaRPr lang="en-US" sz="4800" b="1" dirty="0"/>
          </a:p>
        </p:txBody>
      </p:sp>
      <p:sp>
        <p:nvSpPr>
          <p:cNvPr id="10" name="Content Placeholder 3"/>
          <p:cNvSpPr txBox="1">
            <a:spLocks/>
          </p:cNvSpPr>
          <p:nvPr/>
        </p:nvSpPr>
        <p:spPr>
          <a:xfrm>
            <a:off x="668215" y="1059765"/>
            <a:ext cx="8338625" cy="1824111"/>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000" dirty="0" smtClean="0"/>
              <a:t>A long time</a:t>
            </a:r>
          </a:p>
          <a:p>
            <a:r>
              <a:rPr lang="en-US" sz="3000" dirty="0" smtClean="0"/>
              <a:t>Consistent</a:t>
            </a:r>
          </a:p>
          <a:p>
            <a:pPr lvl="1"/>
            <a:r>
              <a:rPr lang="en-US" sz="2200" b="1" i="0" dirty="0" smtClean="0"/>
              <a:t>Prov 17:17</a:t>
            </a:r>
            <a:r>
              <a:rPr lang="en-US" sz="2200" i="0" dirty="0" smtClean="0"/>
              <a:t> – “</a:t>
            </a:r>
            <a:r>
              <a:rPr lang="en-US" i="0" dirty="0"/>
              <a:t>A friend loves </a:t>
            </a:r>
            <a:r>
              <a:rPr lang="en-US" i="0" u="sng" dirty="0"/>
              <a:t>at all times</a:t>
            </a:r>
            <a:r>
              <a:rPr lang="en-US" i="0" dirty="0" smtClean="0"/>
              <a:t>, and </a:t>
            </a:r>
            <a:r>
              <a:rPr lang="en-US" i="0" dirty="0"/>
              <a:t>a brother is born for adversity.</a:t>
            </a:r>
            <a:r>
              <a:rPr lang="en-US" sz="2200" i="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 y="3015438"/>
            <a:ext cx="4100733" cy="37370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948" y="3015438"/>
            <a:ext cx="4237892" cy="3737054"/>
          </a:xfrm>
          <a:prstGeom prst="rect">
            <a:avLst/>
          </a:prstGeom>
        </p:spPr>
      </p:pic>
    </p:spTree>
    <p:extLst>
      <p:ext uri="{BB962C8B-B14F-4D97-AF65-F5344CB8AC3E}">
        <p14:creationId xmlns:p14="http://schemas.microsoft.com/office/powerpoint/2010/main" val="352668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26649</TotalTime>
  <Words>4170</Words>
  <Application>Microsoft Office PowerPoint</Application>
  <PresentationFormat>On-screen Show (4:3)</PresentationFormat>
  <Paragraphs>178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Wingdings</vt:lpstr>
      <vt:lpstr>Crop</vt:lpstr>
      <vt:lpstr>PowerPoint Presentation</vt:lpstr>
      <vt:lpstr>What Is Hope?</vt:lpstr>
      <vt:lpstr>Faith, Hope, Love</vt:lpstr>
      <vt:lpstr>Love Hopes All Things</vt:lpstr>
      <vt:lpstr>Love Hopes All Things</vt:lpstr>
      <vt:lpstr>Love Hopes All Things</vt:lpstr>
      <vt:lpstr>What Is Endure?</vt:lpstr>
      <vt:lpstr>What Does Enduring Look Like?</vt:lpstr>
      <vt:lpstr>What Does Enduring Look Like?</vt:lpstr>
      <vt:lpstr>What Does Enduring Look Like?</vt:lpstr>
      <vt:lpstr>What Does Enduring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468</cp:revision>
  <dcterms:created xsi:type="dcterms:W3CDTF">2019-01-06T23:04:10Z</dcterms:created>
  <dcterms:modified xsi:type="dcterms:W3CDTF">2019-03-05T23:02:12Z</dcterms:modified>
</cp:coreProperties>
</file>