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56" r:id="rId3"/>
    <p:sldId id="265" r:id="rId4"/>
    <p:sldId id="264" r:id="rId5"/>
    <p:sldId id="262" r:id="rId6"/>
    <p:sldId id="263" r:id="rId7"/>
    <p:sldId id="266" r:id="rId8"/>
    <p:sldId id="270" r:id="rId9"/>
    <p:sldId id="267" r:id="rId10"/>
    <p:sldId id="271" r:id="rId11"/>
    <p:sldId id="268" r:id="rId12"/>
    <p:sldId id="269"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57533" autoAdjust="0"/>
  </p:normalViewPr>
  <p:slideViewPr>
    <p:cSldViewPr>
      <p:cViewPr varScale="1">
        <p:scale>
          <a:sx n="66" d="100"/>
          <a:sy n="66" d="100"/>
        </p:scale>
        <p:origin x="3150" y="66"/>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37541" y="0"/>
            <a:ext cx="1066800" cy="800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 y="914400"/>
            <a:ext cx="9141884" cy="55626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a:t>
            </a:r>
            <a:r>
              <a:rPr lang="en-US" baseline="0" dirty="0" smtClean="0"/>
              <a:t>haven’t been groomed to make decisions in our lives on </a:t>
            </a:r>
            <a:r>
              <a:rPr lang="en-US" baseline="0" dirty="0" smtClean="0"/>
              <a:t>the basis of wisdom, we run into a lot of issues. One thing I encounter when discussing this subject with others is the temptation to be </a:t>
            </a:r>
            <a:r>
              <a:rPr lang="en-US" baseline="0" dirty="0" smtClean="0"/>
              <a:t>dismissive toward the subject simply because applying wisdom isn’t as cut and dry as we’d sometimes like it to be. </a:t>
            </a:r>
          </a:p>
          <a:p>
            <a:endParaRPr lang="en-US" baseline="0" dirty="0" smtClean="0"/>
          </a:p>
          <a:p>
            <a:r>
              <a:rPr lang="en-US" baseline="0" dirty="0" smtClean="0"/>
              <a:t>Example: a </a:t>
            </a:r>
            <a:r>
              <a:rPr lang="en-US" baseline="0" dirty="0" smtClean="0"/>
              <a:t>few years back, I was counseling a young man regarding some dating decisions he was making with his girlfriend that I did not deem was wise and I started talking to him about it. What he was involved in wasn’t something you would find a “thou shall not” in the bible, but there were some biblical </a:t>
            </a:r>
            <a:r>
              <a:rPr lang="en-US" baseline="0" dirty="0" smtClean="0"/>
              <a:t>principles </a:t>
            </a:r>
            <a:r>
              <a:rPr lang="en-US" baseline="0" dirty="0" smtClean="0"/>
              <a:t>we discussed and we talked about </a:t>
            </a:r>
            <a:r>
              <a:rPr lang="en-US" baseline="0" dirty="0" smtClean="0"/>
              <a:t>the high probability of what </a:t>
            </a:r>
            <a:r>
              <a:rPr lang="en-US" baseline="0" dirty="0" smtClean="0"/>
              <a:t>his actions would inevitably lead to. But he wouldn’t listen. Instead, he replied, “I just don’t think you can bind that.” And what was interesting about this is that I wasn’t trying to “bind” anything. There were no threats or ultimatums issued. I was simply trying to be a voice of </a:t>
            </a:r>
            <a:r>
              <a:rPr lang="en-US" baseline="0" dirty="0" smtClean="0"/>
              <a:t>reason and approach the issue from wisdom. </a:t>
            </a:r>
            <a:r>
              <a:rPr lang="en-US" baseline="0" dirty="0" smtClean="0"/>
              <a:t>I cared about him, I thought he was treading dangerous, dangerous ground…walking a tight rope so to speak. But because he couldn’t find an explicate passage, he was making all his decisions on everything on whether or not he felt the bible bound something, which, as we’ve discussed so far, is such an elementary approach to God’s word. It’s not an approach of maturity because we’re taking discernment out of the picture. Well, he did what he wanted to </a:t>
            </a:r>
            <a:r>
              <a:rPr lang="en-US" baseline="0" dirty="0" smtClean="0"/>
              <a:t>do anyway; </a:t>
            </a:r>
            <a:r>
              <a:rPr lang="en-US" baseline="0" dirty="0" smtClean="0"/>
              <a:t>and sure </a:t>
            </a:r>
            <a:r>
              <a:rPr lang="en-US" baseline="0" dirty="0" smtClean="0"/>
              <a:t>enough, </a:t>
            </a:r>
            <a:r>
              <a:rPr lang="en-US" baseline="0" dirty="0" smtClean="0"/>
              <a:t>his actions led him right to those </a:t>
            </a:r>
            <a:r>
              <a:rPr lang="en-US" baseline="0" dirty="0" smtClean="0"/>
              <a:t>things that are absolutely explicitly forbidden in scripture, those things </a:t>
            </a:r>
            <a:r>
              <a:rPr lang="en-US" baseline="0" dirty="0" smtClean="0"/>
              <a:t>I </a:t>
            </a:r>
            <a:r>
              <a:rPr lang="en-US" baseline="0" dirty="0" smtClean="0"/>
              <a:t>counseled him </a:t>
            </a:r>
            <a:r>
              <a:rPr lang="en-US" baseline="0" dirty="0" smtClean="0"/>
              <a:t>would inevitably occur and he, without question, sinned big time. And there was a lot of hurt, a lot of tears shed.</a:t>
            </a:r>
          </a:p>
          <a:p>
            <a:endParaRPr lang="en-US" baseline="0" dirty="0" smtClean="0"/>
          </a:p>
          <a:p>
            <a:r>
              <a:rPr lang="en-US" baseline="0" dirty="0" smtClean="0"/>
              <a:t>That mind set of, “Well you can’t bind that” is another way of saying that I ought to have liberty to get as close to the line as I possibly can as long as I don’t cross it. But history has shown that this has been the doom of many</a:t>
            </a:r>
            <a:r>
              <a:rPr lang="en-US" baseline="0" dirty="0" smtClean="0"/>
              <a:t>. And so that’s why we’re doing these classes, to help us better learn how to approach situations through the lends of wisdom.</a:t>
            </a:r>
            <a:endParaRPr lang="es-GT" dirty="0" smtClean="0"/>
          </a:p>
          <a:p>
            <a:pPr lvl="0"/>
            <a:endParaRPr lang="es-GT" dirty="0"/>
          </a:p>
        </p:txBody>
      </p:sp>
      <p:sp>
        <p:nvSpPr>
          <p:cNvPr id="4" name="Slide Number Placeholder 3"/>
          <p:cNvSpPr>
            <a:spLocks noGrp="1"/>
          </p:cNvSpPr>
          <p:nvPr>
            <p:ph type="sldNum" sz="quarter" idx="10"/>
          </p:nvPr>
        </p:nvSpPr>
        <p:spPr/>
        <p:txBody>
          <a:bodyPr/>
          <a:lstStyle/>
          <a:p>
            <a:fld id="{DD18FA12-6C28-43A1-98DF-A2D7D6D8C695}" type="slidenum">
              <a:rPr lang="es-GT" smtClean="0"/>
              <a:t>1</a:t>
            </a:fld>
            <a:endParaRPr lang="es-GT"/>
          </a:p>
        </p:txBody>
      </p:sp>
    </p:spTree>
    <p:extLst>
      <p:ext uri="{BB962C8B-B14F-4D97-AF65-F5344CB8AC3E}">
        <p14:creationId xmlns:p14="http://schemas.microsoft.com/office/powerpoint/2010/main" val="72647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greatest sources of wisdom will always be those we choose to be our friends. And it is a choice. No one can forcibly make you their friend. They can invite you places, but because of negative instruction/influence you’re likely to receive, you can always say “No thank you.” If you spend more time with people of the world than you do Christians, what do you expect will happen? You’ll likely become just as they are.</a:t>
            </a:r>
          </a:p>
          <a:p>
            <a:endParaRPr lang="en-US" baseline="0" dirty="0" smtClean="0"/>
          </a:p>
          <a:p>
            <a:r>
              <a:rPr lang="en-US" b="1" baseline="0" dirty="0" smtClean="0"/>
              <a:t>Prov 13:20</a:t>
            </a:r>
            <a:r>
              <a:rPr lang="en-US" baseline="0" dirty="0" smtClean="0"/>
              <a:t> – We get college students here every year who in many ways are Christians in name only. They were baptized, they come here every now and then if not regularly, but out there they display few of the qualities that would identify them as a truly separate, holy people. They say things they shouldn’t say, go places they shouldn’t go, wear things they shouldn’t wear, make fun of the church leadership, grumble, complain, and scoff til their heart’s content. And if that is what you choose to be around, you will become like them. Every year we get Christians who are a bit on the fence who manage to gravitate toward a group who are not good examples and its amazing what four years does to their faith. Don’t be that person. </a:t>
            </a:r>
          </a:p>
          <a:p>
            <a:endParaRPr lang="en-US" baseline="0" dirty="0" smtClean="0"/>
          </a:p>
          <a:p>
            <a:r>
              <a:rPr lang="en-US" baseline="0" dirty="0" smtClean="0"/>
              <a:t>Remember these verses – </a:t>
            </a:r>
            <a:r>
              <a:rPr lang="en-US" b="1" baseline="0" dirty="0" smtClean="0"/>
              <a:t>Prov 17:17; 27:17; 18:24</a:t>
            </a:r>
            <a:r>
              <a:rPr lang="en-US" baseline="0" dirty="0" smtClean="0"/>
              <a:t> – We have to surround ourselves with people who are positive Christian influences. After all, we’re likely to spend more time in the presence of our friends than we will with our heads buried in the book. And influence is something we listen to, so if we’re around more negative influences than we are positive influences, how can we be truly spiritual people?</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a:p>
        </p:txBody>
      </p:sp>
    </p:spTree>
    <p:extLst>
      <p:ext uri="{BB962C8B-B14F-4D97-AF65-F5344CB8AC3E}">
        <p14:creationId xmlns:p14="http://schemas.microsoft.com/office/powerpoint/2010/main" val="201634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Sometimes it’s not just what we hear from others, but also what we </a:t>
            </a:r>
            <a:r>
              <a:rPr lang="en-US" b="0" i="0" u="sng" baseline="0" dirty="0" smtClean="0"/>
              <a:t>observe</a:t>
            </a:r>
            <a:r>
              <a:rPr lang="en-US" b="0" i="0" baseline="0" dirty="0" smtClean="0"/>
              <a:t>. </a:t>
            </a:r>
            <a:r>
              <a:rPr lang="en-US" b="0" i="0" baseline="0" dirty="0" smtClean="0"/>
              <a:t>In Prov 24, the writer talks about walking past the field of a sluggard and how overgrown it was and out of sorts – </a:t>
            </a:r>
            <a:r>
              <a:rPr lang="en-US" b="1" i="0" baseline="0" dirty="0" smtClean="0"/>
              <a:t>Prov 24:32</a:t>
            </a:r>
            <a:r>
              <a:rPr lang="en-US" b="0" i="0" baseline="0" dirty="0" smtClean="0"/>
              <a:t> – There’s a connection with seeing things, both bad and good, then stepping back and reflecting, and the Proverbs writer alludes to this power of observation and meditation over and over again – </a:t>
            </a:r>
            <a:r>
              <a:rPr lang="en-US" b="1" i="0" baseline="0" dirty="0" smtClean="0"/>
              <a:t>Prov 22:29; 26:12; 29:20</a:t>
            </a:r>
            <a:r>
              <a:rPr lang="en-US" b="0" i="0" baseline="0" dirty="0" smtClean="0"/>
              <a:t> – What is the common phrase? “Do you see”. Notice, observe, examine, see what happens. </a:t>
            </a:r>
          </a:p>
          <a:p>
            <a:endParaRPr lang="en-US" b="0" i="0" baseline="0" dirty="0" smtClean="0"/>
          </a:p>
          <a:p>
            <a:r>
              <a:rPr lang="en-US" b="0" i="0" baseline="0" dirty="0" smtClean="0"/>
              <a:t>Bad </a:t>
            </a:r>
            <a:r>
              <a:rPr lang="en-US" b="0" i="0" baseline="0" dirty="0" smtClean="0"/>
              <a:t>examples are just as revealing as good examples. Good examples show us elevated spiritual paths, correct steps to take toward righteousness, and the rewards of putting principle before passion. Bad examples shine a spotlight on dead-ends, pot holes, and spiritual cliffs in our day to day walk as we observe the small steps taken by those in our sphere of influence that led to disastrous results. We can peek into the lives of those who have tripped and tripped hard and discover what precipitated the fall. And so by observing the cause of other people’s misery, it instructs us toward a different path. And by observing that fruit that comes from living sacrifices and Christ-like walks of faith, even if without the carnal pleasures that others distract themselves with, we can see the benefit of making difficult choices now while we’re young if it gives a greater probability of success in all other aspects of life down the road. </a:t>
            </a:r>
          </a:p>
          <a:p>
            <a:pPr marL="0" indent="0">
              <a:buNone/>
            </a:pPr>
            <a:endParaRPr lang="en-US" b="0" i="0" baseline="0" dirty="0" smtClean="0"/>
          </a:p>
          <a:p>
            <a:pPr marL="0" indent="0">
              <a:buNone/>
            </a:pPr>
            <a:r>
              <a:rPr lang="en-US" sz="1200" b="0" i="0" kern="1200" dirty="0" smtClean="0">
                <a:solidFill>
                  <a:schemeClr val="tx1"/>
                </a:solidFill>
                <a:effectLst/>
                <a:latin typeface="+mn-lt"/>
                <a:ea typeface="+mn-ea"/>
                <a:cs typeface="+mn-cs"/>
              </a:rPr>
              <a:t>“Remember: no matter how bad you are, you’re not totally useless. You can still be used as a bad example.” ~Unknown. There</a:t>
            </a:r>
            <a:r>
              <a:rPr lang="en-US" sz="1200" b="0" i="0" kern="1200" baseline="0" dirty="0" smtClean="0">
                <a:solidFill>
                  <a:schemeClr val="tx1"/>
                </a:solidFill>
                <a:effectLst/>
                <a:latin typeface="+mn-lt"/>
                <a:ea typeface="+mn-ea"/>
                <a:cs typeface="+mn-cs"/>
              </a:rPr>
              <a:t> are a lot of bad examples out there. There are bad examples in </a:t>
            </a:r>
            <a:r>
              <a:rPr lang="en-US" sz="1200" b="0" i="0" kern="1200" baseline="0" dirty="0" smtClean="0">
                <a:solidFill>
                  <a:schemeClr val="tx1"/>
                </a:solidFill>
                <a:effectLst/>
                <a:latin typeface="+mn-lt"/>
                <a:ea typeface="+mn-ea"/>
                <a:cs typeface="+mn-cs"/>
              </a:rPr>
              <a:t>this local church. </a:t>
            </a:r>
            <a:r>
              <a:rPr lang="en-US" sz="1200" b="0" i="0" kern="1200" baseline="0" dirty="0" smtClean="0">
                <a:solidFill>
                  <a:schemeClr val="tx1"/>
                </a:solidFill>
                <a:effectLst/>
                <a:latin typeface="+mn-lt"/>
                <a:ea typeface="+mn-ea"/>
                <a:cs typeface="+mn-cs"/>
              </a:rPr>
              <a:t>You can join up with them and become a bad example yourself. Or, you can let their bad example teach you what not to be, what not to do. Even a bad example can be instructive for us.</a:t>
            </a:r>
            <a:endParaRPr lang="en-US" b="0" i="0" baseline="0" dirty="0" smtClean="0"/>
          </a:p>
          <a:p>
            <a:pPr marL="228600" indent="-228600">
              <a:buAutoNum type="arabicParenR"/>
            </a:pPr>
            <a:endParaRPr lang="en-US" b="0" i="0"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a:p>
        </p:txBody>
      </p:sp>
    </p:spTree>
    <p:extLst>
      <p:ext uri="{BB962C8B-B14F-4D97-AF65-F5344CB8AC3E}">
        <p14:creationId xmlns:p14="http://schemas.microsoft.com/office/powerpoint/2010/main" val="375801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even after all this biblical instruction through reading, listening to others’ teaching, and observing and reflecting, some instruction never sticks until it comes through life experiences. The school of hard knocks can leave a strong impression if we’ll allow it.</a:t>
            </a:r>
          </a:p>
          <a:p>
            <a:endParaRPr lang="en-US" baseline="0" dirty="0" smtClean="0"/>
          </a:p>
          <a:p>
            <a:r>
              <a:rPr lang="en-US" b="1" baseline="0" dirty="0" smtClean="0"/>
              <a:t>Gal 6:7-8</a:t>
            </a:r>
            <a:r>
              <a:rPr lang="en-US" baseline="0" dirty="0" smtClean="0"/>
              <a:t> – The Patriarch Jacob is the ultimate example of a man who went through life learning things the hard way. When he used his own ingenuity to get what he wanted rather than putting his trust in God, it also came back to bite him. For example, Jacob exploited Isaac’s blindness in Gen 29 but Laban exploited Jacob’s blindness in Gen 29. Jacob supplanted his older brother in Gen 25, but Leah supplanted Rachel, Jacob’s most desired wife. Jacob used goat skin to deceive Isaac into thinking he was Esau in Gen 27, but his sons used the same to deceive Jacob about Joseph’s death. Reaping and sowing, sowing and reaping. But Jacob eventually learned, but at great cost. Notice his discussion with Pharaoh once he gets to Egypt as an old man – </a:t>
            </a:r>
            <a:r>
              <a:rPr lang="en-US" b="1" baseline="0" dirty="0" smtClean="0"/>
              <a:t>Gen 47:7-9</a:t>
            </a:r>
            <a:r>
              <a:rPr lang="en-US" baseline="0" dirty="0" smtClean="0"/>
              <a:t> – Would Jacob’s life have been easier or harder if he had started out placing his trust in God rather than always having reap what he had sown?</a:t>
            </a:r>
          </a:p>
          <a:p>
            <a:endParaRPr lang="en-US" baseline="0" dirty="0" smtClean="0"/>
          </a:p>
          <a:p>
            <a:r>
              <a:rPr lang="en-US" baseline="0" dirty="0" smtClean="0"/>
              <a:t>The truth is, we’re all going to fall down spiritually. I hope no one in here ever falls away. But we’re all going to fall down. God knows it. The question is, will we get up? Judas vs. Peter.</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68045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mn-lt"/>
              </a:rPr>
              <a:t>No</a:t>
            </a:r>
            <a:r>
              <a:rPr lang="en-US" b="0" baseline="0" dirty="0" smtClean="0">
                <a:latin typeface="+mn-lt"/>
              </a:rPr>
              <a:t> one pressed the importance of </a:t>
            </a:r>
            <a:r>
              <a:rPr lang="en-US" b="0" u="sng" baseline="0" dirty="0" smtClean="0">
                <a:latin typeface="+mn-lt"/>
              </a:rPr>
              <a:t>listening</a:t>
            </a:r>
            <a:r>
              <a:rPr lang="en-US" b="0" baseline="0" dirty="0" smtClean="0">
                <a:latin typeface="+mn-lt"/>
              </a:rPr>
              <a:t> more than Jesus Christ, which is why he utters several times during his earthly ministry the phrase, “He who has ears, let him hear.” </a:t>
            </a:r>
            <a:r>
              <a:rPr lang="en-US" b="0" baseline="0" dirty="0" smtClean="0">
                <a:latin typeface="+mn-lt"/>
              </a:rPr>
              <a:t>And </a:t>
            </a:r>
            <a:r>
              <a:rPr lang="en-US" b="0" baseline="0" dirty="0" smtClean="0">
                <a:latin typeface="+mn-lt"/>
              </a:rPr>
              <a:t>He didn’t just utter it from Earth. As He gives the Apostle John His final revelation, He </a:t>
            </a:r>
            <a:r>
              <a:rPr lang="en-US" b="0" baseline="0" dirty="0" smtClean="0">
                <a:latin typeface="+mn-lt"/>
              </a:rPr>
              <a:t>says </a:t>
            </a:r>
            <a:r>
              <a:rPr lang="en-US" b="0" baseline="0" dirty="0" smtClean="0">
                <a:latin typeface="+mn-lt"/>
              </a:rPr>
              <a:t>seven times in Rev 2 and 3 the phrase, “</a:t>
            </a:r>
            <a:r>
              <a:rPr lang="en-US" sz="1200" dirty="0" smtClean="0">
                <a:latin typeface="+mn-lt"/>
              </a:rPr>
              <a:t>He who has an ear, let him hear what the Spirit says to the churches.”</a:t>
            </a:r>
          </a:p>
          <a:p>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Think</a:t>
            </a:r>
            <a:r>
              <a:rPr lang="en-US" sz="1200" baseline="0" dirty="0" smtClean="0">
                <a:latin typeface="+mn-lt"/>
              </a:rPr>
              <a:t> about how different the eyes and the ears are. </a:t>
            </a:r>
            <a:r>
              <a:rPr lang="en-US" sz="1200" dirty="0" smtClean="0">
                <a:latin typeface="+mn-lt"/>
              </a:rPr>
              <a:t>Since</a:t>
            </a:r>
            <a:r>
              <a:rPr lang="en-US" sz="1200" baseline="0" dirty="0" smtClean="0">
                <a:latin typeface="+mn-lt"/>
              </a:rPr>
              <a:t> we have eyelids, we can close our eyes whenever we want. If we’re watching a scary movie and we don’t want to see the monster do his thing, we just close our eyes. If we’re riding a rollercoaster and it gets too intense, we close our eyes until its over. Our eyelids even have the magical power to make the boogie man in our closest disappear!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But our ears are always open. Unless we place an external, physical obstruction in front of our ears, such as our finger or earmuffs, or unless we have hearing loss, our ears are always open. </a:t>
            </a: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So </a:t>
            </a:r>
            <a:r>
              <a:rPr lang="en-US" sz="1200" baseline="0" dirty="0" smtClean="0">
                <a:latin typeface="+mn-lt"/>
              </a:rPr>
              <a:t>then what is Jesus saying? </a:t>
            </a:r>
            <a:r>
              <a:rPr lang="en-US" sz="1200" baseline="0" dirty="0" smtClean="0">
                <a:latin typeface="+mn-lt"/>
              </a:rPr>
              <a:t>He’s saying, “You’ve </a:t>
            </a:r>
            <a:r>
              <a:rPr lang="en-US" sz="1200" baseline="0" dirty="0" smtClean="0">
                <a:latin typeface="+mn-lt"/>
              </a:rPr>
              <a:t>got ears</a:t>
            </a:r>
            <a:r>
              <a:rPr lang="en-US" sz="1200" baseline="0" dirty="0" smtClean="0">
                <a:latin typeface="+mn-lt"/>
              </a:rPr>
              <a:t>, they’re always open, so learn </a:t>
            </a:r>
            <a:r>
              <a:rPr lang="en-US" sz="1200" baseline="0" dirty="0" smtClean="0">
                <a:latin typeface="+mn-lt"/>
              </a:rPr>
              <a:t>to use them.”</a:t>
            </a:r>
            <a:endParaRPr lang="es-GT" i="0" dirty="0" smtClean="0">
              <a:latin typeface="+mn-lt"/>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dirty="0"/>
          </a:p>
        </p:txBody>
      </p:sp>
    </p:spTree>
    <p:extLst>
      <p:ext uri="{BB962C8B-B14F-4D97-AF65-F5344CB8AC3E}">
        <p14:creationId xmlns:p14="http://schemas.microsoft.com/office/powerpoint/2010/main" val="74702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is a deeply, important</a:t>
            </a:r>
            <a:r>
              <a:rPr lang="en-US" b="0" baseline="0" dirty="0" smtClean="0"/>
              <a:t> question to consider for all disciples of the Lord; it’s a reminder that spans the entirety of scripture. </a:t>
            </a:r>
            <a:endParaRPr lang="en-US" b="0" dirty="0" smtClean="0"/>
          </a:p>
          <a:p>
            <a:endParaRPr lang="en-US" b="1" dirty="0" smtClean="0"/>
          </a:p>
          <a:p>
            <a:r>
              <a:rPr lang="en-US" b="1" dirty="0" smtClean="0"/>
              <a:t>Deut 6:4-6</a:t>
            </a:r>
            <a:r>
              <a:rPr lang="en-US" dirty="0" smtClean="0"/>
              <a:t> – “</a:t>
            </a:r>
            <a:r>
              <a:rPr lang="en-US" sz="1200" b="0" i="0" u="sng" kern="1200" dirty="0" smtClean="0">
                <a:solidFill>
                  <a:schemeClr val="tx1"/>
                </a:solidFill>
                <a:effectLst/>
                <a:latin typeface="+mn-lt"/>
                <a:ea typeface="+mn-ea"/>
                <a:cs typeface="+mn-cs"/>
              </a:rPr>
              <a:t>Hear</a:t>
            </a:r>
            <a:r>
              <a:rPr lang="en-US" sz="1200" b="0" i="0" kern="1200" dirty="0" smtClean="0">
                <a:solidFill>
                  <a:schemeClr val="tx1"/>
                </a:solidFill>
                <a:effectLst/>
                <a:latin typeface="+mn-lt"/>
                <a:ea typeface="+mn-ea"/>
                <a:cs typeface="+mn-cs"/>
              </a:rPr>
              <a:t>, O Israel!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is our God, 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is one! You shall love the </a:t>
            </a:r>
            <a:r>
              <a:rPr lang="en-US" sz="1200" b="0" i="0" kern="1200" cap="small" dirty="0" smtClean="0">
                <a:solidFill>
                  <a:schemeClr val="tx1"/>
                </a:solidFill>
                <a:effectLst/>
                <a:latin typeface="+mn-lt"/>
                <a:ea typeface="+mn-ea"/>
                <a:cs typeface="+mn-cs"/>
              </a:rPr>
              <a:t>Lord </a:t>
            </a:r>
            <a:r>
              <a:rPr lang="en-US" sz="1200" b="0" i="0" kern="1200" dirty="0" smtClean="0">
                <a:solidFill>
                  <a:schemeClr val="tx1"/>
                </a:solidFill>
                <a:effectLst/>
                <a:latin typeface="+mn-lt"/>
                <a:ea typeface="+mn-ea"/>
                <a:cs typeface="+mn-cs"/>
              </a:rPr>
              <a:t>your God with all your heart and with all your soul and with all your might.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These words, which I am commanding you today, shall be on your heart.</a:t>
            </a:r>
            <a:r>
              <a:rPr lang="en-US" dirty="0" smtClean="0"/>
              <a: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Deut</a:t>
            </a:r>
            <a:r>
              <a:rPr lang="en-US" b="1" baseline="0" dirty="0" smtClean="0"/>
              <a:t> 18:15</a:t>
            </a:r>
            <a:r>
              <a:rPr lang="en-US" baseline="0" dirty="0" smtClean="0"/>
              <a:t> – “</a:t>
            </a:r>
            <a:r>
              <a:rPr lang="en-US" sz="1200" b="0" i="0" kern="1200" dirty="0" smtClean="0">
                <a:solidFill>
                  <a:schemeClr val="tx1"/>
                </a:solidFill>
                <a:effectLst/>
                <a:latin typeface="+mn-lt"/>
                <a:ea typeface="+mn-ea"/>
                <a:cs typeface="+mn-cs"/>
              </a:rPr>
              <a:t>The </a:t>
            </a:r>
            <a:r>
              <a:rPr lang="en-US" sz="1200" b="0" i="0" kern="1200" cap="small" dirty="0" smtClean="0">
                <a:solidFill>
                  <a:schemeClr val="tx1"/>
                </a:solidFill>
                <a:effectLst/>
                <a:latin typeface="+mn-lt"/>
                <a:ea typeface="+mn-ea"/>
                <a:cs typeface="+mn-cs"/>
              </a:rPr>
              <a:t>Lord</a:t>
            </a:r>
            <a:r>
              <a:rPr lang="en-US" sz="1200" b="0" i="0" kern="1200" dirty="0" smtClean="0">
                <a:solidFill>
                  <a:schemeClr val="tx1"/>
                </a:solidFill>
                <a:effectLst/>
                <a:latin typeface="+mn-lt"/>
                <a:ea typeface="+mn-ea"/>
                <a:cs typeface="+mn-cs"/>
              </a:rPr>
              <a:t> your God will raise up for you a prophet like me from among you, from your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countrymen, </a:t>
            </a:r>
            <a:r>
              <a:rPr lang="en-US" sz="1200" b="0" i="0" u="sng" kern="1200" dirty="0" smtClean="0">
                <a:solidFill>
                  <a:schemeClr val="tx1"/>
                </a:solidFill>
                <a:effectLst/>
                <a:latin typeface="+mn-lt"/>
                <a:ea typeface="+mn-ea"/>
                <a:cs typeface="+mn-cs"/>
              </a:rPr>
              <a:t>you shall listen to him</a:t>
            </a:r>
            <a:r>
              <a:rPr lang="en-US" sz="1200" b="0" i="0" kern="1200" dirty="0" smtClean="0">
                <a:solidFill>
                  <a:schemeClr val="tx1"/>
                </a:solidFill>
                <a:effectLst/>
                <a:latin typeface="+mn-lt"/>
                <a:ea typeface="+mn-ea"/>
                <a:cs typeface="+mn-cs"/>
              </a:rPr>
              <a:t>.</a:t>
            </a:r>
            <a:r>
              <a:rPr lang="en-US" baseline="0" dirty="0" smtClean="0"/>
              <a:t>”</a:t>
            </a:r>
            <a:endParaRPr lang="en-US" dirty="0" smtClean="0"/>
          </a:p>
          <a:p>
            <a:endParaRPr lang="en-US" i="0" baseline="0" dirty="0" smtClean="0"/>
          </a:p>
          <a:p>
            <a:r>
              <a:rPr lang="en-US" sz="1200" b="0" i="0" kern="1200" dirty="0" smtClean="0">
                <a:solidFill>
                  <a:schemeClr val="tx1"/>
                </a:solidFill>
                <a:effectLst/>
                <a:latin typeface="+mn-lt"/>
                <a:ea typeface="+mn-ea"/>
                <a:cs typeface="+mn-cs"/>
              </a:rPr>
              <a:t>Today, we can hear Jesus speak with our eyeballs…by reading the word of God. This blows</a:t>
            </a:r>
            <a:r>
              <a:rPr lang="en-US" sz="1200" b="0" i="0" kern="1200" baseline="0" dirty="0" smtClean="0">
                <a:solidFill>
                  <a:schemeClr val="tx1"/>
                </a:solidFill>
                <a:effectLst/>
                <a:latin typeface="+mn-lt"/>
                <a:ea typeface="+mn-ea"/>
                <a:cs typeface="+mn-cs"/>
              </a:rPr>
              <a:t> away any excuse that we have “selective hearing” because now we’d have to admit we have “selective reading” </a:t>
            </a:r>
          </a:p>
          <a:p>
            <a:endParaRPr lang="en-US" sz="1200" b="0"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John 5:39</a:t>
            </a:r>
            <a:r>
              <a:rPr lang="en-US" sz="1200" b="0" i="0" kern="1200" baseline="0" dirty="0" smtClean="0">
                <a:solidFill>
                  <a:schemeClr val="tx1"/>
                </a:solidFill>
                <a:effectLst/>
                <a:latin typeface="+mn-lt"/>
                <a:ea typeface="+mn-ea"/>
                <a:cs typeface="+mn-cs"/>
              </a:rPr>
              <a:t> – This means that s</a:t>
            </a:r>
            <a:r>
              <a:rPr lang="en-US" sz="1200" b="0" i="0" kern="1200" dirty="0" smtClean="0">
                <a:solidFill>
                  <a:schemeClr val="tx1"/>
                </a:solidFill>
                <a:effectLst/>
                <a:latin typeface="+mn-lt"/>
                <a:ea typeface="+mn-ea"/>
                <a:cs typeface="+mn-cs"/>
              </a:rPr>
              <a:t>cripture is more than ink printed on dead tree bark from forests</a:t>
            </a:r>
            <a:r>
              <a:rPr lang="en-US" sz="1200" b="0" i="0" kern="1200" baseline="0" dirty="0" smtClean="0">
                <a:solidFill>
                  <a:schemeClr val="tx1"/>
                </a:solidFill>
                <a:effectLst/>
                <a:latin typeface="+mn-lt"/>
                <a:ea typeface="+mn-ea"/>
                <a:cs typeface="+mn-cs"/>
              </a:rPr>
              <a:t> long forgotten</a:t>
            </a:r>
            <a:r>
              <a:rPr lang="en-US" sz="1200" b="0" i="0" kern="1200" dirty="0" smtClean="0">
                <a:solidFill>
                  <a:schemeClr val="tx1"/>
                </a:solidFill>
                <a:effectLst/>
                <a:latin typeface="+mn-lt"/>
                <a:ea typeface="+mn-ea"/>
                <a:cs typeface="+mn-cs"/>
              </a:rPr>
              <a:t>. The Bible is living and active,</a:t>
            </a:r>
            <a:r>
              <a:rPr lang="en-US" sz="1200" b="0" i="0" kern="1200" baseline="0" dirty="0" smtClean="0">
                <a:solidFill>
                  <a:schemeClr val="tx1"/>
                </a:solidFill>
                <a:effectLst/>
                <a:latin typeface="+mn-lt"/>
                <a:ea typeface="+mn-ea"/>
                <a:cs typeface="+mn-cs"/>
              </a:rPr>
              <a:t> pointing to the glory that is Jesus Christ – </a:t>
            </a:r>
            <a:r>
              <a:rPr lang="en-US" sz="1200" b="1" i="0" kern="1200" baseline="0" dirty="0" smtClean="0">
                <a:solidFill>
                  <a:schemeClr val="tx1"/>
                </a:solidFill>
                <a:effectLst/>
                <a:latin typeface="+mn-lt"/>
                <a:ea typeface="+mn-ea"/>
                <a:cs typeface="+mn-cs"/>
              </a:rPr>
              <a:t>Matt 17:5</a:t>
            </a:r>
            <a:r>
              <a:rPr lang="en-US" sz="1200" b="0"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John 10:27</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Our ears are connected to our heart. This means discipleship is more than God listening to us, through our prayers and our worship; </a:t>
            </a:r>
            <a:r>
              <a:rPr lang="en-US" sz="1200" b="0" i="0" kern="1200" dirty="0" smtClean="0">
                <a:solidFill>
                  <a:schemeClr val="tx1"/>
                </a:solidFill>
                <a:effectLst/>
                <a:latin typeface="+mn-lt"/>
                <a:ea typeface="+mn-ea"/>
                <a:cs typeface="+mn-cs"/>
              </a:rPr>
              <a:t>it’s also about listening to what Jesus says to us, His desires, His commands, and what He promises. And</a:t>
            </a:r>
            <a:r>
              <a:rPr lang="en-US" sz="1200" b="0" i="0" kern="1200" baseline="0" dirty="0" smtClean="0">
                <a:solidFill>
                  <a:schemeClr val="tx1"/>
                </a:solidFill>
                <a:effectLst/>
                <a:latin typeface="+mn-lt"/>
                <a:ea typeface="+mn-ea"/>
                <a:cs typeface="+mn-cs"/>
              </a:rPr>
              <a:t> we cannot develop selective hearing with regards to this voice – Jesus deserves our full attention. </a:t>
            </a:r>
            <a:r>
              <a:rPr lang="en-US" sz="1200" b="0" i="0" kern="1200" dirty="0" smtClean="0">
                <a:solidFill>
                  <a:schemeClr val="tx1"/>
                </a:solidFill>
                <a:effectLst/>
                <a:latin typeface="+mn-lt"/>
                <a:ea typeface="+mn-ea"/>
                <a:cs typeface="+mn-cs"/>
              </a:rPr>
              <a:t>We can’t say we love Jesus while we tune him out</a:t>
            </a:r>
            <a:r>
              <a:rPr lang="en-US" sz="1200" b="0" i="0" kern="1200" baseline="0" dirty="0" smtClean="0">
                <a:solidFill>
                  <a:schemeClr val="tx1"/>
                </a:solidFill>
                <a:effectLst/>
                <a:latin typeface="+mn-lt"/>
                <a:ea typeface="+mn-ea"/>
                <a:cs typeface="+mn-cs"/>
              </a:rPr>
              <a:t> because He is source of </a:t>
            </a:r>
            <a:r>
              <a:rPr lang="en-US" sz="1200" b="0" i="0" kern="1200" baseline="0" dirty="0" smtClean="0">
                <a:solidFill>
                  <a:schemeClr val="tx1"/>
                </a:solidFill>
                <a:effectLst/>
                <a:latin typeface="+mn-lt"/>
                <a:ea typeface="+mn-ea"/>
                <a:cs typeface="+mn-cs"/>
              </a:rPr>
              <a:t>our saving faith </a:t>
            </a:r>
            <a:r>
              <a:rPr lang="en-US" sz="1200" b="0" i="0" kern="1200" baseline="0" dirty="0" smtClean="0">
                <a:solidFill>
                  <a:schemeClr val="tx1"/>
                </a:solidFill>
                <a:effectLst/>
                <a:latin typeface="+mn-lt"/>
                <a:ea typeface="+mn-ea"/>
                <a:cs typeface="+mn-cs"/>
              </a:rPr>
              <a:t>– </a:t>
            </a:r>
            <a:r>
              <a:rPr lang="en-US" b="1" i="0" baseline="0" dirty="0" smtClean="0"/>
              <a:t>Rom 10:17</a:t>
            </a:r>
            <a:endParaRPr lang="en-US" sz="1200" b="0" i="0" kern="1200" baseline="0" dirty="0" smtClean="0">
              <a:solidFill>
                <a:schemeClr val="tx1"/>
              </a:solidFill>
              <a:effectLst/>
              <a:latin typeface="+mn-lt"/>
              <a:ea typeface="+mn-ea"/>
              <a:cs typeface="+mn-cs"/>
            </a:endParaRPr>
          </a:p>
          <a:p>
            <a:endParaRPr lang="es-GT" i="0" dirty="0"/>
          </a:p>
        </p:txBody>
      </p:sp>
      <p:sp>
        <p:nvSpPr>
          <p:cNvPr id="4" name="Slide Number Placeholder 3"/>
          <p:cNvSpPr>
            <a:spLocks noGrp="1"/>
          </p:cNvSpPr>
          <p:nvPr>
            <p:ph type="sldNum" sz="quarter" idx="10"/>
          </p:nvPr>
        </p:nvSpPr>
        <p:spPr/>
        <p:txBody>
          <a:bodyPr/>
          <a:lstStyle/>
          <a:p>
            <a:fld id="{E712F549-4277-491E-B045-5BF51186A4DF}" type="slidenum">
              <a:rPr lang="es-GT" smtClean="0"/>
              <a:t>3</a:t>
            </a:fld>
            <a:endParaRPr lang="es-GT" dirty="0"/>
          </a:p>
        </p:txBody>
      </p:sp>
    </p:spTree>
    <p:extLst>
      <p:ext uri="{BB962C8B-B14F-4D97-AF65-F5344CB8AC3E}">
        <p14:creationId xmlns:p14="http://schemas.microsoft.com/office/powerpoint/2010/main" val="344230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a:t>
            </a:r>
            <a:r>
              <a:rPr lang="en-US" baseline="0" dirty="0" smtClean="0"/>
              <a:t>we see in the wisdom literature, especially Proverbs, is the same exact thing. In Proverbs, Solomon, in his </a:t>
            </a:r>
            <a:r>
              <a:rPr lang="en-US" baseline="0" dirty="0" smtClean="0"/>
              <a:t>unfathomable amount of </a:t>
            </a:r>
            <a:r>
              <a:rPr lang="en-US" baseline="0" dirty="0" smtClean="0"/>
              <a:t>wisdom, takes </a:t>
            </a:r>
            <a:r>
              <a:rPr lang="en-US" baseline="0" dirty="0" smtClean="0"/>
              <a:t>this </a:t>
            </a:r>
            <a:r>
              <a:rPr lang="en-US" baseline="0" dirty="0" smtClean="0"/>
              <a:t>abstract concept of wisdom and he personifies </a:t>
            </a:r>
            <a:r>
              <a:rPr lang="en-US" baseline="0" dirty="0" smtClean="0"/>
              <a:t>it as a woman. And notice what lady wisdom is doing – </a:t>
            </a:r>
            <a:r>
              <a:rPr lang="en-US" b="1" baseline="0" dirty="0" smtClean="0"/>
              <a:t>Prov </a:t>
            </a:r>
            <a:r>
              <a:rPr lang="en-US" b="1" baseline="0" dirty="0" smtClean="0"/>
              <a:t>1:20-21</a:t>
            </a:r>
            <a:r>
              <a:rPr lang="en-US" b="0" baseline="0" dirty="0" smtClean="0"/>
              <a:t>; </a:t>
            </a:r>
            <a:r>
              <a:rPr lang="en-US" b="1" baseline="0" dirty="0" smtClean="0"/>
              <a:t>Prov 8:1</a:t>
            </a:r>
            <a:r>
              <a:rPr lang="en-US" b="0" baseline="0" dirty="0" smtClean="0"/>
              <a:t>; </a:t>
            </a:r>
            <a:r>
              <a:rPr lang="en-US" b="1" baseline="0" dirty="0" smtClean="0"/>
              <a:t>Prov 9:3</a:t>
            </a:r>
            <a:endParaRPr lang="en-US" b="0" baseline="0" dirty="0" smtClean="0"/>
          </a:p>
          <a:p>
            <a:endParaRPr lang="en-US" b="0" baseline="0" dirty="0" smtClean="0"/>
          </a:p>
          <a:p>
            <a:r>
              <a:rPr lang="en-US" b="0" baseline="0" dirty="0" smtClean="0"/>
              <a:t>Think about it like this: out there, in the world. Satan is speaking to us, calling us toward impurity, </a:t>
            </a:r>
            <a:r>
              <a:rPr lang="en-US" baseline="0" dirty="0" smtClean="0"/>
              <a:t>licentiousness, revelry, and all other manners of worldly lusts. But lady wisdom is calling on us to walk to the beat of a different drummer, to listen to the wisdom God would have us to receive. All over the book of Proverbs is the pattern that wisdom is shouting and calling on us to listen</a:t>
            </a:r>
            <a:r>
              <a:rPr lang="en-US" baseline="0" dirty="0" smtClean="0"/>
              <a:t>. </a:t>
            </a:r>
            <a:r>
              <a:rPr lang="en-US" u="sng" baseline="0" dirty="0" smtClean="0"/>
              <a:t>Because that is the only way we’re going to readily receive instruction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dirty="0"/>
          </a:p>
        </p:txBody>
      </p:sp>
    </p:spTree>
    <p:extLst>
      <p:ext uri="{BB962C8B-B14F-4D97-AF65-F5344CB8AC3E}">
        <p14:creationId xmlns:p14="http://schemas.microsoft.com/office/powerpoint/2010/main" val="281314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can’t close your ears without a physical </a:t>
            </a:r>
            <a:r>
              <a:rPr lang="en-US" baseline="0" dirty="0" smtClean="0"/>
              <a:t>obstructions so if we’re not listening to instruction, its because of </a:t>
            </a:r>
            <a:r>
              <a:rPr lang="en-US" u="sng" baseline="0" dirty="0" smtClean="0"/>
              <a:t>internal</a:t>
            </a:r>
            <a:r>
              <a:rPr lang="en-US" baseline="0" dirty="0" smtClean="0"/>
              <a:t> </a:t>
            </a:r>
            <a:r>
              <a:rPr lang="en-US" baseline="0" dirty="0" smtClean="0"/>
              <a:t>obstructions. That is what keeps so many from </a:t>
            </a:r>
            <a:r>
              <a:rPr lang="en-US" baseline="0" dirty="0" smtClean="0"/>
              <a:t>listening to sound, godly, </a:t>
            </a:r>
            <a:r>
              <a:rPr lang="en-US" baseline="0" dirty="0" smtClean="0"/>
              <a:t>instructions. And the foremost internal obstruction that there is to biblical instruction is a lack of the </a:t>
            </a:r>
            <a:r>
              <a:rPr lang="en-US" baseline="0" dirty="0" smtClean="0"/>
              <a:t>fear of the </a:t>
            </a:r>
            <a:r>
              <a:rPr lang="en-US" baseline="0" dirty="0" smtClean="0"/>
              <a:t>Lord. Our </a:t>
            </a:r>
            <a:r>
              <a:rPr lang="en-US" baseline="0" dirty="0" smtClean="0"/>
              <a:t>ability to listen depends on having that healthy fear of the Lord that we discussed in the last lesson – they are connected in the wisdom literature – </a:t>
            </a:r>
            <a:r>
              <a:rPr lang="en-US" b="1" baseline="0" dirty="0" smtClean="0"/>
              <a:t>Prov 15:33a</a:t>
            </a:r>
            <a:endParaRPr lang="en-US" b="1" dirty="0" smtClean="0"/>
          </a:p>
          <a:p>
            <a:endParaRPr lang="en-US" baseline="0" dirty="0" smtClean="0"/>
          </a:p>
          <a:p>
            <a:r>
              <a:rPr lang="en-US" u="sng" baseline="0" dirty="0" smtClean="0"/>
              <a:t>Illustration</a:t>
            </a:r>
            <a:r>
              <a:rPr lang="en-US" baseline="0" dirty="0" smtClean="0"/>
              <a:t>: When I was 19 years old, I was driving to see my girlfriend. I was on the interstate and my music was blaring and I was just lost in the moment. All the sudden, I see a police car coming the opposite way and he does a quick 180 turn from the oncoming lane through the median just turning up grass and dirt and his sirens blazing. The moment I saw him, I did what everyone instinctively does when they see a cop. I checked my speed, and I realized I was doing 90 mph in a 65 mph zone. And I knew he was coming for me. I had never been pulled over before, so this was my first time. He came up behind me sirens blazing and I pulled over. I watched him get out of his cruiser from my side mirror with a look on his face like I had just slapped his mama, marching to my truck with his hand on his gun and I started shaking. So I rolled the window down and this cop ripped into me like I had never been ripped into in my life, threatening to haul me into jail for reckless driving, threatening to suspend my license, etc. I sat in my car seat just melting and scared out of my skin. So he tells me to sit tight while he goes back to his car and figures out whether to write me a ticket or to just arrest me outright and I’m shaking. When he gets back, he writes me a ticket that demanded I go to court and face the judge. And I still remember to do this day that as he is barking instructions to me, and I do mean barking (this guy wasn’t about to ask me out for ice cream any time soon), I remember being intently tuned into every minute detail he was explaining to me as far as when I was due in court, where the courthouse was, what time to be there, and every thing else. </a:t>
            </a:r>
          </a:p>
          <a:p>
            <a:endParaRPr lang="en-US" baseline="0" dirty="0" smtClean="0"/>
          </a:p>
          <a:p>
            <a:r>
              <a:rPr lang="en-US" baseline="0" dirty="0" smtClean="0"/>
              <a:t>I’ve never been </a:t>
            </a:r>
            <a:r>
              <a:rPr lang="en-US" baseline="0" dirty="0" smtClean="0"/>
              <a:t>a </a:t>
            </a:r>
            <a:r>
              <a:rPr lang="en-US" baseline="0" dirty="0" smtClean="0"/>
              <a:t>greatest listener, but I was that day. </a:t>
            </a:r>
            <a:r>
              <a:rPr lang="en-US" baseline="0" dirty="0" smtClean="0"/>
              <a:t>I </a:t>
            </a:r>
            <a:r>
              <a:rPr lang="en-US" baseline="0" dirty="0" smtClean="0"/>
              <a:t>was </a:t>
            </a:r>
            <a:r>
              <a:rPr lang="en-US" baseline="0" dirty="0" smtClean="0"/>
              <a:t>scared of him and </a:t>
            </a:r>
            <a:r>
              <a:rPr lang="en-US" baseline="0" dirty="0" smtClean="0"/>
              <a:t>of all the things he </a:t>
            </a:r>
            <a:r>
              <a:rPr lang="en-US" baseline="0" dirty="0" smtClean="0"/>
              <a:t>told me </a:t>
            </a:r>
            <a:r>
              <a:rPr lang="en-US" baseline="0" dirty="0" smtClean="0"/>
              <a:t>– how easily I could have killed </a:t>
            </a:r>
            <a:r>
              <a:rPr lang="en-US" baseline="0" dirty="0" smtClean="0"/>
              <a:t>someone, or myself, </a:t>
            </a:r>
            <a:r>
              <a:rPr lang="en-US" baseline="0" dirty="0" smtClean="0"/>
              <a:t>how I could have caused him to damage his cruiser when he spun around so sharply to pursue me, how much money this would cost me, how many points it would be on my license, etc. I was tuned </a:t>
            </a:r>
            <a:r>
              <a:rPr lang="en-US" baseline="0" dirty="0" smtClean="0"/>
              <a:t>in. </a:t>
            </a:r>
            <a:r>
              <a:rPr lang="en-US" baseline="0" dirty="0" smtClean="0"/>
              <a:t>I was listening because I had the fear in me – </a:t>
            </a:r>
            <a:r>
              <a:rPr lang="en-US" b="1" baseline="0" dirty="0" smtClean="0"/>
              <a:t>Rom 13:3</a:t>
            </a:r>
          </a:p>
          <a:p>
            <a:endParaRPr lang="en-US" baseline="0" dirty="0" smtClean="0"/>
          </a:p>
          <a:p>
            <a:r>
              <a:rPr lang="en-US" baseline="0" dirty="0" smtClean="0"/>
              <a:t>Can you imagine me being so terrified in that situation, and all the implications, asking the officer to repeat himself? He didn’t have to. I heard him, because I was scared. Can you imagine me starting up my car and blasting off like a rocket after that? No way! I did the same thing you guys have done after you’ve been pulled over and had the fear put in you – I buckled up, sat in an upright posture, turned the music off, put my blinker on, had one hand at 10:00 and the other at 2:00 and slowly eased back on the road. </a:t>
            </a:r>
          </a:p>
          <a:p>
            <a:endParaRPr lang="en-US" baseline="0" dirty="0" smtClean="0"/>
          </a:p>
          <a:p>
            <a:r>
              <a:rPr lang="en-US" baseline="0" dirty="0" smtClean="0"/>
              <a:t>I had the fear in me. And fear, as unpleasant as it seems to us, has the remarkable ability of tuning our senses and removing those internal barriers that cause us to tune out instruction that we need – </a:t>
            </a:r>
            <a:r>
              <a:rPr lang="en-US" b="1" baseline="0" dirty="0" smtClean="0"/>
              <a:t>Prov 15:33a</a:t>
            </a:r>
            <a:endParaRPr lang="en-US" baseline="0" dirty="0" smtClean="0"/>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286791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a healthy fear toward God, there is no way His instruction </a:t>
            </a:r>
            <a:r>
              <a:rPr lang="en-US" dirty="0" smtClean="0"/>
              <a:t>is</a:t>
            </a:r>
            <a:r>
              <a:rPr lang="en-US" baseline="0" dirty="0" smtClean="0"/>
              <a:t> going to get</a:t>
            </a:r>
            <a:r>
              <a:rPr lang="en-US" dirty="0" smtClean="0"/>
              <a:t> </a:t>
            </a:r>
            <a:r>
              <a:rPr lang="en-US" dirty="0" smtClean="0"/>
              <a:t>through to us. Instead, we’ll </a:t>
            </a:r>
            <a:r>
              <a:rPr lang="en-US" dirty="0" smtClean="0"/>
              <a:t>respond to instruction </a:t>
            </a:r>
            <a:r>
              <a:rPr lang="en-US" dirty="0" smtClean="0"/>
              <a:t>in the completely opposite way that God would have us </a:t>
            </a:r>
            <a:r>
              <a:rPr lang="en-US" dirty="0" smtClean="0"/>
              <a:t>to::</a:t>
            </a:r>
            <a:endParaRPr lang="en-US" dirty="0" smtClean="0"/>
          </a:p>
          <a:p>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We ignore it – Without the fear of the Lord, we’ll have no interest in biblical instruction or its relevance in our life – </a:t>
            </a:r>
            <a:r>
              <a:rPr lang="en-US" b="1" baseline="0" dirty="0" smtClean="0"/>
              <a:t>Prov 15:32</a:t>
            </a:r>
            <a:r>
              <a:rPr lang="en-US" b="0" baseline="0" dirty="0" smtClean="0"/>
              <a:t> – Some of your translations say “He who </a:t>
            </a:r>
            <a:r>
              <a:rPr lang="en-US" b="0" baseline="0" dirty="0" smtClean="0"/>
              <a:t>ignores </a:t>
            </a:r>
            <a:r>
              <a:rPr lang="en-US" b="0" baseline="0" dirty="0" smtClean="0"/>
              <a:t>discipline”. It will get completely filter out, not even considered, not thought about in the least. </a:t>
            </a:r>
            <a:r>
              <a:rPr lang="en-US" baseline="0" dirty="0" smtClean="0"/>
              <a:t>Instruction goes through one ear and right out the other almost as soon as we hear it.</a:t>
            </a:r>
            <a:endParaRPr lang="en-US" b="1"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indent="-228600">
              <a:buAutoNum type="arabicParenR"/>
            </a:pPr>
            <a:r>
              <a:rPr lang="en-US" baseline="0" dirty="0" smtClean="0"/>
              <a:t>Or, we dismiss is –This doesn’t mean we don’t think about the information, we just don’t do the proper self-examination regarding it. We don’t like it, we don’t like its implications for </a:t>
            </a:r>
            <a:r>
              <a:rPr lang="en-US" baseline="0" dirty="0" smtClean="0"/>
              <a:t>us. I </a:t>
            </a:r>
            <a:r>
              <a:rPr lang="en-US" baseline="0" dirty="0" smtClean="0"/>
              <a:t>had plans to do this thing and this instruction is getting in the way of that so I’ll just dismiss it outright. We treat the instruction as something abstract w/no significance to ourselves and it leaves us almost as soon as it arrives – </a:t>
            </a:r>
            <a:r>
              <a:rPr lang="en-US" b="1" baseline="0" dirty="0" smtClean="0"/>
              <a:t>Prov 4:13</a:t>
            </a:r>
            <a:r>
              <a:rPr lang="en-US" b="0" baseline="0" dirty="0" smtClean="0"/>
              <a:t> – And it is life or death, whether </a:t>
            </a:r>
            <a:r>
              <a:rPr lang="en-US" b="0" baseline="0" dirty="0" smtClean="0"/>
              <a:t>physical, </a:t>
            </a:r>
            <a:r>
              <a:rPr lang="en-US" b="0" baseline="0" dirty="0" smtClean="0"/>
              <a:t>spiritual, or maybe both. Hold on to it, don’t let go. He’s talking about retaining the instruction so we can use it when the situation arises – </a:t>
            </a:r>
            <a:r>
              <a:rPr lang="en-US" b="1" baseline="0" dirty="0" smtClean="0"/>
              <a:t>Eccl 4:13</a:t>
            </a:r>
          </a:p>
          <a:p>
            <a:pPr marL="228600" indent="-228600">
              <a:buAutoNum type="arabicParenR"/>
            </a:pPr>
            <a:endParaRPr lang="en-US" baseline="0" dirty="0" smtClean="0"/>
          </a:p>
          <a:p>
            <a:pPr marL="228600" indent="-228600">
              <a:buAutoNum type="arabicParenR"/>
            </a:pPr>
            <a:r>
              <a:rPr lang="en-US" baseline="0" dirty="0" smtClean="0"/>
              <a:t>Or, we twist it – This happens when we </a:t>
            </a:r>
            <a:r>
              <a:rPr lang="en-US" baseline="0" dirty="0" smtClean="0"/>
              <a:t>acknowledge what </a:t>
            </a:r>
            <a:r>
              <a:rPr lang="en-US" baseline="0" dirty="0" smtClean="0"/>
              <a:t>the bible says it, we believe the bible, but out of some fleshly, self-interest, we desperately attempt to find some loophole to explain how this particular instruction does not apply to me – </a:t>
            </a:r>
            <a:r>
              <a:rPr lang="en-US" b="1" baseline="0" dirty="0" smtClean="0"/>
              <a:t>2 Pet 3:16</a:t>
            </a:r>
            <a:r>
              <a:rPr lang="en-US" b="0" baseline="0" dirty="0" smtClean="0"/>
              <a:t> – </a:t>
            </a:r>
            <a:r>
              <a:rPr lang="en-US" b="0" baseline="0" dirty="0" smtClean="0"/>
              <a:t>And it </a:t>
            </a:r>
            <a:r>
              <a:rPr lang="en-US" b="0" baseline="0" dirty="0" smtClean="0"/>
              <a:t>is a dangerous thing to take God’s own words on a subject and pervert it for my own means, so that I get glory rather than the Lord getting glory.</a:t>
            </a:r>
            <a:endParaRPr lang="en-US" b="1" baseline="0" dirty="0" smtClean="0"/>
          </a:p>
          <a:p>
            <a:pPr marL="228600" indent="-228600">
              <a:buAutoNum type="arabicParenR"/>
            </a:pPr>
            <a:endParaRPr lang="en-US" baseline="0" dirty="0" smtClean="0"/>
          </a:p>
          <a:p>
            <a:pPr marL="228600" indent="-228600">
              <a:buAutoNum type="arabicParenR"/>
            </a:pPr>
            <a:r>
              <a:rPr lang="en-US" baseline="0" dirty="0" smtClean="0"/>
              <a:t>Or, we scoff at it </a:t>
            </a:r>
            <a:r>
              <a:rPr lang="en-US" baseline="0" dirty="0" smtClean="0"/>
              <a:t>– </a:t>
            </a:r>
            <a:r>
              <a:rPr lang="en-US" b="1" baseline="0" dirty="0" smtClean="0"/>
              <a:t>Prov 5:12</a:t>
            </a:r>
            <a:r>
              <a:rPr lang="en-US" b="0" baseline="0" dirty="0" smtClean="0"/>
              <a:t> – </a:t>
            </a:r>
            <a:r>
              <a:rPr lang="en-US" baseline="0" dirty="0" smtClean="0"/>
              <a:t>And </a:t>
            </a:r>
            <a:r>
              <a:rPr lang="en-US" baseline="0" dirty="0" smtClean="0"/>
              <a:t>typically its not the information we scoff at…unless we don’t believe the bible is the inspired word of </a:t>
            </a:r>
            <a:r>
              <a:rPr lang="en-US" baseline="0" dirty="0" smtClean="0"/>
              <a:t>God. </a:t>
            </a:r>
            <a:r>
              <a:rPr lang="en-US" b="0" baseline="0" dirty="0" smtClean="0"/>
              <a:t>Who </a:t>
            </a:r>
            <a:r>
              <a:rPr lang="en-US" b="0" baseline="0" dirty="0" smtClean="0"/>
              <a:t>do believers scoff at when they don’t like a particular instruction? Not the bible…usually the one teaching it. To their face or behind their back? Behind their back…to others but rarely if ever to the one teaching it. And most of the time its because they don’t like the truth. If they cared about the truth, and they were convinced the one instructing was teaching it in error, the obvious thing would be to approach the teacher. But a sure sign that they don’t want the truth or don’t care about the truth is when they scoff at him, behind his back, to others. It is extremely character revealing. And my advice to you guys would </a:t>
            </a:r>
            <a:r>
              <a:rPr lang="en-US" b="0" baseline="0" dirty="0" smtClean="0"/>
              <a:t>be </a:t>
            </a:r>
            <a:r>
              <a:rPr lang="en-US" b="0" baseline="0" dirty="0" smtClean="0"/>
              <a:t>to separate yourself from scoffers, as the bible teaches us to do, lest you be influenced by their constant griping, and toxic </a:t>
            </a:r>
            <a:r>
              <a:rPr lang="en-US" b="0" baseline="0" dirty="0" smtClean="0"/>
              <a:t>negativity; because </a:t>
            </a:r>
            <a:r>
              <a:rPr lang="en-US" b="0" baseline="0" dirty="0" smtClean="0"/>
              <a:t>scoffers only bring destructive criticism.</a:t>
            </a:r>
            <a:endParaRPr lang="en-US" b="1"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175759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talk about four sources</a:t>
            </a:r>
            <a:r>
              <a:rPr lang="en-US" baseline="0" dirty="0" smtClean="0"/>
              <a:t> of instruction that serves to give us all that factual knowledge we need to develop wisdom.</a:t>
            </a:r>
            <a:endParaRPr lang="en-US" dirty="0" smtClean="0"/>
          </a:p>
          <a:p>
            <a:endParaRPr lang="en-US" dirty="0" smtClean="0"/>
          </a:p>
          <a:p>
            <a:r>
              <a:rPr lang="en-US" dirty="0" smtClean="0"/>
              <a:t>The</a:t>
            </a:r>
            <a:r>
              <a:rPr lang="en-US" baseline="0" dirty="0" smtClean="0"/>
              <a:t> </a:t>
            </a:r>
            <a:r>
              <a:rPr lang="en-US" baseline="0" dirty="0" smtClean="0"/>
              <a:t>foremost </a:t>
            </a:r>
            <a:r>
              <a:rPr lang="en-US" baseline="0" dirty="0" smtClean="0"/>
              <a:t>source </a:t>
            </a:r>
            <a:r>
              <a:rPr lang="en-US" baseline="0" dirty="0" smtClean="0"/>
              <a:t>is to </a:t>
            </a:r>
            <a:r>
              <a:rPr lang="en-US" u="sng" baseline="0" dirty="0" smtClean="0"/>
              <a:t>l</a:t>
            </a:r>
            <a:r>
              <a:rPr lang="en-US" u="sng" dirty="0" smtClean="0"/>
              <a:t>isten</a:t>
            </a:r>
            <a:r>
              <a:rPr lang="en-US" u="sng" baseline="0" dirty="0" smtClean="0"/>
              <a:t> to God</a:t>
            </a:r>
            <a:r>
              <a:rPr lang="en-US" baseline="0" dirty="0" smtClean="0"/>
              <a:t> directly. How do we get God’s instruction? Well </a:t>
            </a:r>
            <a:r>
              <a:rPr lang="en-US" b="1" baseline="0" dirty="0" smtClean="0"/>
              <a:t>Heb 1:1-2a</a:t>
            </a:r>
            <a:r>
              <a:rPr lang="en-US" baseline="0" dirty="0" smtClean="0"/>
              <a:t> tells us that in these last days God has spoken to us through His Son. And we know from verses like Matt 28:18 and Eph 1:22 that Jesus has been given all authority by the Father. So what Jesus says, goes. And if Jesus were still here, we could solve the problem of religious division pretty easily couldn’t we? All religious leaders would be able to approach Jesus at His throne, wherever it is, and ask for the truth behind any doctrines we so often disagree over. But He’s not on Earth anymore, He’s ascended to heaven. So what means did Jesus leave us by which we could listen to Him?</a:t>
            </a:r>
          </a:p>
          <a:p>
            <a:endParaRPr lang="en-US" baseline="0" dirty="0" smtClean="0"/>
          </a:p>
          <a:p>
            <a:r>
              <a:rPr lang="en-US" b="1" dirty="0" smtClean="0"/>
              <a:t>Luke 10:16</a:t>
            </a:r>
            <a:r>
              <a:rPr lang="en-US" dirty="0" smtClean="0"/>
              <a:t> – Jesus is speaking to His apostles here, a word which means “one sent”. The Apostles were</a:t>
            </a:r>
            <a:r>
              <a:rPr lang="en-US" baseline="0" dirty="0" smtClean="0"/>
              <a:t> men sent by Jesus to be His ambassadors, a label given of them in 2 Cor 5:20. </a:t>
            </a:r>
          </a:p>
          <a:p>
            <a:endParaRPr lang="en-US" baseline="0" dirty="0" smtClean="0"/>
          </a:p>
          <a:p>
            <a:r>
              <a:rPr lang="en-US" baseline="0" dirty="0" smtClean="0"/>
              <a:t>How did the masses know that the Apostles were speaking the words of Jesus? </a:t>
            </a:r>
            <a:r>
              <a:rPr lang="en-US" b="1" baseline="0" dirty="0" smtClean="0"/>
              <a:t>John 14:26</a:t>
            </a:r>
            <a:r>
              <a:rPr lang="en-US" baseline="0" dirty="0" smtClean="0"/>
              <a:t> – So that solves the problem of not having Jesus with us in the flesh. He empowered His Apostles with all the knowledge they needed, through the Holy Spirit, to teach us what we needed to know. In fact, the first century Christians devoted themselves to that in </a:t>
            </a:r>
            <a:r>
              <a:rPr lang="en-US" b="1" baseline="0" dirty="0" smtClean="0"/>
              <a:t>Acts 2:42</a:t>
            </a:r>
            <a:r>
              <a:rPr lang="en-US" baseline="0" dirty="0" smtClean="0"/>
              <a:t>.</a:t>
            </a:r>
          </a:p>
          <a:p>
            <a:endParaRPr lang="en-US" baseline="0" dirty="0" smtClean="0"/>
          </a:p>
          <a:p>
            <a:r>
              <a:rPr lang="en-US" baseline="0" dirty="0" smtClean="0"/>
              <a:t>But now we’re back to the same issue. The Apostles have died; they’re not longer with us. What did they do to ensure that their words would be recorded for us when they were gone? </a:t>
            </a:r>
            <a:r>
              <a:rPr lang="en-US" b="1" baseline="0" dirty="0" smtClean="0"/>
              <a:t>Eph 3:4; 2 Pet 1:12,15; 3:1-2</a:t>
            </a:r>
            <a:r>
              <a:rPr lang="en-US" baseline="0" dirty="0" smtClean="0"/>
              <a:t> – They wrote down their teaching, which has been preserved for us. This is the teaching of God, right in our hands, His own words. The same words which He uttered to create this world are written in this book waiting to create in us everything we need to be. </a:t>
            </a:r>
          </a:p>
          <a:p>
            <a:endParaRPr lang="en-US" baseline="0" dirty="0" smtClean="0"/>
          </a:p>
          <a:p>
            <a:r>
              <a:rPr lang="en-US" baseline="0" dirty="0" smtClean="0"/>
              <a:t>So in an ideal world, we should be able to simply read the bible, and gain all the wisdom that we need.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116101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word God has given us is designed to help us properly distinguish between foolishness and wisdom</a:t>
            </a:r>
            <a:r>
              <a:rPr lang="en-US" baseline="0" dirty="0" smtClean="0"/>
              <a:t>. Consider </a:t>
            </a:r>
            <a:r>
              <a:rPr lang="en-US" b="1" baseline="0" dirty="0" smtClean="0"/>
              <a:t>2 Tim 3:14-15</a:t>
            </a:r>
            <a:r>
              <a:rPr lang="en-US" baseline="0" dirty="0" smtClean="0"/>
              <a:t> – He’s specifically talking about the OT, that there is enough even in that old collection of writings from bygone days to make us wise. And then He says this in </a:t>
            </a:r>
            <a:r>
              <a:rPr lang="en-US" b="1" baseline="0" dirty="0" smtClean="0"/>
              <a:t>2 Tim 3:16-17</a:t>
            </a:r>
            <a:r>
              <a:rPr lang="en-US" baseline="0" dirty="0" smtClean="0"/>
              <a:t> – In other words, if all we have is scripture and we read it, cling to it, meditate and contemplate it, we have everything we need. It is sufficient to equip us.</a:t>
            </a:r>
          </a:p>
          <a:p>
            <a:endParaRPr lang="en-US" baseline="0" dirty="0" smtClean="0"/>
          </a:p>
          <a:p>
            <a:r>
              <a:rPr lang="en-US" baseline="0" dirty="0" smtClean="0"/>
              <a:t>The problem, however, is that its like a gold mine that needs to be harvested. There are simple truths that can be gleaned from a surface reading of the bible. But then there are deeper truths to be gleaned, principles to be pondered that extend to applications in our life that are not explicitly mentioned in scripture, but valid all the same. And not everyone is at the place in life where they have been able to glean these truths. Not everyone is mature enough to know how to mine all of these principles in and of himself.</a:t>
            </a:r>
          </a:p>
          <a:p>
            <a:endParaRPr lang="en-US" baseline="0" dirty="0" smtClean="0"/>
          </a:p>
          <a:p>
            <a:r>
              <a:rPr lang="en-US" baseline="0" dirty="0" smtClean="0"/>
              <a:t> So in absence of a perfect knowledge of scripture, which none of us has, how else do we glean godly instruction outside of a direct reading of God’s word?</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61907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we listen to others – </a:t>
            </a:r>
            <a:r>
              <a:rPr lang="en-US" b="1" baseline="0" dirty="0" smtClean="0"/>
              <a:t>Acts 8:30-31</a:t>
            </a:r>
            <a:r>
              <a:rPr lang="en-US" baseline="0" dirty="0" smtClean="0"/>
              <a:t> – There are some things can read over and over again and not see some significance, some truth. It’s not that the truth isn’t there, we just can’t see it. But others have, perhaps </a:t>
            </a:r>
            <a:r>
              <a:rPr lang="en-US" baseline="0" dirty="0" smtClean="0"/>
              <a:t>who have </a:t>
            </a:r>
            <a:r>
              <a:rPr lang="en-US" baseline="0" dirty="0" smtClean="0"/>
              <a:t>read it more </a:t>
            </a:r>
            <a:r>
              <a:rPr lang="en-US" baseline="0" dirty="0" smtClean="0"/>
              <a:t>times, </a:t>
            </a:r>
            <a:r>
              <a:rPr lang="en-US" baseline="0" dirty="0" smtClean="0"/>
              <a:t>studied it more, thought about it more, and then when instructed, </a:t>
            </a:r>
            <a:r>
              <a:rPr lang="en-US" baseline="0" dirty="0" smtClean="0"/>
              <a:t>you </a:t>
            </a:r>
            <a:r>
              <a:rPr lang="en-US" baseline="0" dirty="0" smtClean="0"/>
              <a:t>see it. It’s like a light bulb that turns on and you’re thinking, “How did I never see that before?”</a:t>
            </a:r>
          </a:p>
          <a:p>
            <a:endParaRPr lang="en-US" baseline="0" dirty="0" smtClean="0"/>
          </a:p>
          <a:p>
            <a:r>
              <a:rPr lang="en-US" baseline="0" dirty="0" smtClean="0"/>
              <a:t>But not just anyone, right? We have to consider the source. </a:t>
            </a:r>
            <a:r>
              <a:rPr lang="en-US" baseline="0" dirty="0" smtClean="0"/>
              <a:t>Example: even </a:t>
            </a:r>
            <a:r>
              <a:rPr lang="en-US" baseline="0" dirty="0" smtClean="0"/>
              <a:t>though Eph 5 teaches that a husband is the head of their wife, does that mean you never listen to her? Of course you listen to her. But what about </a:t>
            </a:r>
            <a:r>
              <a:rPr lang="en-US" b="1" baseline="0" dirty="0" smtClean="0"/>
              <a:t>Gen 3:17</a:t>
            </a:r>
            <a:r>
              <a:rPr lang="en-US" baseline="0" dirty="0" smtClean="0"/>
              <a:t>? Just because Eve was Adam’s wife doesn’t mean he needed to listen to her. But she was a powerful influencing factor…Adam is married to the most beautiful woman in the world…of course she’s the only woman in the world. But despite the closeness of the relationship, this is a time when he needed to not listen to her. You have to consider the source, and consider the </a:t>
            </a:r>
            <a:r>
              <a:rPr lang="en-US" baseline="0" dirty="0" smtClean="0"/>
              <a:t>instructions.</a:t>
            </a:r>
            <a:endParaRPr lang="en-US" baseline="0" dirty="0" smtClean="0"/>
          </a:p>
          <a:p>
            <a:endParaRPr lang="en-US" baseline="0" dirty="0" smtClean="0"/>
          </a:p>
          <a:p>
            <a:r>
              <a:rPr lang="en-US" baseline="0" dirty="0" smtClean="0"/>
              <a:t>At the end of Col 2, Paul lists all these different false doctrines that were circulating and he makes an interesting observation about them at the beginning of </a:t>
            </a:r>
            <a:r>
              <a:rPr lang="en-US" b="1" baseline="0" dirty="0" smtClean="0"/>
              <a:t>Col 2:23</a:t>
            </a:r>
            <a:r>
              <a:rPr lang="en-US" baseline="0" dirty="0" smtClean="0"/>
              <a:t>. Sometimes what is so wrong can sound so convincing, can it not? Satan is a master at taking things that are wrong and making them look right. If you read some of the popular commentaries out there by denominational preachers, they will do a fantastic job of making a case for why what can be easily proved in scripture to be wrong is right. You really have to have your wits about you when reading these men because if you’re subject to feeling your way through things or if you’re prone to conduct yourself primarily by your passions and not your principles, you can easily be led astray – </a:t>
            </a:r>
            <a:r>
              <a:rPr lang="en-US" b="1" baseline="0" dirty="0" smtClean="0"/>
              <a:t>Prov 26:12</a:t>
            </a:r>
          </a:p>
          <a:p>
            <a:endParaRPr lang="en-US" baseline="0" dirty="0" smtClean="0"/>
          </a:p>
          <a:p>
            <a:r>
              <a:rPr lang="en-US" baseline="0" dirty="0" smtClean="0"/>
              <a:t>But then other people, primarily Christians, can be wonderful sources of divine instruction when what they’re teaching us, by word or influence, is according to scripture. And the bible tells us this too – </a:t>
            </a:r>
            <a:r>
              <a:rPr lang="en-US" b="1" baseline="0" dirty="0" smtClean="0"/>
              <a:t>Prov 12:26a; 13:10; 19:20</a:t>
            </a:r>
            <a:r>
              <a:rPr lang="en-US" baseline="0" dirty="0" smtClean="0"/>
              <a:t> – See, even God knows that no one is going to perfectly know God’s will or be able to perfectly retain what they’ve learned. We need each other. We need those who are older and wiser who’ve been where we are at to help us get where they are. We need correction when we’re going astray. We need reminders when we’ve forgotten. And when we’re not getting it from the bible, God knows that there is wisdom to be obtained by sitting at the feet of another, which is why Eph 4 says he gave some as apostles, prophets, pastors, and teachers.</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396813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4">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538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Listen To Others</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4" name="Rectangle 3"/>
          <p:cNvSpPr/>
          <p:nvPr/>
        </p:nvSpPr>
        <p:spPr>
          <a:xfrm>
            <a:off x="4038600" y="1193898"/>
            <a:ext cx="5029200" cy="5616922"/>
          </a:xfrm>
          <a:prstGeom prst="rect">
            <a:avLst/>
          </a:prstGeom>
          <a:ln w="28575">
            <a:solidFill>
              <a:schemeClr val="tx1"/>
            </a:solidFill>
          </a:ln>
        </p:spPr>
        <p:txBody>
          <a:bodyPr wrap="square">
            <a:spAutoFit/>
          </a:bodyPr>
          <a:lstStyle/>
          <a:p>
            <a:r>
              <a:rPr lang="en-US" sz="2300" b="1" dirty="0" smtClean="0">
                <a:solidFill>
                  <a:srgbClr val="000000"/>
                </a:solidFill>
                <a:latin typeface="Rockwell" panose="02060603020205020403" pitchFamily="18" charset="0"/>
              </a:rPr>
              <a:t>Prov 13:20</a:t>
            </a:r>
            <a:r>
              <a:rPr lang="en-US" sz="2300" dirty="0" smtClean="0">
                <a:solidFill>
                  <a:srgbClr val="000000"/>
                </a:solidFill>
                <a:latin typeface="Rockwell" panose="02060603020205020403" pitchFamily="18" charset="0"/>
              </a:rPr>
              <a:t> – “He </a:t>
            </a:r>
            <a:r>
              <a:rPr lang="en-US" sz="2300" dirty="0">
                <a:solidFill>
                  <a:srgbClr val="000000"/>
                </a:solidFill>
                <a:latin typeface="Rockwell" panose="02060603020205020403" pitchFamily="18" charset="0"/>
              </a:rPr>
              <a:t>who walks with wise men will be </a:t>
            </a:r>
            <a:r>
              <a:rPr lang="en-US" sz="2300" dirty="0" smtClean="0">
                <a:solidFill>
                  <a:srgbClr val="000000"/>
                </a:solidFill>
                <a:latin typeface="Rockwell" panose="02060603020205020403" pitchFamily="18" charset="0"/>
              </a:rPr>
              <a:t>wise, but </a:t>
            </a:r>
            <a:r>
              <a:rPr lang="en-US" sz="2300" dirty="0">
                <a:solidFill>
                  <a:srgbClr val="000000"/>
                </a:solidFill>
                <a:latin typeface="Rockwell" panose="02060603020205020403" pitchFamily="18" charset="0"/>
              </a:rPr>
              <a:t>the companion of fools will suffer harm</a:t>
            </a:r>
            <a:r>
              <a:rPr lang="en-US" sz="2300" dirty="0" smtClean="0">
                <a:solidFill>
                  <a:srgbClr val="000000"/>
                </a:solidFill>
                <a:latin typeface="Rockwell" panose="02060603020205020403" pitchFamily="18" charset="0"/>
              </a:rPr>
              <a:t>.”</a:t>
            </a:r>
          </a:p>
          <a:p>
            <a:endParaRPr lang="en-US" sz="2000" dirty="0" smtClean="0">
              <a:solidFill>
                <a:srgbClr val="000000"/>
              </a:solidFill>
              <a:latin typeface="Rockwell" panose="02060603020205020403" pitchFamily="18" charset="0"/>
            </a:endParaRPr>
          </a:p>
          <a:p>
            <a:r>
              <a:rPr lang="en-US" sz="2300" b="1" dirty="0" smtClean="0">
                <a:solidFill>
                  <a:srgbClr val="000000"/>
                </a:solidFill>
                <a:latin typeface="Rockwell" panose="02060603020205020403" pitchFamily="18" charset="0"/>
              </a:rPr>
              <a:t>Prov 17:17</a:t>
            </a:r>
            <a:r>
              <a:rPr lang="en-US" sz="2300" dirty="0" smtClean="0">
                <a:solidFill>
                  <a:srgbClr val="000000"/>
                </a:solidFill>
                <a:latin typeface="Rockwell" panose="02060603020205020403" pitchFamily="18" charset="0"/>
              </a:rPr>
              <a:t> – “</a:t>
            </a:r>
            <a:r>
              <a:rPr lang="en-US" sz="2300" dirty="0">
                <a:latin typeface="Rockwell" panose="02060603020205020403" pitchFamily="18" charset="0"/>
              </a:rPr>
              <a:t>A friend loves at all times</a:t>
            </a:r>
            <a:r>
              <a:rPr lang="en-US" sz="2300" dirty="0" smtClean="0">
                <a:latin typeface="Rockwell" panose="02060603020205020403" pitchFamily="18" charset="0"/>
              </a:rPr>
              <a:t>, and a </a:t>
            </a:r>
            <a:r>
              <a:rPr lang="en-US" sz="2300" dirty="0">
                <a:latin typeface="Rockwell" panose="02060603020205020403" pitchFamily="18" charset="0"/>
              </a:rPr>
              <a:t>brother is born for adversity</a:t>
            </a:r>
            <a:r>
              <a:rPr lang="en-US" sz="2300" dirty="0" smtClean="0">
                <a:latin typeface="Rockwell" panose="02060603020205020403" pitchFamily="18" charset="0"/>
              </a:rPr>
              <a:t>.</a:t>
            </a:r>
            <a:r>
              <a:rPr lang="en-US" sz="2300" dirty="0" smtClean="0">
                <a:solidFill>
                  <a:srgbClr val="000000"/>
                </a:solidFill>
                <a:latin typeface="Rockwell" panose="02060603020205020403" pitchFamily="18" charset="0"/>
              </a:rPr>
              <a:t>”</a:t>
            </a:r>
          </a:p>
          <a:p>
            <a:endParaRPr lang="en-US" sz="2000" dirty="0" smtClean="0">
              <a:solidFill>
                <a:srgbClr val="000000"/>
              </a:solidFill>
              <a:latin typeface="Rockwell" panose="02060603020205020403" pitchFamily="18" charset="0"/>
            </a:endParaRPr>
          </a:p>
          <a:p>
            <a:r>
              <a:rPr lang="en-US" sz="2300" b="1" dirty="0" smtClean="0">
                <a:solidFill>
                  <a:srgbClr val="000000"/>
                </a:solidFill>
                <a:latin typeface="Rockwell" panose="02060603020205020403" pitchFamily="18" charset="0"/>
              </a:rPr>
              <a:t>Prov 27:17</a:t>
            </a:r>
            <a:r>
              <a:rPr lang="en-US" sz="2300" dirty="0" smtClean="0">
                <a:solidFill>
                  <a:srgbClr val="000000"/>
                </a:solidFill>
                <a:latin typeface="Rockwell" panose="02060603020205020403" pitchFamily="18" charset="0"/>
              </a:rPr>
              <a:t> – “</a:t>
            </a:r>
            <a:r>
              <a:rPr lang="en-US" sz="2300" dirty="0">
                <a:latin typeface="Rockwell" panose="02060603020205020403" pitchFamily="18" charset="0"/>
              </a:rPr>
              <a:t>Iron sharpens </a:t>
            </a:r>
            <a:r>
              <a:rPr lang="en-US" sz="2300" dirty="0" smtClean="0">
                <a:latin typeface="Rockwell" panose="02060603020205020403" pitchFamily="18" charset="0"/>
              </a:rPr>
              <a:t>iron, so </a:t>
            </a:r>
            <a:r>
              <a:rPr lang="en-US" sz="2300" dirty="0">
                <a:latin typeface="Rockwell" panose="02060603020205020403" pitchFamily="18" charset="0"/>
              </a:rPr>
              <a:t>one man sharpens another</a:t>
            </a:r>
            <a:r>
              <a:rPr lang="en-US" sz="2300" dirty="0" smtClean="0">
                <a:latin typeface="Rockwell" panose="02060603020205020403" pitchFamily="18" charset="0"/>
              </a:rPr>
              <a:t>.</a:t>
            </a:r>
            <a:r>
              <a:rPr lang="en-US" sz="2300" dirty="0" smtClean="0">
                <a:solidFill>
                  <a:srgbClr val="000000"/>
                </a:solidFill>
                <a:latin typeface="Rockwell" panose="02060603020205020403" pitchFamily="18" charset="0"/>
              </a:rPr>
              <a:t>”</a:t>
            </a:r>
          </a:p>
          <a:p>
            <a:endParaRPr lang="en-US" sz="2000" dirty="0">
              <a:solidFill>
                <a:srgbClr val="000000"/>
              </a:solidFill>
              <a:latin typeface="Rockwell" panose="02060603020205020403" pitchFamily="18" charset="0"/>
            </a:endParaRPr>
          </a:p>
          <a:p>
            <a:r>
              <a:rPr lang="en-US" sz="2300" b="1" dirty="0" smtClean="0">
                <a:solidFill>
                  <a:srgbClr val="000000"/>
                </a:solidFill>
                <a:latin typeface="Rockwell" panose="02060603020205020403" pitchFamily="18" charset="0"/>
              </a:rPr>
              <a:t>Prov 18:24</a:t>
            </a:r>
            <a:r>
              <a:rPr lang="en-US" sz="2300" dirty="0" smtClean="0">
                <a:solidFill>
                  <a:srgbClr val="000000"/>
                </a:solidFill>
                <a:latin typeface="Rockwell" panose="02060603020205020403" pitchFamily="18" charset="0"/>
              </a:rPr>
              <a:t> – “</a:t>
            </a:r>
            <a:r>
              <a:rPr lang="en-US" sz="2300" dirty="0">
                <a:latin typeface="Rockwell" panose="02060603020205020403" pitchFamily="18" charset="0"/>
              </a:rPr>
              <a:t>A man of </a:t>
            </a:r>
            <a:r>
              <a:rPr lang="en-US" sz="2300" dirty="0" smtClean="0">
                <a:latin typeface="Rockwell" panose="02060603020205020403" pitchFamily="18" charset="0"/>
              </a:rPr>
              <a:t>too many friends comes</a:t>
            </a:r>
            <a:r>
              <a:rPr lang="en-US" sz="2300" dirty="0">
                <a:latin typeface="Rockwell" panose="02060603020205020403" pitchFamily="18" charset="0"/>
              </a:rPr>
              <a:t> </a:t>
            </a:r>
            <a:r>
              <a:rPr lang="en-US" sz="2300" dirty="0" smtClean="0">
                <a:latin typeface="Rockwell" panose="02060603020205020403" pitchFamily="18" charset="0"/>
              </a:rPr>
              <a:t>to</a:t>
            </a:r>
            <a:r>
              <a:rPr lang="en-US" sz="2300" dirty="0">
                <a:latin typeface="Rockwell" panose="02060603020205020403" pitchFamily="18" charset="0"/>
              </a:rPr>
              <a:t> </a:t>
            </a:r>
            <a:r>
              <a:rPr lang="en-US" sz="2300" dirty="0" smtClean="0">
                <a:latin typeface="Rockwell" panose="02060603020205020403" pitchFamily="18" charset="0"/>
              </a:rPr>
              <a:t>ruin, but there is a friend </a:t>
            </a:r>
            <a:r>
              <a:rPr lang="en-US" sz="2300" dirty="0">
                <a:latin typeface="Rockwell" panose="02060603020205020403" pitchFamily="18" charset="0"/>
              </a:rPr>
              <a:t>who sticks closer than a brother.</a:t>
            </a:r>
            <a:r>
              <a:rPr lang="en-US" sz="2300" dirty="0" smtClean="0">
                <a:solidFill>
                  <a:srgbClr val="000000"/>
                </a:solidFill>
                <a:latin typeface="Rockwell" panose="02060603020205020403" pitchFamily="18" charset="0"/>
              </a:rPr>
              <a:t>”</a:t>
            </a:r>
            <a:endParaRPr lang="es-GT" sz="2300" dirty="0">
              <a:latin typeface="Rockwell" panose="02060603020205020403" pitchFamily="18" charset="0"/>
            </a:endParaRPr>
          </a:p>
        </p:txBody>
      </p:sp>
      <p:pic>
        <p:nvPicPr>
          <p:cNvPr id="3074" name="Picture 2" descr="Image result for christian fri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 y="3809999"/>
            <a:ext cx="3975970" cy="30008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ristian friends"/>
          <p:cNvPicPr>
            <a:picLocks noChangeAspect="1" noChangeArrowheads="1"/>
          </p:cNvPicPr>
          <p:nvPr/>
        </p:nvPicPr>
        <p:blipFill rotWithShape="1">
          <a:blip r:embed="rId4">
            <a:extLst>
              <a:ext uri="{28A0092B-C50C-407E-A947-70E740481C1C}">
                <a14:useLocalDpi xmlns:a14="http://schemas.microsoft.com/office/drawing/2010/main" val="0"/>
              </a:ext>
            </a:extLst>
          </a:blip>
          <a:srcRect l="1608" t="8853" r="1955" b="6752"/>
          <a:stretch/>
        </p:blipFill>
        <p:spPr bwMode="auto">
          <a:xfrm>
            <a:off x="-12526" y="1171783"/>
            <a:ext cx="3975970" cy="263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Observe Others</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3" name="Rectangle 2"/>
          <p:cNvSpPr/>
          <p:nvPr/>
        </p:nvSpPr>
        <p:spPr>
          <a:xfrm>
            <a:off x="76200" y="1171783"/>
            <a:ext cx="8991600" cy="769441"/>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Prov 24:32</a:t>
            </a:r>
            <a:r>
              <a:rPr lang="en-US" sz="2200" dirty="0" smtClean="0">
                <a:solidFill>
                  <a:srgbClr val="000000"/>
                </a:solidFill>
                <a:latin typeface="Rockwell" panose="02060603020205020403" pitchFamily="18" charset="0"/>
              </a:rPr>
              <a:t> – “When </a:t>
            </a:r>
            <a:r>
              <a:rPr lang="en-US" sz="2200" dirty="0">
                <a:solidFill>
                  <a:srgbClr val="000000"/>
                </a:solidFill>
                <a:latin typeface="Rockwell" panose="02060603020205020403" pitchFamily="18" charset="0"/>
              </a:rPr>
              <a:t>I saw, </a:t>
            </a:r>
            <a:r>
              <a:rPr lang="en-US" sz="2200" dirty="0" smtClean="0">
                <a:solidFill>
                  <a:srgbClr val="000000"/>
                </a:solidFill>
                <a:latin typeface="Rockwell" panose="02060603020205020403" pitchFamily="18" charset="0"/>
              </a:rPr>
              <a:t>I reflected </a:t>
            </a:r>
            <a:r>
              <a:rPr lang="en-US" sz="2200" dirty="0">
                <a:solidFill>
                  <a:srgbClr val="000000"/>
                </a:solidFill>
                <a:latin typeface="Rockwell" panose="02060603020205020403" pitchFamily="18" charset="0"/>
              </a:rPr>
              <a:t>upon </a:t>
            </a:r>
            <a:r>
              <a:rPr lang="en-US" sz="2200" dirty="0" smtClean="0">
                <a:solidFill>
                  <a:srgbClr val="000000"/>
                </a:solidFill>
                <a:latin typeface="Rockwell" panose="02060603020205020403" pitchFamily="18" charset="0"/>
              </a:rPr>
              <a:t>it; I looked, and received instruction.”</a:t>
            </a:r>
            <a:endParaRPr lang="es-GT" sz="2200" dirty="0">
              <a:latin typeface="Rockwell" panose="02060603020205020403" pitchFamily="18" charset="0"/>
            </a:endParaRPr>
          </a:p>
        </p:txBody>
      </p:sp>
      <p:sp>
        <p:nvSpPr>
          <p:cNvPr id="4" name="Rectangle 3"/>
          <p:cNvSpPr/>
          <p:nvPr/>
        </p:nvSpPr>
        <p:spPr>
          <a:xfrm>
            <a:off x="4572000" y="2057400"/>
            <a:ext cx="4495800" cy="4770537"/>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Prov 22:29</a:t>
            </a:r>
            <a:r>
              <a:rPr lang="en-US" sz="2200" dirty="0" smtClean="0">
                <a:solidFill>
                  <a:srgbClr val="000000"/>
                </a:solidFill>
                <a:latin typeface="Rockwell" panose="02060603020205020403" pitchFamily="18" charset="0"/>
              </a:rPr>
              <a:t> – “</a:t>
            </a:r>
            <a:r>
              <a:rPr lang="en-US" sz="2200" u="sng" dirty="0" smtClean="0">
                <a:solidFill>
                  <a:srgbClr val="000000"/>
                </a:solidFill>
                <a:latin typeface="Rockwell" panose="02060603020205020403" pitchFamily="18" charset="0"/>
              </a:rPr>
              <a:t>Do</a:t>
            </a:r>
            <a:r>
              <a:rPr lang="en-US" sz="2200" u="sng" dirty="0">
                <a:solidFill>
                  <a:srgbClr val="000000"/>
                </a:solidFill>
                <a:latin typeface="Rockwell" panose="02060603020205020403" pitchFamily="18" charset="0"/>
              </a:rPr>
              <a:t> you see</a:t>
            </a:r>
            <a:r>
              <a:rPr lang="en-US" sz="2200" dirty="0">
                <a:solidFill>
                  <a:srgbClr val="000000"/>
                </a:solidFill>
                <a:latin typeface="Rockwell" panose="02060603020205020403" pitchFamily="18" charset="0"/>
              </a:rPr>
              <a:t> a man skilled in his work? He will stand before kings; He will </a:t>
            </a:r>
            <a:r>
              <a:rPr lang="en-US" sz="2200" dirty="0" smtClean="0">
                <a:solidFill>
                  <a:srgbClr val="000000"/>
                </a:solidFill>
                <a:latin typeface="Rockwell" panose="02060603020205020403" pitchFamily="18" charset="0"/>
              </a:rPr>
              <a:t>not stand before </a:t>
            </a:r>
            <a:r>
              <a:rPr lang="en-US" sz="2200" dirty="0">
                <a:solidFill>
                  <a:srgbClr val="000000"/>
                </a:solidFill>
                <a:latin typeface="Rockwell" panose="02060603020205020403" pitchFamily="18" charset="0"/>
              </a:rPr>
              <a:t>obscure men</a:t>
            </a:r>
            <a:r>
              <a:rPr lang="en-US" sz="2200" dirty="0" smtClean="0">
                <a:solidFill>
                  <a:srgbClr val="000000"/>
                </a:solidFill>
                <a:latin typeface="Rockwell" panose="02060603020205020403" pitchFamily="18" charset="0"/>
              </a:rPr>
              <a:t>.”</a:t>
            </a:r>
          </a:p>
          <a:p>
            <a:endParaRPr lang="en-US" sz="20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Prov 26:12</a:t>
            </a:r>
            <a:r>
              <a:rPr lang="en-US" sz="2200" dirty="0" smtClean="0">
                <a:solidFill>
                  <a:srgbClr val="000000"/>
                </a:solidFill>
                <a:latin typeface="Rockwell" panose="02060603020205020403" pitchFamily="18" charset="0"/>
              </a:rPr>
              <a:t> – “</a:t>
            </a:r>
            <a:r>
              <a:rPr lang="en-US" sz="2200" u="sng" dirty="0" smtClean="0">
                <a:solidFill>
                  <a:srgbClr val="000000"/>
                </a:solidFill>
                <a:latin typeface="Rockwell" panose="02060603020205020403" pitchFamily="18" charset="0"/>
              </a:rPr>
              <a:t>Do you see</a:t>
            </a:r>
            <a:r>
              <a:rPr lang="en-US" sz="2200" dirty="0" smtClean="0">
                <a:solidFill>
                  <a:srgbClr val="000000"/>
                </a:solidFill>
                <a:latin typeface="Rockwell" panose="02060603020205020403" pitchFamily="18" charset="0"/>
              </a:rPr>
              <a:t> a man </a:t>
            </a:r>
            <a:r>
              <a:rPr lang="en-US" sz="2200" dirty="0" smtClean="0">
                <a:latin typeface="Rockwell" panose="02060603020205020403" pitchFamily="18" charset="0"/>
              </a:rPr>
              <a:t>wise </a:t>
            </a:r>
            <a:r>
              <a:rPr lang="en-US" sz="2200" dirty="0">
                <a:latin typeface="Rockwell" panose="02060603020205020403" pitchFamily="18" charset="0"/>
              </a:rPr>
              <a:t>in his own eyes? There is more hope for a fool than for him</a:t>
            </a:r>
            <a:r>
              <a:rPr lang="en-US" sz="2200" dirty="0" smtClean="0">
                <a:latin typeface="Rockwell" panose="02060603020205020403" pitchFamily="18" charset="0"/>
              </a:rPr>
              <a:t>.</a:t>
            </a:r>
            <a:r>
              <a:rPr lang="en-US" sz="2200" dirty="0" smtClean="0">
                <a:solidFill>
                  <a:srgbClr val="000000"/>
                </a:solidFill>
                <a:latin typeface="Rockwell" panose="02060603020205020403" pitchFamily="18" charset="0"/>
              </a:rPr>
              <a:t>”</a:t>
            </a:r>
          </a:p>
          <a:p>
            <a:endParaRPr lang="en-US" sz="20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Prov 29:20</a:t>
            </a:r>
            <a:r>
              <a:rPr lang="en-US" sz="2200" dirty="0" smtClean="0">
                <a:solidFill>
                  <a:srgbClr val="000000"/>
                </a:solidFill>
                <a:latin typeface="Rockwell" panose="02060603020205020403" pitchFamily="18" charset="0"/>
              </a:rPr>
              <a:t> – “</a:t>
            </a:r>
            <a:r>
              <a:rPr lang="en-US" sz="2200" u="sng" dirty="0">
                <a:latin typeface="Rockwell" panose="02060603020205020403" pitchFamily="18" charset="0"/>
              </a:rPr>
              <a:t>Do you see</a:t>
            </a:r>
            <a:r>
              <a:rPr lang="en-US" sz="2200" dirty="0">
                <a:latin typeface="Rockwell" panose="02060603020205020403" pitchFamily="18" charset="0"/>
              </a:rPr>
              <a:t> a man who is hasty in his words? There is more hope for a fool than for him.</a:t>
            </a:r>
            <a:r>
              <a:rPr lang="en-US" sz="2200" dirty="0" smtClean="0">
                <a:solidFill>
                  <a:srgbClr val="000000"/>
                </a:solidFill>
                <a:latin typeface="Rockwell" panose="02060603020205020403" pitchFamily="18" charset="0"/>
              </a:rPr>
              <a:t>”</a:t>
            </a:r>
            <a:endParaRPr lang="es-GT" sz="2200" dirty="0">
              <a:latin typeface="Rockwell" panose="02060603020205020403" pitchFamily="18" charset="0"/>
            </a:endParaRPr>
          </a:p>
        </p:txBody>
      </p:sp>
      <p:pic>
        <p:nvPicPr>
          <p:cNvPr id="5126" name="Picture 6" descr="Image result for observe and reflect"/>
          <p:cNvPicPr>
            <a:picLocks noChangeAspect="1" noChangeArrowheads="1"/>
          </p:cNvPicPr>
          <p:nvPr/>
        </p:nvPicPr>
        <p:blipFill rotWithShape="1">
          <a:blip r:embed="rId3">
            <a:extLst>
              <a:ext uri="{28A0092B-C50C-407E-A947-70E740481C1C}">
                <a14:useLocalDpi xmlns:a14="http://schemas.microsoft.com/office/drawing/2010/main" val="0"/>
              </a:ext>
            </a:extLst>
          </a:blip>
          <a:srcRect l="8620" r="15518" b="8990"/>
          <a:stretch/>
        </p:blipFill>
        <p:spPr bwMode="auto">
          <a:xfrm>
            <a:off x="76200" y="2064657"/>
            <a:ext cx="4452481" cy="479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Life Experiences</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3" name="Rectangle 2"/>
          <p:cNvSpPr/>
          <p:nvPr/>
        </p:nvSpPr>
        <p:spPr>
          <a:xfrm>
            <a:off x="76200" y="1182221"/>
            <a:ext cx="8991600" cy="1446550"/>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Gal 6:7-8</a:t>
            </a:r>
            <a:r>
              <a:rPr lang="en-US" sz="2200" dirty="0" smtClean="0">
                <a:solidFill>
                  <a:srgbClr val="000000"/>
                </a:solidFill>
                <a:latin typeface="Rockwell" panose="02060603020205020403" pitchFamily="18" charset="0"/>
              </a:rPr>
              <a:t> – “</a:t>
            </a:r>
            <a:r>
              <a:rPr lang="en-US" sz="2200" b="1" baseline="30000" dirty="0" smtClean="0">
                <a:solidFill>
                  <a:srgbClr val="000000"/>
                </a:solidFill>
                <a:latin typeface="Rockwell" panose="02060603020205020403" pitchFamily="18" charset="0"/>
              </a:rPr>
              <a:t>7</a:t>
            </a:r>
            <a:r>
              <a:rPr lang="en-US" sz="2200" dirty="0" smtClean="0">
                <a:solidFill>
                  <a:srgbClr val="000000"/>
                </a:solidFill>
                <a:latin typeface="Rockwell" panose="02060603020205020403" pitchFamily="18" charset="0"/>
              </a:rPr>
              <a:t>Do </a:t>
            </a:r>
            <a:r>
              <a:rPr lang="en-US" sz="2200" dirty="0">
                <a:solidFill>
                  <a:srgbClr val="000000"/>
                </a:solidFill>
                <a:latin typeface="Rockwell" panose="02060603020205020403" pitchFamily="18" charset="0"/>
              </a:rPr>
              <a:t>not be deceived, God is not mocked</a:t>
            </a:r>
            <a:r>
              <a:rPr lang="en-US" sz="2200" dirty="0" smtClean="0">
                <a:solidFill>
                  <a:srgbClr val="000000"/>
                </a:solidFill>
                <a:latin typeface="Rockwell" panose="02060603020205020403" pitchFamily="18" charset="0"/>
              </a:rPr>
              <a:t>; for whatever </a:t>
            </a:r>
            <a:r>
              <a:rPr lang="en-US" sz="2200" dirty="0">
                <a:solidFill>
                  <a:srgbClr val="000000"/>
                </a:solidFill>
                <a:latin typeface="Rockwell" panose="02060603020205020403" pitchFamily="18" charset="0"/>
              </a:rPr>
              <a:t>a man sows, this he will also reap. </a:t>
            </a:r>
            <a:r>
              <a:rPr lang="en-US" sz="2200" b="1" baseline="30000" dirty="0" smtClean="0">
                <a:solidFill>
                  <a:srgbClr val="000000"/>
                </a:solidFill>
                <a:latin typeface="Rockwell" panose="02060603020205020403" pitchFamily="18" charset="0"/>
              </a:rPr>
              <a:t>8</a:t>
            </a:r>
            <a:r>
              <a:rPr lang="en-US" sz="2200" dirty="0" smtClean="0">
                <a:solidFill>
                  <a:srgbClr val="000000"/>
                </a:solidFill>
                <a:latin typeface="Rockwell" panose="02060603020205020403" pitchFamily="18" charset="0"/>
              </a:rPr>
              <a:t>For </a:t>
            </a:r>
            <a:r>
              <a:rPr lang="en-US" sz="2200" dirty="0">
                <a:solidFill>
                  <a:srgbClr val="000000"/>
                </a:solidFill>
                <a:latin typeface="Rockwell" panose="02060603020205020403" pitchFamily="18" charset="0"/>
              </a:rPr>
              <a:t>the one who sows to his own flesh will from the </a:t>
            </a:r>
            <a:r>
              <a:rPr lang="en-US" sz="2200" dirty="0" smtClean="0">
                <a:solidFill>
                  <a:srgbClr val="000000"/>
                </a:solidFill>
                <a:latin typeface="Rockwell" panose="02060603020205020403" pitchFamily="18" charset="0"/>
              </a:rPr>
              <a:t>flesh reap corruption, but the one </a:t>
            </a:r>
            <a:r>
              <a:rPr lang="en-US" sz="2200" dirty="0">
                <a:solidFill>
                  <a:srgbClr val="000000"/>
                </a:solidFill>
                <a:latin typeface="Rockwell" panose="02060603020205020403" pitchFamily="18" charset="0"/>
              </a:rPr>
              <a:t>who sows to the Spirit will from the Spirit reap eternal life</a:t>
            </a:r>
            <a:r>
              <a:rPr lang="en-US" sz="2200" dirty="0" smtClean="0">
                <a:solidFill>
                  <a:srgbClr val="000000"/>
                </a:solidFill>
                <a:latin typeface="Rockwell" panose="02060603020205020403" pitchFamily="18" charset="0"/>
              </a:rPr>
              <a:t>.”</a:t>
            </a:r>
            <a:endParaRPr lang="es-GT" sz="2200" dirty="0">
              <a:latin typeface="Rockwell" panose="02060603020205020403" pitchFamily="18" charset="0"/>
            </a:endParaRPr>
          </a:p>
        </p:txBody>
      </p:sp>
      <p:sp>
        <p:nvSpPr>
          <p:cNvPr id="4" name="Rectangle 3"/>
          <p:cNvSpPr/>
          <p:nvPr/>
        </p:nvSpPr>
        <p:spPr>
          <a:xfrm>
            <a:off x="4191000" y="2680052"/>
            <a:ext cx="4876800" cy="4154984"/>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Gen 47:7-9</a:t>
            </a:r>
            <a:r>
              <a:rPr lang="en-US" sz="2200" dirty="0" smtClean="0">
                <a:solidFill>
                  <a:srgbClr val="000000"/>
                </a:solidFill>
                <a:latin typeface="Rockwell" panose="02060603020205020403" pitchFamily="18" charset="0"/>
              </a:rPr>
              <a:t> – “</a:t>
            </a:r>
            <a:r>
              <a:rPr lang="en-US" sz="2200" b="1" baseline="30000" dirty="0" smtClean="0">
                <a:solidFill>
                  <a:srgbClr val="000000"/>
                </a:solidFill>
                <a:latin typeface="Rockwell" panose="02060603020205020403" pitchFamily="18" charset="0"/>
              </a:rPr>
              <a:t>7</a:t>
            </a:r>
            <a:r>
              <a:rPr lang="en-US" sz="2200" dirty="0" smtClean="0">
                <a:solidFill>
                  <a:srgbClr val="000000"/>
                </a:solidFill>
                <a:latin typeface="Rockwell" panose="02060603020205020403" pitchFamily="18" charset="0"/>
              </a:rPr>
              <a:t>Then </a:t>
            </a:r>
            <a:r>
              <a:rPr lang="en-US" sz="2200" dirty="0">
                <a:solidFill>
                  <a:srgbClr val="000000"/>
                </a:solidFill>
                <a:latin typeface="Rockwell" panose="02060603020205020403" pitchFamily="18" charset="0"/>
              </a:rPr>
              <a:t>Joseph brought his father Jacob </a:t>
            </a:r>
            <a:r>
              <a:rPr lang="en-US" sz="2200" dirty="0" smtClean="0">
                <a:solidFill>
                  <a:srgbClr val="000000"/>
                </a:solidFill>
                <a:latin typeface="Rockwell" panose="02060603020205020403" pitchFamily="18" charset="0"/>
              </a:rPr>
              <a:t>and presented </a:t>
            </a:r>
            <a:r>
              <a:rPr lang="en-US" sz="2200" dirty="0">
                <a:solidFill>
                  <a:srgbClr val="000000"/>
                </a:solidFill>
                <a:latin typeface="Rockwell" panose="02060603020205020403" pitchFamily="18" charset="0"/>
              </a:rPr>
              <a:t>him to Pharaoh; and Jacob blessed </a:t>
            </a:r>
            <a:r>
              <a:rPr lang="en-US" sz="2200" dirty="0" smtClean="0">
                <a:solidFill>
                  <a:srgbClr val="000000"/>
                </a:solidFill>
                <a:latin typeface="Rockwell" panose="02060603020205020403" pitchFamily="18" charset="0"/>
              </a:rPr>
              <a:t>Pharaoh. </a:t>
            </a:r>
            <a:r>
              <a:rPr lang="en-US" sz="2200" b="1" baseline="30000" dirty="0" smtClean="0">
                <a:solidFill>
                  <a:srgbClr val="000000"/>
                </a:solidFill>
                <a:latin typeface="Rockwell" panose="02060603020205020403" pitchFamily="18" charset="0"/>
              </a:rPr>
              <a:t>8</a:t>
            </a:r>
            <a:r>
              <a:rPr lang="en-US" sz="2200" dirty="0" smtClean="0">
                <a:solidFill>
                  <a:srgbClr val="000000"/>
                </a:solidFill>
                <a:latin typeface="Rockwell" panose="02060603020205020403" pitchFamily="18" charset="0"/>
              </a:rPr>
              <a:t>Pharaoh </a:t>
            </a:r>
            <a:r>
              <a:rPr lang="en-US" sz="2200" dirty="0">
                <a:solidFill>
                  <a:srgbClr val="000000"/>
                </a:solidFill>
                <a:latin typeface="Rockwell" panose="02060603020205020403" pitchFamily="18" charset="0"/>
              </a:rPr>
              <a:t>said to </a:t>
            </a:r>
            <a:r>
              <a:rPr lang="en-US" sz="2200" dirty="0" smtClean="0">
                <a:solidFill>
                  <a:srgbClr val="000000"/>
                </a:solidFill>
                <a:latin typeface="Rockwell" panose="02060603020205020403" pitchFamily="18" charset="0"/>
              </a:rPr>
              <a:t>Jacob, ‘How many years </a:t>
            </a:r>
            <a:r>
              <a:rPr lang="en-US" sz="2200" dirty="0">
                <a:solidFill>
                  <a:srgbClr val="000000"/>
                </a:solidFill>
                <a:latin typeface="Rockwell" panose="02060603020205020403" pitchFamily="18" charset="0"/>
              </a:rPr>
              <a:t>have you </a:t>
            </a:r>
            <a:r>
              <a:rPr lang="en-US" sz="2200" dirty="0" smtClean="0">
                <a:solidFill>
                  <a:srgbClr val="000000"/>
                </a:solidFill>
                <a:latin typeface="Rockwell" panose="02060603020205020403" pitchFamily="18" charset="0"/>
              </a:rPr>
              <a:t>lived?’ </a:t>
            </a:r>
            <a:r>
              <a:rPr lang="en-US" sz="2200" b="1" baseline="30000" dirty="0" smtClean="0">
                <a:solidFill>
                  <a:srgbClr val="000000"/>
                </a:solidFill>
                <a:latin typeface="Rockwell" panose="02060603020205020403" pitchFamily="18" charset="0"/>
              </a:rPr>
              <a:t>9</a:t>
            </a:r>
            <a:r>
              <a:rPr lang="en-US" sz="2200" dirty="0" smtClean="0">
                <a:solidFill>
                  <a:srgbClr val="000000"/>
                </a:solidFill>
                <a:latin typeface="Rockwell" panose="02060603020205020403" pitchFamily="18" charset="0"/>
              </a:rPr>
              <a:t>So </a:t>
            </a:r>
            <a:r>
              <a:rPr lang="en-US" sz="2200" dirty="0">
                <a:solidFill>
                  <a:srgbClr val="000000"/>
                </a:solidFill>
                <a:latin typeface="Rockwell" panose="02060603020205020403" pitchFamily="18" charset="0"/>
              </a:rPr>
              <a:t>Jacob said to </a:t>
            </a:r>
            <a:r>
              <a:rPr lang="en-US" sz="2200" dirty="0" smtClean="0">
                <a:solidFill>
                  <a:srgbClr val="000000"/>
                </a:solidFill>
                <a:latin typeface="Rockwell" panose="02060603020205020403" pitchFamily="18" charset="0"/>
              </a:rPr>
              <a:t>Pharaoh, ‘The years </a:t>
            </a:r>
            <a:r>
              <a:rPr lang="en-US" sz="2200" dirty="0">
                <a:solidFill>
                  <a:srgbClr val="000000"/>
                </a:solidFill>
                <a:latin typeface="Rockwell" panose="02060603020205020403" pitchFamily="18" charset="0"/>
              </a:rPr>
              <a:t>of my sojourning are one hundred </a:t>
            </a:r>
            <a:r>
              <a:rPr lang="en-US" sz="2200" dirty="0" smtClean="0">
                <a:solidFill>
                  <a:srgbClr val="000000"/>
                </a:solidFill>
                <a:latin typeface="Rockwell" panose="02060603020205020403" pitchFamily="18" charset="0"/>
              </a:rPr>
              <a:t>and thirty</a:t>
            </a:r>
            <a:r>
              <a:rPr lang="en-US" sz="2200" dirty="0">
                <a:solidFill>
                  <a:srgbClr val="000000"/>
                </a:solidFill>
                <a:latin typeface="Rockwell" panose="02060603020205020403" pitchFamily="18" charset="0"/>
              </a:rPr>
              <a:t>; </a:t>
            </a:r>
            <a:r>
              <a:rPr lang="en-US" sz="2200" dirty="0" smtClean="0">
                <a:solidFill>
                  <a:srgbClr val="000000"/>
                </a:solidFill>
                <a:latin typeface="Rockwell" panose="02060603020205020403" pitchFamily="18" charset="0"/>
              </a:rPr>
              <a:t>few and unpleasant </a:t>
            </a:r>
            <a:r>
              <a:rPr lang="en-US" sz="2200" dirty="0">
                <a:solidFill>
                  <a:srgbClr val="000000"/>
                </a:solidFill>
                <a:latin typeface="Rockwell" panose="02060603020205020403" pitchFamily="18" charset="0"/>
              </a:rPr>
              <a:t>have been </a:t>
            </a:r>
            <a:r>
              <a:rPr lang="en-US" sz="2200" dirty="0" smtClean="0">
                <a:solidFill>
                  <a:srgbClr val="000000"/>
                </a:solidFill>
                <a:latin typeface="Rockwell" panose="02060603020205020403" pitchFamily="18" charset="0"/>
              </a:rPr>
              <a:t>the years </a:t>
            </a:r>
            <a:r>
              <a:rPr lang="en-US" sz="2200" dirty="0">
                <a:solidFill>
                  <a:srgbClr val="000000"/>
                </a:solidFill>
                <a:latin typeface="Rockwell" panose="02060603020205020403" pitchFamily="18" charset="0"/>
              </a:rPr>
              <a:t>of my life, nor have </a:t>
            </a:r>
            <a:r>
              <a:rPr lang="en-US" sz="2200" dirty="0" smtClean="0">
                <a:solidFill>
                  <a:srgbClr val="000000"/>
                </a:solidFill>
                <a:latin typeface="Rockwell" panose="02060603020205020403" pitchFamily="18" charset="0"/>
              </a:rPr>
              <a:t>they attained</a:t>
            </a:r>
            <a:r>
              <a:rPr lang="en-US" sz="2200" dirty="0">
                <a:solidFill>
                  <a:srgbClr val="000000"/>
                </a:solidFill>
                <a:latin typeface="Rockwell" panose="02060603020205020403" pitchFamily="18" charset="0"/>
              </a:rPr>
              <a:t> </a:t>
            </a:r>
            <a:r>
              <a:rPr lang="en-US" sz="2200" dirty="0" smtClean="0">
                <a:solidFill>
                  <a:srgbClr val="000000"/>
                </a:solidFill>
                <a:latin typeface="Rockwell" panose="02060603020205020403" pitchFamily="18" charset="0"/>
              </a:rPr>
              <a:t>the years that </a:t>
            </a:r>
            <a:r>
              <a:rPr lang="en-US" sz="2200" dirty="0">
                <a:solidFill>
                  <a:srgbClr val="000000"/>
                </a:solidFill>
                <a:latin typeface="Rockwell" panose="02060603020205020403" pitchFamily="18" charset="0"/>
              </a:rPr>
              <a:t>my fathers lived during the days of their sojourning.”</a:t>
            </a:r>
            <a:endParaRPr lang="es-GT" sz="2200" dirty="0">
              <a:latin typeface="Rockwell" panose="02060603020205020403" pitchFamily="18" charset="0"/>
            </a:endParaRPr>
          </a:p>
        </p:txBody>
      </p:sp>
      <p:pic>
        <p:nvPicPr>
          <p:cNvPr id="5" name="Picture 4"/>
          <p:cNvPicPr>
            <a:picLocks noChangeAspect="1"/>
          </p:cNvPicPr>
          <p:nvPr/>
        </p:nvPicPr>
        <p:blipFill rotWithShape="1">
          <a:blip r:embed="rId3"/>
          <a:srcRect l="1607" b="2135"/>
          <a:stretch/>
        </p:blipFill>
        <p:spPr>
          <a:xfrm>
            <a:off x="152400" y="2680052"/>
            <a:ext cx="3962400" cy="4154984"/>
          </a:xfrm>
          <a:prstGeom prst="rect">
            <a:avLst/>
          </a:prstGeom>
        </p:spPr>
      </p:pic>
    </p:spTree>
    <p:extLst>
      <p:ext uri="{BB962C8B-B14F-4D97-AF65-F5344CB8AC3E}">
        <p14:creationId xmlns:p14="http://schemas.microsoft.com/office/powerpoint/2010/main" val="160502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he who has ears let him h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 y="0"/>
            <a:ext cx="91276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ut 6:4-6"/>
          <p:cNvPicPr>
            <a:picLocks noChangeAspect="1" noChangeArrowheads="1"/>
          </p:cNvPicPr>
          <p:nvPr/>
        </p:nvPicPr>
        <p:blipFill rotWithShape="1">
          <a:blip r:embed="rId3">
            <a:extLst>
              <a:ext uri="{28A0092B-C50C-407E-A947-70E740481C1C}">
                <a14:useLocalDpi xmlns:a14="http://schemas.microsoft.com/office/drawing/2010/main" val="0"/>
              </a:ext>
            </a:extLst>
          </a:blip>
          <a:srcRect l="8388" t="30252" r="7737" b="31092"/>
          <a:stretch/>
        </p:blipFill>
        <p:spPr bwMode="auto">
          <a:xfrm>
            <a:off x="76200" y="0"/>
            <a:ext cx="3733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ut 18:15"/>
          <p:cNvPicPr>
            <a:picLocks noChangeAspect="1" noChangeArrowheads="1"/>
          </p:cNvPicPr>
          <p:nvPr/>
        </p:nvPicPr>
        <p:blipFill rotWithShape="1">
          <a:blip r:embed="rId4">
            <a:extLst>
              <a:ext uri="{28A0092B-C50C-407E-A947-70E740481C1C}">
                <a14:useLocalDpi xmlns:a14="http://schemas.microsoft.com/office/drawing/2010/main" val="0"/>
              </a:ext>
            </a:extLst>
          </a:blip>
          <a:srcRect l="1621" t="2447" b="9926"/>
          <a:stretch/>
        </p:blipFill>
        <p:spPr bwMode="auto">
          <a:xfrm>
            <a:off x="3810000" y="0"/>
            <a:ext cx="5257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319" y="3223054"/>
            <a:ext cx="8991600" cy="3508653"/>
          </a:xfrm>
          <a:prstGeom prst="rect">
            <a:avLst/>
          </a:prstGeom>
          <a:ln w="28575">
            <a:solidFill>
              <a:schemeClr val="tx1"/>
            </a:solidFill>
          </a:ln>
        </p:spPr>
        <p:txBody>
          <a:bodyPr wrap="square">
            <a:spAutoFit/>
          </a:bodyPr>
          <a:lstStyle/>
          <a:p>
            <a:r>
              <a:rPr lang="en-US" sz="2200" b="1" dirty="0">
                <a:latin typeface="Rockwell" panose="02060603020205020403" pitchFamily="18" charset="0"/>
              </a:rPr>
              <a:t>John 5:39</a:t>
            </a:r>
            <a:r>
              <a:rPr lang="en-US" sz="2200" dirty="0">
                <a:latin typeface="Rockwell" panose="02060603020205020403" pitchFamily="18" charset="0"/>
              </a:rPr>
              <a:t> – “You search the </a:t>
            </a:r>
            <a:r>
              <a:rPr lang="en-US" sz="2200" u="sng" dirty="0">
                <a:latin typeface="Rockwell" panose="02060603020205020403" pitchFamily="18" charset="0"/>
              </a:rPr>
              <a:t>Scriptures</a:t>
            </a:r>
            <a:r>
              <a:rPr lang="en-US" sz="2200" dirty="0">
                <a:latin typeface="Rockwell" panose="02060603020205020403" pitchFamily="18" charset="0"/>
              </a:rPr>
              <a:t> because you think that in them you have eternal life; it is these that testify about Me</a:t>
            </a:r>
            <a:r>
              <a:rPr lang="en-US" sz="2200" dirty="0" smtClean="0">
                <a:latin typeface="Rockwell" panose="02060603020205020403" pitchFamily="18" charset="0"/>
              </a:rPr>
              <a:t>”</a:t>
            </a:r>
          </a:p>
          <a:p>
            <a:endParaRPr lang="en-US" sz="800" dirty="0" smtClean="0">
              <a:latin typeface="Rockwell" panose="02060603020205020403" pitchFamily="18" charset="0"/>
            </a:endParaRPr>
          </a:p>
          <a:p>
            <a:r>
              <a:rPr lang="en-US" sz="2200" b="1" dirty="0" smtClean="0">
                <a:latin typeface="Rockwell" panose="02060603020205020403" pitchFamily="18" charset="0"/>
              </a:rPr>
              <a:t>Matt 17:5</a:t>
            </a:r>
            <a:r>
              <a:rPr lang="en-US" sz="2200" dirty="0" smtClean="0">
                <a:latin typeface="Rockwell" panose="02060603020205020403" pitchFamily="18" charset="0"/>
              </a:rPr>
              <a:t> – </a:t>
            </a:r>
            <a:r>
              <a:rPr lang="en-US" sz="2200" dirty="0">
                <a:latin typeface="Rockwell" panose="02060603020205020403" pitchFamily="18" charset="0"/>
              </a:rPr>
              <a:t>“While he was still speaking, a bright cloud overshadowed them, and behold, a voice out of the cloud said, ‘This is My beloved Son, with whom I am well-pleased; </a:t>
            </a:r>
            <a:r>
              <a:rPr lang="en-US" sz="2200" u="sng" dirty="0">
                <a:latin typeface="Rockwell" panose="02060603020205020403" pitchFamily="18" charset="0"/>
              </a:rPr>
              <a:t>listen</a:t>
            </a:r>
            <a:r>
              <a:rPr lang="en-US" sz="2200" dirty="0">
                <a:latin typeface="Rockwell" panose="02060603020205020403" pitchFamily="18" charset="0"/>
              </a:rPr>
              <a:t> to Him</a:t>
            </a:r>
            <a:r>
              <a:rPr lang="en-US" sz="2200" dirty="0" smtClean="0">
                <a:latin typeface="Rockwell" panose="02060603020205020403" pitchFamily="18" charset="0"/>
              </a:rPr>
              <a:t>!’”</a:t>
            </a:r>
          </a:p>
          <a:p>
            <a:endParaRPr lang="en-US" sz="800" dirty="0" smtClean="0">
              <a:latin typeface="Rockwell" panose="02060603020205020403" pitchFamily="18" charset="0"/>
            </a:endParaRPr>
          </a:p>
          <a:p>
            <a:r>
              <a:rPr lang="en-US" sz="2200" b="1" dirty="0" smtClean="0">
                <a:latin typeface="Rockwell" panose="02060603020205020403" pitchFamily="18" charset="0"/>
              </a:rPr>
              <a:t>John 10:27</a:t>
            </a:r>
            <a:r>
              <a:rPr lang="en-US" sz="2200" dirty="0" smtClean="0">
                <a:latin typeface="Rockwell" panose="02060603020205020403" pitchFamily="18" charset="0"/>
              </a:rPr>
              <a:t> – </a:t>
            </a:r>
            <a:r>
              <a:rPr lang="en-US" sz="2200" dirty="0">
                <a:latin typeface="Rockwell" panose="02060603020205020403" pitchFamily="18" charset="0"/>
              </a:rPr>
              <a:t>“My sheep </a:t>
            </a:r>
            <a:r>
              <a:rPr lang="en-US" sz="2200" u="sng" dirty="0">
                <a:latin typeface="Rockwell" panose="02060603020205020403" pitchFamily="18" charset="0"/>
              </a:rPr>
              <a:t>hear</a:t>
            </a:r>
            <a:r>
              <a:rPr lang="en-US" sz="2200" dirty="0">
                <a:latin typeface="Rockwell" panose="02060603020205020403" pitchFamily="18" charset="0"/>
              </a:rPr>
              <a:t> My voice, and I know them, and they follow Me</a:t>
            </a:r>
            <a:r>
              <a:rPr lang="en-US" sz="2200" dirty="0" smtClean="0">
                <a:latin typeface="Rockwell" panose="02060603020205020403" pitchFamily="18" charset="0"/>
              </a:rPr>
              <a:t>”</a:t>
            </a:r>
          </a:p>
          <a:p>
            <a:endParaRPr lang="en-US" sz="800" dirty="0">
              <a:latin typeface="Rockwell" panose="02060603020205020403" pitchFamily="18" charset="0"/>
            </a:endParaRPr>
          </a:p>
          <a:p>
            <a:r>
              <a:rPr lang="en-US" sz="2200" b="1" dirty="0" smtClean="0">
                <a:latin typeface="Rockwell" panose="02060603020205020403" pitchFamily="18" charset="0"/>
              </a:rPr>
              <a:t>Rom 10:17</a:t>
            </a:r>
            <a:r>
              <a:rPr lang="en-US" sz="2200" dirty="0" smtClean="0">
                <a:latin typeface="Rockwell" panose="02060603020205020403" pitchFamily="18" charset="0"/>
              </a:rPr>
              <a:t> – “</a:t>
            </a:r>
            <a:r>
              <a:rPr lang="en-US" sz="2200" dirty="0">
                <a:latin typeface="Rockwell" panose="02060603020205020403" pitchFamily="18" charset="0"/>
              </a:rPr>
              <a:t>So faith comes from </a:t>
            </a:r>
            <a:r>
              <a:rPr lang="en-US" sz="2200" u="sng" dirty="0">
                <a:latin typeface="Rockwell" panose="02060603020205020403" pitchFamily="18" charset="0"/>
              </a:rPr>
              <a:t>hearing</a:t>
            </a:r>
            <a:r>
              <a:rPr lang="en-US" sz="2200" dirty="0">
                <a:latin typeface="Rockwell" panose="02060603020205020403" pitchFamily="18" charset="0"/>
              </a:rPr>
              <a:t>, and </a:t>
            </a:r>
            <a:r>
              <a:rPr lang="en-US" sz="2200" u="sng" dirty="0">
                <a:latin typeface="Rockwell" panose="02060603020205020403" pitchFamily="18" charset="0"/>
              </a:rPr>
              <a:t>hearing</a:t>
            </a:r>
            <a:r>
              <a:rPr lang="en-US" sz="2200" dirty="0">
                <a:latin typeface="Rockwell" panose="02060603020205020403" pitchFamily="18" charset="0"/>
              </a:rPr>
              <a:t> by the word of Christ.</a:t>
            </a:r>
            <a:r>
              <a:rPr lang="en-US" sz="2200" dirty="0" smtClean="0">
                <a:latin typeface="Rockwell" panose="02060603020205020403" pitchFamily="18" charset="0"/>
              </a:rPr>
              <a:t>”</a:t>
            </a:r>
            <a:endParaRPr lang="es-GT" sz="2200" dirty="0">
              <a:latin typeface="Rockwell" panose="02060603020205020403" pitchFamily="18" charset="0"/>
            </a:endParaRPr>
          </a:p>
        </p:txBody>
      </p:sp>
    </p:spTree>
    <p:extLst>
      <p:ext uri="{BB962C8B-B14F-4D97-AF65-F5344CB8AC3E}">
        <p14:creationId xmlns:p14="http://schemas.microsoft.com/office/powerpoint/2010/main" val="427836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isdom cries"/>
          <p:cNvPicPr>
            <a:picLocks noChangeAspect="1" noChangeArrowheads="1"/>
          </p:cNvPicPr>
          <p:nvPr/>
        </p:nvPicPr>
        <p:blipFill rotWithShape="1">
          <a:blip r:embed="rId3">
            <a:extLst>
              <a:ext uri="{28A0092B-C50C-407E-A947-70E740481C1C}">
                <a14:useLocalDpi xmlns:a14="http://schemas.microsoft.com/office/drawing/2010/main" val="0"/>
              </a:ext>
            </a:extLst>
          </a:blip>
          <a:srcRect t="9302"/>
          <a:stretch/>
        </p:blipFill>
        <p:spPr bwMode="auto">
          <a:xfrm>
            <a:off x="3312" y="0"/>
            <a:ext cx="9140687"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855" y="3276600"/>
            <a:ext cx="8991600" cy="3477875"/>
          </a:xfrm>
          <a:prstGeom prst="rect">
            <a:avLst/>
          </a:prstGeom>
          <a:ln w="28575">
            <a:solidFill>
              <a:schemeClr val="tx1"/>
            </a:solidFill>
          </a:ln>
        </p:spPr>
        <p:txBody>
          <a:bodyPr wrap="square">
            <a:spAutoFit/>
          </a:bodyPr>
          <a:lstStyle/>
          <a:p>
            <a:r>
              <a:rPr lang="en-US" sz="2500" b="1" dirty="0">
                <a:latin typeface="Rockwell" panose="02060603020205020403" pitchFamily="18" charset="0"/>
              </a:rPr>
              <a:t>Prov 1:20-21</a:t>
            </a:r>
            <a:r>
              <a:rPr lang="en-US" sz="2500" dirty="0">
                <a:latin typeface="Rockwell" panose="02060603020205020403" pitchFamily="18" charset="0"/>
              </a:rPr>
              <a:t> – “</a:t>
            </a:r>
            <a:r>
              <a:rPr lang="en-US" sz="2500" u="sng" dirty="0">
                <a:latin typeface="Rockwell" panose="02060603020205020403" pitchFamily="18" charset="0"/>
              </a:rPr>
              <a:t>Wisdom shouts</a:t>
            </a:r>
            <a:r>
              <a:rPr lang="en-US" sz="2500" dirty="0">
                <a:latin typeface="Rockwell" panose="02060603020205020403" pitchFamily="18" charset="0"/>
              </a:rPr>
              <a:t> in the street, she </a:t>
            </a:r>
            <a:r>
              <a:rPr lang="en-US" sz="2500" u="sng" dirty="0">
                <a:latin typeface="Rockwell" panose="02060603020205020403" pitchFamily="18" charset="0"/>
              </a:rPr>
              <a:t>lifts her voice</a:t>
            </a:r>
            <a:r>
              <a:rPr lang="en-US" sz="2500" dirty="0">
                <a:latin typeface="Rockwell" panose="02060603020205020403" pitchFamily="18" charset="0"/>
              </a:rPr>
              <a:t> in the square. At the head of the noisy streets </a:t>
            </a:r>
            <a:r>
              <a:rPr lang="en-US" sz="2500" u="sng" dirty="0">
                <a:latin typeface="Rockwell" panose="02060603020205020403" pitchFamily="18" charset="0"/>
              </a:rPr>
              <a:t>she cries </a:t>
            </a:r>
            <a:r>
              <a:rPr lang="en-US" sz="2500" u="sng" dirty="0" smtClean="0">
                <a:latin typeface="Rockwell" panose="02060603020205020403" pitchFamily="18" charset="0"/>
              </a:rPr>
              <a:t>out</a:t>
            </a:r>
            <a:r>
              <a:rPr lang="en-US" sz="2500" dirty="0" smtClean="0">
                <a:latin typeface="Rockwell" panose="02060603020205020403" pitchFamily="18" charset="0"/>
              </a:rPr>
              <a:t>; at </a:t>
            </a:r>
            <a:r>
              <a:rPr lang="en-US" sz="2500" dirty="0">
                <a:latin typeface="Rockwell" panose="02060603020205020403" pitchFamily="18" charset="0"/>
              </a:rPr>
              <a:t>the entrance of the gates in the city </a:t>
            </a:r>
            <a:r>
              <a:rPr lang="en-US" sz="2500" u="sng" dirty="0">
                <a:latin typeface="Rockwell" panose="02060603020205020403" pitchFamily="18" charset="0"/>
              </a:rPr>
              <a:t>she utters her </a:t>
            </a:r>
            <a:r>
              <a:rPr lang="en-US" sz="2500" u="sng" dirty="0" smtClean="0">
                <a:latin typeface="Rockwell" panose="02060603020205020403" pitchFamily="18" charset="0"/>
              </a:rPr>
              <a:t>sayings</a:t>
            </a:r>
            <a:r>
              <a:rPr lang="en-US" sz="2500" dirty="0" smtClean="0">
                <a:latin typeface="Rockwell" panose="02060603020205020403" pitchFamily="18" charset="0"/>
              </a:rPr>
              <a:t>.”</a:t>
            </a:r>
            <a:endParaRPr lang="en-US" sz="2500" dirty="0">
              <a:latin typeface="Rockwell" panose="02060603020205020403" pitchFamily="18" charset="0"/>
            </a:endParaRPr>
          </a:p>
          <a:p>
            <a:endParaRPr lang="en-US" sz="1000" dirty="0">
              <a:latin typeface="Rockwell" panose="02060603020205020403" pitchFamily="18" charset="0"/>
            </a:endParaRPr>
          </a:p>
          <a:p>
            <a:r>
              <a:rPr lang="en-US" sz="2500" b="1" dirty="0">
                <a:latin typeface="Rockwell" panose="02060603020205020403" pitchFamily="18" charset="0"/>
              </a:rPr>
              <a:t>Prov 8:1</a:t>
            </a:r>
            <a:r>
              <a:rPr lang="en-US" sz="2500" dirty="0">
                <a:latin typeface="Rockwell" panose="02060603020205020403" pitchFamily="18" charset="0"/>
              </a:rPr>
              <a:t> – “Does not </a:t>
            </a:r>
            <a:r>
              <a:rPr lang="en-US" sz="2500" u="sng" dirty="0">
                <a:latin typeface="Rockwell" panose="02060603020205020403" pitchFamily="18" charset="0"/>
              </a:rPr>
              <a:t>wisdom call</a:t>
            </a:r>
            <a:r>
              <a:rPr lang="en-US" sz="2500" dirty="0">
                <a:latin typeface="Rockwell" panose="02060603020205020403" pitchFamily="18" charset="0"/>
              </a:rPr>
              <a:t>, and understanding </a:t>
            </a:r>
            <a:r>
              <a:rPr lang="en-US" sz="2500" u="sng" dirty="0">
                <a:latin typeface="Rockwell" panose="02060603020205020403" pitchFamily="18" charset="0"/>
              </a:rPr>
              <a:t>lift up her voice</a:t>
            </a:r>
            <a:r>
              <a:rPr lang="en-US" sz="2500" dirty="0">
                <a:latin typeface="Rockwell" panose="02060603020205020403" pitchFamily="18" charset="0"/>
              </a:rPr>
              <a:t>?”</a:t>
            </a:r>
          </a:p>
          <a:p>
            <a:endParaRPr lang="en-US" sz="1000" dirty="0">
              <a:latin typeface="Rockwell" panose="02060603020205020403" pitchFamily="18" charset="0"/>
            </a:endParaRPr>
          </a:p>
          <a:p>
            <a:r>
              <a:rPr lang="en-US" sz="2500" b="1" dirty="0">
                <a:latin typeface="Rockwell" panose="02060603020205020403" pitchFamily="18" charset="0"/>
              </a:rPr>
              <a:t>Prov 9:3</a:t>
            </a:r>
            <a:r>
              <a:rPr lang="en-US" sz="2500" dirty="0">
                <a:latin typeface="Rockwell" panose="02060603020205020403" pitchFamily="18" charset="0"/>
              </a:rPr>
              <a:t> – “She has sent out her maidens, </a:t>
            </a:r>
            <a:r>
              <a:rPr lang="en-US" sz="2500" u="sng" dirty="0">
                <a:latin typeface="Rockwell" panose="02060603020205020403" pitchFamily="18" charset="0"/>
              </a:rPr>
              <a:t>she calls</a:t>
            </a:r>
            <a:r>
              <a:rPr lang="en-US" sz="2500" dirty="0">
                <a:latin typeface="Rockwell" panose="02060603020205020403" pitchFamily="18" charset="0"/>
              </a:rPr>
              <a:t> </a:t>
            </a:r>
            <a:r>
              <a:rPr lang="en-US" sz="2500" dirty="0" smtClean="0">
                <a:latin typeface="Rockwell" panose="02060603020205020403" pitchFamily="18" charset="0"/>
              </a:rPr>
              <a:t>from the tops of </a:t>
            </a:r>
            <a:r>
              <a:rPr lang="en-US" sz="2500" dirty="0">
                <a:latin typeface="Rockwell" panose="02060603020205020403" pitchFamily="18" charset="0"/>
              </a:rPr>
              <a:t>the heights of the city”</a:t>
            </a:r>
          </a:p>
        </p:txBody>
      </p:sp>
    </p:spTree>
    <p:extLst>
      <p:ext uri="{BB962C8B-B14F-4D97-AF65-F5344CB8AC3E}">
        <p14:creationId xmlns:p14="http://schemas.microsoft.com/office/powerpoint/2010/main" val="6105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gry cop"/>
          <p:cNvPicPr>
            <a:picLocks noChangeAspect="1" noChangeArrowheads="1"/>
          </p:cNvPicPr>
          <p:nvPr/>
        </p:nvPicPr>
        <p:blipFill rotWithShape="1">
          <a:blip r:embed="rId3">
            <a:extLst>
              <a:ext uri="{28A0092B-C50C-407E-A947-70E740481C1C}">
                <a14:useLocalDpi xmlns:a14="http://schemas.microsoft.com/office/drawing/2010/main" val="0"/>
              </a:ext>
            </a:extLst>
          </a:blip>
          <a:srcRect l="3245" t="3581" r="2637" b="6879"/>
          <a:stretch/>
        </p:blipFill>
        <p:spPr bwMode="auto">
          <a:xfrm>
            <a:off x="4584358" y="1752600"/>
            <a:ext cx="4495800" cy="51259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p rearview mirror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558" y="1752600"/>
            <a:ext cx="4495800" cy="51259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558" y="47815"/>
            <a:ext cx="8991600" cy="1631216"/>
          </a:xfrm>
          <a:prstGeom prst="rect">
            <a:avLst/>
          </a:prstGeom>
          <a:ln w="28575">
            <a:solidFill>
              <a:schemeClr val="tx1"/>
            </a:solidFill>
          </a:ln>
        </p:spPr>
        <p:txBody>
          <a:bodyPr wrap="square">
            <a:spAutoFit/>
          </a:bodyPr>
          <a:lstStyle/>
          <a:p>
            <a:r>
              <a:rPr lang="en-US" sz="2300" b="1" dirty="0">
                <a:latin typeface="Rockwell" panose="02060603020205020403" pitchFamily="18" charset="0"/>
              </a:rPr>
              <a:t>Prov 15:33a</a:t>
            </a:r>
            <a:r>
              <a:rPr lang="en-US" sz="2300" dirty="0">
                <a:latin typeface="Rockwell" panose="02060603020205020403" pitchFamily="18" charset="0"/>
              </a:rPr>
              <a:t> – “The fear of </a:t>
            </a:r>
            <a:r>
              <a:rPr lang="en-US" sz="2300" dirty="0" smtClean="0">
                <a:latin typeface="Rockwell" panose="02060603020205020403" pitchFamily="18" charset="0"/>
              </a:rPr>
              <a:t>the Lord is </a:t>
            </a:r>
            <a:r>
              <a:rPr lang="en-US" sz="2300" dirty="0">
                <a:latin typeface="Rockwell" panose="02060603020205020403" pitchFamily="18" charset="0"/>
              </a:rPr>
              <a:t>the instruction for </a:t>
            </a:r>
            <a:r>
              <a:rPr lang="en-US" sz="2300" dirty="0" smtClean="0">
                <a:latin typeface="Rockwell" panose="02060603020205020403" pitchFamily="18" charset="0"/>
              </a:rPr>
              <a:t>wisdom”</a:t>
            </a:r>
          </a:p>
          <a:p>
            <a:endParaRPr lang="en-US" sz="800" dirty="0">
              <a:latin typeface="Rockwell" panose="02060603020205020403" pitchFamily="18" charset="0"/>
            </a:endParaRPr>
          </a:p>
          <a:p>
            <a:r>
              <a:rPr lang="en-US" sz="2300" b="1" dirty="0" smtClean="0">
                <a:latin typeface="Rockwell" panose="02060603020205020403" pitchFamily="18" charset="0"/>
              </a:rPr>
              <a:t>Rom 13:3</a:t>
            </a:r>
            <a:r>
              <a:rPr lang="en-US" sz="2300" dirty="0" smtClean="0">
                <a:latin typeface="Rockwell" panose="02060603020205020403" pitchFamily="18" charset="0"/>
              </a:rPr>
              <a:t> – “</a:t>
            </a:r>
            <a:r>
              <a:rPr lang="en-US" sz="2300" dirty="0">
                <a:latin typeface="Rockwell" panose="02060603020205020403" pitchFamily="18" charset="0"/>
              </a:rPr>
              <a:t>For rulers are not a cause of fear </a:t>
            </a:r>
            <a:r>
              <a:rPr lang="en-US" sz="2300" dirty="0" smtClean="0">
                <a:latin typeface="Rockwell" panose="02060603020205020403" pitchFamily="18" charset="0"/>
              </a:rPr>
              <a:t>for</a:t>
            </a:r>
            <a:r>
              <a:rPr lang="en-US" sz="2300" dirty="0">
                <a:latin typeface="Rockwell" panose="02060603020205020403" pitchFamily="18" charset="0"/>
              </a:rPr>
              <a:t> </a:t>
            </a:r>
            <a:r>
              <a:rPr lang="en-US" sz="2300" dirty="0" smtClean="0">
                <a:latin typeface="Rockwell" panose="02060603020205020403" pitchFamily="18" charset="0"/>
              </a:rPr>
              <a:t>good </a:t>
            </a:r>
            <a:r>
              <a:rPr lang="en-US" sz="2300" dirty="0">
                <a:latin typeface="Rockwell" panose="02060603020205020403" pitchFamily="18" charset="0"/>
              </a:rPr>
              <a:t>behavior, but for evil. Do you want to have no fear of authority? Do what is good and you will have praise from the same</a:t>
            </a:r>
            <a:r>
              <a:rPr lang="en-US" sz="2300" dirty="0" smtClean="0">
                <a:latin typeface="Rockwell" panose="02060603020205020403" pitchFamily="18" charset="0"/>
              </a:rPr>
              <a:t>”</a:t>
            </a:r>
            <a:endParaRPr lang="es-GT" sz="2300" dirty="0">
              <a:latin typeface="Rockwell" panose="02060603020205020403" pitchFamily="18" charset="0"/>
            </a:endParaRPr>
          </a:p>
        </p:txBody>
      </p:sp>
    </p:spTree>
    <p:extLst>
      <p:ext uri="{BB962C8B-B14F-4D97-AF65-F5344CB8AC3E}">
        <p14:creationId xmlns:p14="http://schemas.microsoft.com/office/powerpoint/2010/main" val="25864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58" y="1187153"/>
            <a:ext cx="8991601" cy="5601533"/>
          </a:xfrm>
          <a:prstGeom prst="rect">
            <a:avLst/>
          </a:prstGeom>
          <a:ln w="28575">
            <a:solidFill>
              <a:schemeClr val="tx1"/>
            </a:solidFill>
          </a:ln>
        </p:spPr>
        <p:txBody>
          <a:bodyPr wrap="square">
            <a:spAutoFit/>
          </a:bodyPr>
          <a:lstStyle/>
          <a:p>
            <a:pPr marL="342900" indent="-342900">
              <a:buFont typeface="+mj-lt"/>
              <a:buAutoNum type="arabicParenR"/>
            </a:pPr>
            <a:r>
              <a:rPr lang="en-US" sz="3200" dirty="0" smtClean="0">
                <a:latin typeface="Rockwell" panose="02060603020205020403" pitchFamily="18" charset="0"/>
              </a:rPr>
              <a:t>Ignore it</a:t>
            </a:r>
            <a:endParaRPr lang="en-US" sz="3200" dirty="0">
              <a:latin typeface="Rockwell" panose="02060603020205020403" pitchFamily="18" charset="0"/>
            </a:endParaRPr>
          </a:p>
          <a:p>
            <a:pPr marL="1143000" lvl="1" indent="-685800">
              <a:buFont typeface="Arial" panose="020B0604020202020204" pitchFamily="34" charset="0"/>
              <a:buChar char="•"/>
            </a:pPr>
            <a:r>
              <a:rPr lang="en-US" sz="1900" b="1" dirty="0" smtClean="0">
                <a:latin typeface="Rockwell" panose="02060603020205020403" pitchFamily="18" charset="0"/>
              </a:rPr>
              <a:t>Prov 15:32</a:t>
            </a:r>
            <a:r>
              <a:rPr lang="en-US" sz="1900" dirty="0" smtClean="0">
                <a:latin typeface="Rockwell" panose="02060603020205020403" pitchFamily="18" charset="0"/>
              </a:rPr>
              <a:t> – “</a:t>
            </a:r>
            <a:r>
              <a:rPr lang="en-US" sz="1900" dirty="0">
                <a:latin typeface="Rockwell" panose="02060603020205020403" pitchFamily="18" charset="0"/>
              </a:rPr>
              <a:t>He who neglects discipline despises </a:t>
            </a:r>
            <a:r>
              <a:rPr lang="en-US" sz="1900" dirty="0" smtClean="0">
                <a:latin typeface="Rockwell" panose="02060603020205020403" pitchFamily="18" charset="0"/>
              </a:rPr>
              <a:t>himself, but </a:t>
            </a:r>
            <a:r>
              <a:rPr lang="en-US" sz="1900" dirty="0">
                <a:latin typeface="Rockwell" panose="02060603020205020403" pitchFamily="18" charset="0"/>
              </a:rPr>
              <a:t>he who listens to reproof </a:t>
            </a:r>
            <a:r>
              <a:rPr lang="en-US" sz="1900" dirty="0" smtClean="0">
                <a:latin typeface="Rockwell" panose="02060603020205020403" pitchFamily="18" charset="0"/>
              </a:rPr>
              <a:t>acquires</a:t>
            </a:r>
            <a:r>
              <a:rPr lang="en-US" sz="1900" dirty="0">
                <a:latin typeface="Rockwell" panose="02060603020205020403" pitchFamily="18" charset="0"/>
              </a:rPr>
              <a:t> </a:t>
            </a:r>
            <a:r>
              <a:rPr lang="en-US" sz="1900" dirty="0" smtClean="0">
                <a:latin typeface="Rockwell" panose="02060603020205020403" pitchFamily="18" charset="0"/>
              </a:rPr>
              <a:t>understanding</a:t>
            </a:r>
            <a:r>
              <a:rPr lang="en-US" sz="1900" dirty="0">
                <a:latin typeface="Rockwell" panose="02060603020205020403" pitchFamily="18" charset="0"/>
              </a:rPr>
              <a:t>.</a:t>
            </a:r>
            <a:r>
              <a:rPr lang="en-US" sz="1900" dirty="0" smtClean="0">
                <a:latin typeface="Rockwell" panose="02060603020205020403" pitchFamily="18" charset="0"/>
              </a:rPr>
              <a:t>”</a:t>
            </a:r>
          </a:p>
          <a:p>
            <a:pPr marL="342900" indent="-342900">
              <a:buFont typeface="+mj-lt"/>
              <a:buAutoNum type="arabicParenR"/>
            </a:pPr>
            <a:r>
              <a:rPr lang="en-US" sz="3200" dirty="0" smtClean="0">
                <a:latin typeface="Rockwell" panose="02060603020205020403" pitchFamily="18" charset="0"/>
              </a:rPr>
              <a:t>Dismiss it</a:t>
            </a:r>
          </a:p>
          <a:p>
            <a:pPr marL="1143000" lvl="1" indent="-685800">
              <a:buFont typeface="Arial" panose="020B0604020202020204" pitchFamily="34" charset="0"/>
              <a:buChar char="•"/>
            </a:pPr>
            <a:r>
              <a:rPr lang="en-US" sz="1900" b="1" dirty="0" smtClean="0">
                <a:latin typeface="Rockwell" panose="02060603020205020403" pitchFamily="18" charset="0"/>
              </a:rPr>
              <a:t>Prov 4:13</a:t>
            </a:r>
            <a:r>
              <a:rPr lang="en-US" sz="1900" dirty="0" smtClean="0">
                <a:latin typeface="Rockwell" panose="02060603020205020403" pitchFamily="18" charset="0"/>
              </a:rPr>
              <a:t> – “</a:t>
            </a:r>
            <a:r>
              <a:rPr lang="en-US" sz="1900" dirty="0">
                <a:latin typeface="Rockwell" panose="02060603020205020403" pitchFamily="18" charset="0"/>
              </a:rPr>
              <a:t>Take hold of instruction; do not let </a:t>
            </a:r>
            <a:r>
              <a:rPr lang="en-US" sz="1900" dirty="0" smtClean="0">
                <a:latin typeface="Rockwell" panose="02060603020205020403" pitchFamily="18" charset="0"/>
              </a:rPr>
              <a:t>go. Guard </a:t>
            </a:r>
            <a:r>
              <a:rPr lang="en-US" sz="1900" dirty="0">
                <a:latin typeface="Rockwell" panose="02060603020205020403" pitchFamily="18" charset="0"/>
              </a:rPr>
              <a:t>her, for she is your life.</a:t>
            </a:r>
            <a:r>
              <a:rPr lang="en-US" sz="1900" dirty="0" smtClean="0">
                <a:latin typeface="Rockwell" panose="02060603020205020403" pitchFamily="18" charset="0"/>
              </a:rPr>
              <a:t>”</a:t>
            </a:r>
            <a:endParaRPr lang="en-US" sz="1900" b="1" dirty="0" smtClean="0">
              <a:latin typeface="Rockwell" panose="02060603020205020403" pitchFamily="18" charset="0"/>
            </a:endParaRPr>
          </a:p>
          <a:p>
            <a:pPr marL="1143000" lvl="1" indent="-685800">
              <a:buFont typeface="Arial" panose="020B0604020202020204" pitchFamily="34" charset="0"/>
              <a:buChar char="•"/>
            </a:pPr>
            <a:r>
              <a:rPr lang="en-US" sz="1900" b="1" dirty="0" smtClean="0">
                <a:latin typeface="Rockwell" panose="02060603020205020403" pitchFamily="18" charset="0"/>
              </a:rPr>
              <a:t>Eccl 4:13</a:t>
            </a:r>
            <a:r>
              <a:rPr lang="en-US" sz="1900" dirty="0" smtClean="0">
                <a:latin typeface="Rockwell" panose="02060603020205020403" pitchFamily="18" charset="0"/>
              </a:rPr>
              <a:t> – “A poor yet wise lad is better than an old and foolish king who no longer knows how to receive instruction.”</a:t>
            </a:r>
          </a:p>
          <a:p>
            <a:pPr marL="342900" indent="-342900">
              <a:buFont typeface="+mj-lt"/>
              <a:buAutoNum type="arabicParenR"/>
            </a:pPr>
            <a:r>
              <a:rPr lang="en-US" sz="3200" dirty="0" smtClean="0">
                <a:latin typeface="Rockwell" panose="02060603020205020403" pitchFamily="18" charset="0"/>
              </a:rPr>
              <a:t>Twist It</a:t>
            </a:r>
          </a:p>
          <a:p>
            <a:pPr marL="1028700" lvl="1" indent="-571500">
              <a:buFont typeface="Arial" panose="020B0604020202020204" pitchFamily="34" charset="0"/>
              <a:buChar char="•"/>
            </a:pPr>
            <a:r>
              <a:rPr lang="en-US" sz="1900" b="1" dirty="0" smtClean="0">
                <a:latin typeface="Rockwell" panose="02060603020205020403" pitchFamily="18" charset="0"/>
              </a:rPr>
              <a:t>2 Pet 3:16</a:t>
            </a:r>
            <a:r>
              <a:rPr lang="en-US" sz="1900" dirty="0" smtClean="0">
                <a:latin typeface="Rockwell" panose="02060603020205020403" pitchFamily="18" charset="0"/>
              </a:rPr>
              <a:t> – “</a:t>
            </a:r>
            <a:r>
              <a:rPr lang="en-US" sz="1900" dirty="0">
                <a:latin typeface="Rockwell" panose="02060603020205020403" pitchFamily="18" charset="0"/>
              </a:rPr>
              <a:t>as also in all </a:t>
            </a:r>
            <a:r>
              <a:rPr lang="en-US" sz="1900" dirty="0" smtClean="0">
                <a:latin typeface="Rockwell" panose="02060603020205020403" pitchFamily="18" charset="0"/>
              </a:rPr>
              <a:t>his letters</a:t>
            </a:r>
            <a:r>
              <a:rPr lang="en-US" sz="1900" dirty="0">
                <a:latin typeface="Rockwell" panose="02060603020205020403" pitchFamily="18" charset="0"/>
              </a:rPr>
              <a:t>, speaking in them of these things, in which are some things hard to understand, which the untaught and unstable distort, as they do also the rest of the Scriptures, to their own destruction.</a:t>
            </a:r>
            <a:r>
              <a:rPr lang="en-US" sz="1900" dirty="0" smtClean="0">
                <a:latin typeface="Rockwell" panose="02060603020205020403" pitchFamily="18" charset="0"/>
              </a:rPr>
              <a:t>”</a:t>
            </a:r>
          </a:p>
          <a:p>
            <a:pPr marL="342900" indent="-342900">
              <a:buFont typeface="+mj-lt"/>
              <a:buAutoNum type="arabicParenR"/>
            </a:pPr>
            <a:r>
              <a:rPr lang="en-US" sz="3200" dirty="0" smtClean="0">
                <a:latin typeface="Rockwell" panose="02060603020205020403" pitchFamily="18" charset="0"/>
              </a:rPr>
              <a:t>Scoff at it</a:t>
            </a:r>
          </a:p>
          <a:p>
            <a:pPr marL="1143000" lvl="1" indent="-685800">
              <a:buFont typeface="Arial" panose="020B0604020202020204" pitchFamily="34" charset="0"/>
              <a:buChar char="•"/>
            </a:pPr>
            <a:r>
              <a:rPr lang="en-US" sz="1900" b="1" dirty="0" smtClean="0">
                <a:latin typeface="Rockwell" panose="02060603020205020403" pitchFamily="18" charset="0"/>
              </a:rPr>
              <a:t>Prov 5:12</a:t>
            </a:r>
            <a:r>
              <a:rPr lang="en-US" sz="1900" dirty="0" smtClean="0">
                <a:latin typeface="Rockwell" panose="02060603020205020403" pitchFamily="18" charset="0"/>
              </a:rPr>
              <a:t> – “</a:t>
            </a:r>
            <a:r>
              <a:rPr lang="en-US" sz="1900" dirty="0">
                <a:latin typeface="Rockwell" panose="02060603020205020403" pitchFamily="18" charset="0"/>
              </a:rPr>
              <a:t>And you say, “How </a:t>
            </a:r>
            <a:r>
              <a:rPr lang="en-US" sz="1900" dirty="0" smtClean="0">
                <a:latin typeface="Rockwell" panose="02060603020205020403" pitchFamily="18" charset="0"/>
              </a:rPr>
              <a:t>I have hated instruction! And my heart spurned reproof</a:t>
            </a:r>
            <a:r>
              <a:rPr lang="en-US" sz="1900" dirty="0">
                <a:latin typeface="Rockwell" panose="02060603020205020403" pitchFamily="18" charset="0"/>
              </a:rPr>
              <a:t>!</a:t>
            </a:r>
            <a:r>
              <a:rPr lang="en-US" sz="1900" dirty="0" smtClean="0">
                <a:latin typeface="Rockwell" panose="02060603020205020403" pitchFamily="18" charset="0"/>
              </a:rPr>
              <a:t>”</a:t>
            </a:r>
          </a:p>
        </p:txBody>
      </p:sp>
      <p:sp>
        <p:nvSpPr>
          <p:cNvPr id="3" name="Rectangle 2"/>
          <p:cNvSpPr/>
          <p:nvPr/>
        </p:nvSpPr>
        <p:spPr>
          <a:xfrm>
            <a:off x="-11482" y="0"/>
            <a:ext cx="9155482" cy="1169551"/>
          </a:xfrm>
          <a:prstGeom prst="rect">
            <a:avLst/>
          </a:prstGeom>
          <a:noFill/>
        </p:spPr>
        <p:txBody>
          <a:bodyPr wrap="square" lIns="91440" tIns="45720" rIns="91440" bIns="45720">
            <a:spAutoFit/>
          </a:bodyPr>
          <a:lstStyle/>
          <a:p>
            <a:pPr algn="ctr"/>
            <a:r>
              <a:rPr lang="en-US" sz="7000" b="1" cap="none" spc="0" dirty="0" smtClean="0">
                <a:ln w="22225">
                  <a:solidFill>
                    <a:schemeClr val="accent2"/>
                  </a:solidFill>
                  <a:prstDash val="solid"/>
                </a:ln>
                <a:solidFill>
                  <a:schemeClr val="accent2">
                    <a:lumMod val="40000"/>
                    <a:lumOff val="60000"/>
                  </a:schemeClr>
                </a:solidFill>
                <a:effectLst/>
                <a:latin typeface="Rockwell" panose="02060603020205020403" pitchFamily="18" charset="0"/>
              </a:rPr>
              <a:t>Instruction w/o Fear</a:t>
            </a:r>
            <a:endParaRPr lang="en-US" sz="7000" b="1" cap="none" spc="0" dirty="0">
              <a:ln w="22225">
                <a:solidFill>
                  <a:schemeClr val="accent2"/>
                </a:solidFill>
                <a:prstDash val="solid"/>
              </a:ln>
              <a:solidFill>
                <a:schemeClr val="accent2">
                  <a:lumMod val="40000"/>
                  <a:lumOff val="60000"/>
                </a:schemeClr>
              </a:solidFill>
              <a:effectLst/>
              <a:latin typeface="Rockwell" panose="02060603020205020403" pitchFamily="18" charset="0"/>
            </a:endParaRPr>
          </a:p>
        </p:txBody>
      </p:sp>
    </p:spTree>
    <p:extLst>
      <p:ext uri="{BB962C8B-B14F-4D97-AF65-F5344CB8AC3E}">
        <p14:creationId xmlns:p14="http://schemas.microsoft.com/office/powerpoint/2010/main" val="2102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Listen To God</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sp>
        <p:nvSpPr>
          <p:cNvPr id="3" name="Rectangle 2"/>
          <p:cNvSpPr/>
          <p:nvPr/>
        </p:nvSpPr>
        <p:spPr>
          <a:xfrm>
            <a:off x="46450" y="1151950"/>
            <a:ext cx="9037529" cy="5601533"/>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Heb 1:1-2a</a:t>
            </a:r>
            <a:r>
              <a:rPr lang="en-US" dirty="0" smtClean="0">
                <a:solidFill>
                  <a:srgbClr val="000000"/>
                </a:solidFill>
                <a:latin typeface="Rockwell" panose="02060603020205020403" pitchFamily="18" charset="0"/>
              </a:rPr>
              <a:t> – “</a:t>
            </a:r>
            <a:r>
              <a:rPr lang="en-US" b="1" baseline="30000" dirty="0" smtClean="0">
                <a:solidFill>
                  <a:srgbClr val="000000"/>
                </a:solidFill>
                <a:latin typeface="Rockwell" panose="02060603020205020403" pitchFamily="18" charset="0"/>
              </a:rPr>
              <a:t>1</a:t>
            </a:r>
            <a:r>
              <a:rPr lang="en-US" dirty="0" smtClean="0">
                <a:solidFill>
                  <a:srgbClr val="000000"/>
                </a:solidFill>
                <a:latin typeface="Rockwell" panose="02060603020205020403" pitchFamily="18" charset="0"/>
              </a:rPr>
              <a:t>God</a:t>
            </a:r>
            <a:r>
              <a:rPr lang="en-US" dirty="0">
                <a:solidFill>
                  <a:srgbClr val="000000"/>
                </a:solidFill>
                <a:latin typeface="Rockwell" panose="02060603020205020403" pitchFamily="18" charset="0"/>
              </a:rPr>
              <a:t>, after He spoke long ago to the fathers in the prophets in many portions and in many ways, </a:t>
            </a:r>
            <a:r>
              <a:rPr lang="en-US" b="1" baseline="30000" dirty="0" smtClean="0">
                <a:solidFill>
                  <a:srgbClr val="000000"/>
                </a:solidFill>
                <a:latin typeface="Rockwell" panose="02060603020205020403" pitchFamily="18" charset="0"/>
              </a:rPr>
              <a:t>2</a:t>
            </a:r>
            <a:r>
              <a:rPr lang="en-US" dirty="0" smtClean="0">
                <a:solidFill>
                  <a:srgbClr val="000000"/>
                </a:solidFill>
                <a:latin typeface="Rockwell" panose="02060603020205020403" pitchFamily="18" charset="0"/>
              </a:rPr>
              <a:t>in </a:t>
            </a:r>
            <a:r>
              <a:rPr lang="en-US" dirty="0">
                <a:solidFill>
                  <a:srgbClr val="000000"/>
                </a:solidFill>
                <a:latin typeface="Rockwell" panose="02060603020205020403" pitchFamily="18" charset="0"/>
              </a:rPr>
              <a:t>these last days has spoken to </a:t>
            </a:r>
            <a:r>
              <a:rPr lang="en-US" dirty="0" smtClean="0">
                <a:solidFill>
                  <a:srgbClr val="000000"/>
                </a:solidFill>
                <a:latin typeface="Rockwell" panose="02060603020205020403" pitchFamily="18" charset="0"/>
              </a:rPr>
              <a:t>us in</a:t>
            </a:r>
            <a:r>
              <a:rPr lang="en-US" dirty="0">
                <a:solidFill>
                  <a:srgbClr val="000000"/>
                </a:solidFill>
                <a:latin typeface="Rockwell" panose="02060603020205020403" pitchFamily="18" charset="0"/>
              </a:rPr>
              <a:t> His </a:t>
            </a:r>
            <a:r>
              <a:rPr lang="en-US" dirty="0" smtClean="0">
                <a:solidFill>
                  <a:srgbClr val="000000"/>
                </a:solidFill>
                <a:latin typeface="Rockwell" panose="02060603020205020403" pitchFamily="18" charset="0"/>
              </a:rPr>
              <a:t>Son…”</a:t>
            </a:r>
          </a:p>
          <a:p>
            <a:endParaRPr lang="en-US" sz="600" dirty="0" smtClean="0">
              <a:solidFill>
                <a:srgbClr val="000000"/>
              </a:solidFill>
              <a:latin typeface="Rockwell" panose="02060603020205020403" pitchFamily="18" charset="0"/>
            </a:endParaRPr>
          </a:p>
          <a:p>
            <a:r>
              <a:rPr lang="en-US" b="1" dirty="0" smtClean="0">
                <a:latin typeface="Rockwell" panose="02060603020205020403" pitchFamily="18" charset="0"/>
              </a:rPr>
              <a:t>Luke 10:16</a:t>
            </a:r>
            <a:r>
              <a:rPr lang="en-US" dirty="0" smtClean="0">
                <a:latin typeface="Rockwell" panose="02060603020205020403" pitchFamily="18" charset="0"/>
              </a:rPr>
              <a:t> – “</a:t>
            </a:r>
            <a:r>
              <a:rPr lang="en-US" dirty="0">
                <a:latin typeface="Rockwell" panose="02060603020205020403" pitchFamily="18" charset="0"/>
              </a:rPr>
              <a:t>The one who listens to you listens to Me, and the one who rejects you rejects Me; and he who rejects Me rejects the One who sent Me</a:t>
            </a:r>
            <a:r>
              <a:rPr lang="en-US" dirty="0" smtClean="0">
                <a:latin typeface="Rockwell" panose="02060603020205020403" pitchFamily="18" charset="0"/>
              </a:rPr>
              <a:t>.”</a:t>
            </a:r>
          </a:p>
          <a:p>
            <a:endParaRPr lang="en-US" sz="600" dirty="0">
              <a:latin typeface="Rockwell" panose="02060603020205020403" pitchFamily="18" charset="0"/>
            </a:endParaRPr>
          </a:p>
          <a:p>
            <a:r>
              <a:rPr lang="en-US" b="1" dirty="0" smtClean="0">
                <a:latin typeface="Rockwell" panose="02060603020205020403" pitchFamily="18" charset="0"/>
              </a:rPr>
              <a:t>John 14:26</a:t>
            </a:r>
            <a:r>
              <a:rPr lang="en-US" dirty="0" smtClean="0">
                <a:latin typeface="Rockwell" panose="02060603020205020403" pitchFamily="18" charset="0"/>
              </a:rPr>
              <a:t> – “</a:t>
            </a:r>
            <a:r>
              <a:rPr lang="en-US" dirty="0">
                <a:latin typeface="Rockwell" panose="02060603020205020403" pitchFamily="18" charset="0"/>
              </a:rPr>
              <a:t>But the Helper, the Holy Spirit, whom the Father will send in </a:t>
            </a:r>
            <a:r>
              <a:rPr lang="en-US" dirty="0" smtClean="0">
                <a:latin typeface="Rockwell" panose="02060603020205020403" pitchFamily="18" charset="0"/>
              </a:rPr>
              <a:t>My name, He </a:t>
            </a:r>
            <a:r>
              <a:rPr lang="en-US" dirty="0">
                <a:latin typeface="Rockwell" panose="02060603020205020403" pitchFamily="18" charset="0"/>
              </a:rPr>
              <a:t>will teach you all things, and bring to your remembrance all that I said to you</a:t>
            </a:r>
            <a:r>
              <a:rPr lang="en-US" dirty="0" smtClean="0">
                <a:latin typeface="Rockwell" panose="02060603020205020403" pitchFamily="18" charset="0"/>
              </a:rPr>
              <a:t>.”</a:t>
            </a:r>
          </a:p>
          <a:p>
            <a:endParaRPr lang="en-US" sz="600" dirty="0">
              <a:latin typeface="Rockwell" panose="02060603020205020403" pitchFamily="18" charset="0"/>
            </a:endParaRPr>
          </a:p>
          <a:p>
            <a:r>
              <a:rPr lang="en-US" b="1" dirty="0" smtClean="0">
                <a:latin typeface="Rockwell" panose="02060603020205020403" pitchFamily="18" charset="0"/>
              </a:rPr>
              <a:t>Acts 2:42</a:t>
            </a:r>
            <a:r>
              <a:rPr lang="en-US" dirty="0" smtClean="0">
                <a:latin typeface="Rockwell" panose="02060603020205020403" pitchFamily="18" charset="0"/>
              </a:rPr>
              <a:t> – “</a:t>
            </a:r>
            <a:r>
              <a:rPr lang="en-US" dirty="0">
                <a:latin typeface="Rockwell" panose="02060603020205020403" pitchFamily="18" charset="0"/>
              </a:rPr>
              <a:t>They were continually devoting themselves to the apostles’ </a:t>
            </a:r>
            <a:r>
              <a:rPr lang="en-US" dirty="0" smtClean="0">
                <a:latin typeface="Rockwell" panose="02060603020205020403" pitchFamily="18" charset="0"/>
              </a:rPr>
              <a:t>teaching and to </a:t>
            </a:r>
            <a:r>
              <a:rPr lang="en-US" dirty="0">
                <a:latin typeface="Rockwell" panose="02060603020205020403" pitchFamily="18" charset="0"/>
              </a:rPr>
              <a:t>fellowship, to the breaking of bread </a:t>
            </a:r>
            <a:r>
              <a:rPr lang="en-US" dirty="0" smtClean="0">
                <a:latin typeface="Rockwell" panose="02060603020205020403" pitchFamily="18" charset="0"/>
              </a:rPr>
              <a:t>and</a:t>
            </a:r>
            <a:r>
              <a:rPr lang="en-US" dirty="0">
                <a:latin typeface="Rockwell" panose="02060603020205020403" pitchFamily="18" charset="0"/>
              </a:rPr>
              <a:t> </a:t>
            </a:r>
            <a:r>
              <a:rPr lang="en-US" dirty="0" smtClean="0">
                <a:latin typeface="Rockwell" panose="02060603020205020403" pitchFamily="18" charset="0"/>
              </a:rPr>
              <a:t>to </a:t>
            </a:r>
            <a:r>
              <a:rPr lang="en-US" dirty="0">
                <a:latin typeface="Rockwell" panose="02060603020205020403" pitchFamily="18" charset="0"/>
              </a:rPr>
              <a:t>prayer</a:t>
            </a:r>
            <a:r>
              <a:rPr lang="en-US" dirty="0" smtClean="0">
                <a:latin typeface="Rockwell" panose="02060603020205020403" pitchFamily="18" charset="0"/>
              </a:rPr>
              <a:t>.”</a:t>
            </a:r>
          </a:p>
          <a:p>
            <a:endParaRPr lang="en-US" sz="600" dirty="0">
              <a:latin typeface="Rockwell" panose="02060603020205020403" pitchFamily="18" charset="0"/>
            </a:endParaRPr>
          </a:p>
          <a:p>
            <a:r>
              <a:rPr lang="en-US" b="1" dirty="0" smtClean="0">
                <a:latin typeface="Rockwell" panose="02060603020205020403" pitchFamily="18" charset="0"/>
              </a:rPr>
              <a:t>Eph 3:4</a:t>
            </a:r>
            <a:r>
              <a:rPr lang="en-US" dirty="0" smtClean="0">
                <a:latin typeface="Rockwell" panose="02060603020205020403" pitchFamily="18" charset="0"/>
              </a:rPr>
              <a:t> – “</a:t>
            </a:r>
            <a:r>
              <a:rPr lang="en-US" dirty="0">
                <a:latin typeface="Rockwell" panose="02060603020205020403" pitchFamily="18" charset="0"/>
              </a:rPr>
              <a:t>By referring to this, when you read you can understand my </a:t>
            </a:r>
            <a:r>
              <a:rPr lang="en-US" dirty="0" smtClean="0">
                <a:latin typeface="Rockwell" panose="02060603020205020403" pitchFamily="18" charset="0"/>
              </a:rPr>
              <a:t>insight</a:t>
            </a:r>
            <a:r>
              <a:rPr lang="en-US" dirty="0">
                <a:latin typeface="Rockwell" panose="02060603020205020403" pitchFamily="18" charset="0"/>
              </a:rPr>
              <a:t> </a:t>
            </a:r>
            <a:r>
              <a:rPr lang="en-US" dirty="0" smtClean="0">
                <a:latin typeface="Rockwell" panose="02060603020205020403" pitchFamily="18" charset="0"/>
              </a:rPr>
              <a:t>into </a:t>
            </a:r>
            <a:r>
              <a:rPr lang="en-US" dirty="0">
                <a:latin typeface="Rockwell" panose="02060603020205020403" pitchFamily="18" charset="0"/>
              </a:rPr>
              <a:t>the mystery of Christ</a:t>
            </a:r>
            <a:r>
              <a:rPr lang="en-US" dirty="0" smtClean="0">
                <a:latin typeface="Rockwell" panose="02060603020205020403" pitchFamily="18" charset="0"/>
              </a:rPr>
              <a:t>”</a:t>
            </a:r>
          </a:p>
          <a:p>
            <a:endParaRPr lang="en-US" sz="600" dirty="0">
              <a:latin typeface="Rockwell" panose="02060603020205020403" pitchFamily="18" charset="0"/>
            </a:endParaRPr>
          </a:p>
          <a:p>
            <a:r>
              <a:rPr lang="en-US" b="1" dirty="0" smtClean="0">
                <a:latin typeface="Rockwell" panose="02060603020205020403" pitchFamily="18" charset="0"/>
              </a:rPr>
              <a:t>2 Pet 1:12,15</a:t>
            </a:r>
            <a:r>
              <a:rPr lang="en-US" dirty="0" smtClean="0">
                <a:latin typeface="Rockwell" panose="02060603020205020403" pitchFamily="18" charset="0"/>
              </a:rPr>
              <a:t> – “</a:t>
            </a:r>
            <a:r>
              <a:rPr lang="en-US" dirty="0">
                <a:latin typeface="Rockwell" panose="02060603020205020403" pitchFamily="18" charset="0"/>
              </a:rPr>
              <a:t>Therefore, I will always be ready to remind you of these things, even though you already know them, and have been established in the truth which is present with </a:t>
            </a:r>
            <a:r>
              <a:rPr lang="en-US" dirty="0" smtClean="0">
                <a:latin typeface="Rockwell" panose="02060603020205020403" pitchFamily="18" charset="0"/>
              </a:rPr>
              <a:t>you…</a:t>
            </a:r>
            <a:r>
              <a:rPr lang="en-US" dirty="0">
                <a:latin typeface="Rockwell" panose="02060603020205020403" pitchFamily="18" charset="0"/>
              </a:rPr>
              <a:t>And I will also be diligent that at any time after my departure you will be able to call these things to mind</a:t>
            </a:r>
            <a:r>
              <a:rPr lang="en-US" dirty="0" smtClean="0">
                <a:latin typeface="Rockwell" panose="02060603020205020403" pitchFamily="18" charset="0"/>
              </a:rPr>
              <a:t>.”</a:t>
            </a:r>
          </a:p>
          <a:p>
            <a:endParaRPr lang="en-US" sz="600" dirty="0">
              <a:latin typeface="Rockwell" panose="02060603020205020403" pitchFamily="18" charset="0"/>
            </a:endParaRPr>
          </a:p>
          <a:p>
            <a:r>
              <a:rPr lang="en-US" b="1" dirty="0" smtClean="0">
                <a:latin typeface="Rockwell" panose="02060603020205020403" pitchFamily="18" charset="0"/>
              </a:rPr>
              <a:t>2 Pet 3:1-2</a:t>
            </a:r>
            <a:r>
              <a:rPr lang="en-US" dirty="0" smtClean="0">
                <a:latin typeface="Rockwell" panose="02060603020205020403" pitchFamily="18" charset="0"/>
              </a:rPr>
              <a:t> – “</a:t>
            </a:r>
            <a:r>
              <a:rPr lang="en-US" b="1" baseline="30000" dirty="0" smtClean="0">
                <a:latin typeface="Rockwell" panose="02060603020205020403" pitchFamily="18" charset="0"/>
              </a:rPr>
              <a:t>1</a:t>
            </a:r>
            <a:r>
              <a:rPr lang="en-US" dirty="0" smtClean="0">
                <a:latin typeface="Rockwell" panose="02060603020205020403" pitchFamily="18" charset="0"/>
              </a:rPr>
              <a:t>This </a:t>
            </a:r>
            <a:r>
              <a:rPr lang="en-US" dirty="0">
                <a:latin typeface="Rockwell" panose="02060603020205020403" pitchFamily="18" charset="0"/>
              </a:rPr>
              <a:t>is now, beloved, the second letter I am writing to you in which I am stirring up your sincere mind by way of reminder, </a:t>
            </a:r>
            <a:r>
              <a:rPr lang="en-US" b="1" baseline="30000" dirty="0" smtClean="0">
                <a:latin typeface="Rockwell" panose="02060603020205020403" pitchFamily="18" charset="0"/>
              </a:rPr>
              <a:t>2</a:t>
            </a:r>
            <a:r>
              <a:rPr lang="en-US" dirty="0" smtClean="0">
                <a:latin typeface="Rockwell" panose="02060603020205020403" pitchFamily="18" charset="0"/>
              </a:rPr>
              <a:t>that </a:t>
            </a:r>
            <a:r>
              <a:rPr lang="en-US" dirty="0">
                <a:latin typeface="Rockwell" panose="02060603020205020403" pitchFamily="18" charset="0"/>
              </a:rPr>
              <a:t>you should remember the words spoken beforehand by the holy prophets and the commandment of the Lord and Savior spoken by your apostles.</a:t>
            </a:r>
            <a:r>
              <a:rPr lang="en-US" dirty="0" smtClean="0">
                <a:latin typeface="Rockwell" panose="02060603020205020403" pitchFamily="18" charset="0"/>
              </a:rPr>
              <a:t>”</a:t>
            </a:r>
            <a:endParaRPr lang="es-GT" dirty="0">
              <a:latin typeface="Rockwell" panose="02060603020205020403" pitchFamily="18" charset="0"/>
            </a:endParaRPr>
          </a:p>
        </p:txBody>
      </p:sp>
    </p:spTree>
    <p:extLst>
      <p:ext uri="{BB962C8B-B14F-4D97-AF65-F5344CB8AC3E}">
        <p14:creationId xmlns:p14="http://schemas.microsoft.com/office/powerpoint/2010/main" val="27973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Listen To God</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pic>
        <p:nvPicPr>
          <p:cNvPr id="1026" name="Picture 2" descr="Image result for 2 tim 3:14-17"/>
          <p:cNvPicPr>
            <a:picLocks noChangeAspect="1" noChangeArrowheads="1"/>
          </p:cNvPicPr>
          <p:nvPr/>
        </p:nvPicPr>
        <p:blipFill rotWithShape="1">
          <a:blip r:embed="rId3">
            <a:extLst>
              <a:ext uri="{28A0092B-C50C-407E-A947-70E740481C1C}">
                <a14:useLocalDpi xmlns:a14="http://schemas.microsoft.com/office/drawing/2010/main" val="0"/>
              </a:ext>
            </a:extLst>
          </a:blip>
          <a:srcRect l="8335" t="7870" r="9989" b="12127"/>
          <a:stretch/>
        </p:blipFill>
        <p:spPr bwMode="auto">
          <a:xfrm>
            <a:off x="0" y="1066801"/>
            <a:ext cx="9142956" cy="577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2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6" y="-228600"/>
            <a:ext cx="9155482" cy="1400383"/>
          </a:xfrm>
          <a:prstGeom prst="rect">
            <a:avLst/>
          </a:prstGeom>
          <a:noFill/>
        </p:spPr>
        <p:txBody>
          <a:bodyPr wrap="square" lIns="91440" tIns="45720" rIns="91440" bIns="45720">
            <a:spAutoFit/>
          </a:bodyPr>
          <a:lstStyle/>
          <a:p>
            <a:pPr algn="ctr"/>
            <a:r>
              <a:rPr lang="en-US" sz="8500" u="sng" dirty="0" smtClean="0">
                <a:ln w="0"/>
                <a:solidFill>
                  <a:schemeClr val="accent1"/>
                </a:solidFill>
                <a:effectLst>
                  <a:outerShdw blurRad="38100" dist="25400" dir="5400000" algn="ctr" rotWithShape="0">
                    <a:srgbClr val="6E747A">
                      <a:alpha val="43000"/>
                    </a:srgbClr>
                  </a:outerShdw>
                </a:effectLst>
                <a:latin typeface="Rockwell" panose="02060603020205020403" pitchFamily="18" charset="0"/>
              </a:rPr>
              <a:t>Listen To Others</a:t>
            </a:r>
            <a:endParaRPr lang="en-US" sz="8500" u="sng" dirty="0">
              <a:ln w="0"/>
              <a:solidFill>
                <a:schemeClr val="accent1"/>
              </a:solidFill>
              <a:effectLst>
                <a:outerShdw blurRad="38100" dist="25400" dir="5400000" algn="ctr" rotWithShape="0">
                  <a:srgbClr val="6E747A">
                    <a:alpha val="43000"/>
                  </a:srgbClr>
                </a:outerShdw>
              </a:effectLst>
              <a:latin typeface="Rockwell" panose="02060603020205020403" pitchFamily="18" charset="0"/>
            </a:endParaRPr>
          </a:p>
        </p:txBody>
      </p:sp>
      <p:pic>
        <p:nvPicPr>
          <p:cNvPr id="2050" name="Picture 2" descr="Image result for consider the sour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8" t="8695" r="6251" b="10145"/>
          <a:stretch/>
        </p:blipFill>
        <p:spPr bwMode="auto">
          <a:xfrm>
            <a:off x="0" y="2141599"/>
            <a:ext cx="4038600" cy="2274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55282" y="2141599"/>
            <a:ext cx="4997014" cy="2277547"/>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Gen 3:17a</a:t>
            </a:r>
            <a:r>
              <a:rPr lang="en-US" dirty="0" smtClean="0">
                <a:solidFill>
                  <a:srgbClr val="000000"/>
                </a:solidFill>
                <a:latin typeface="Rockwell" panose="02060603020205020403" pitchFamily="18" charset="0"/>
              </a:rPr>
              <a:t> – “Then </a:t>
            </a:r>
            <a:r>
              <a:rPr lang="en-US" dirty="0">
                <a:solidFill>
                  <a:srgbClr val="000000"/>
                </a:solidFill>
                <a:latin typeface="Rockwell" panose="02060603020205020403" pitchFamily="18" charset="0"/>
              </a:rPr>
              <a:t>to Adam He said, </a:t>
            </a:r>
            <a:r>
              <a:rPr lang="en-US" dirty="0" smtClean="0">
                <a:solidFill>
                  <a:srgbClr val="000000"/>
                </a:solidFill>
                <a:latin typeface="Rockwell" panose="02060603020205020403" pitchFamily="18" charset="0"/>
              </a:rPr>
              <a:t>‘Because </a:t>
            </a:r>
            <a:r>
              <a:rPr lang="en-US" dirty="0">
                <a:solidFill>
                  <a:srgbClr val="000000"/>
                </a:solidFill>
                <a:latin typeface="Rockwell" panose="02060603020205020403" pitchFamily="18" charset="0"/>
              </a:rPr>
              <a:t>you have listened to the voice of your </a:t>
            </a:r>
            <a:r>
              <a:rPr lang="en-US" dirty="0" smtClean="0">
                <a:solidFill>
                  <a:srgbClr val="000000"/>
                </a:solidFill>
                <a:latin typeface="Rockwell" panose="02060603020205020403" pitchFamily="18" charset="0"/>
              </a:rPr>
              <a:t>wife…’”</a:t>
            </a:r>
          </a:p>
          <a:p>
            <a:endParaRPr lang="en-US" sz="600" dirty="0">
              <a:solidFill>
                <a:srgbClr val="000000"/>
              </a:solidFill>
              <a:latin typeface="Rockwell" panose="02060603020205020403" pitchFamily="18" charset="0"/>
            </a:endParaRPr>
          </a:p>
          <a:p>
            <a:r>
              <a:rPr lang="en-US" b="1" dirty="0" smtClean="0">
                <a:solidFill>
                  <a:srgbClr val="000000"/>
                </a:solidFill>
                <a:latin typeface="Rockwell" panose="02060603020205020403" pitchFamily="18" charset="0"/>
              </a:rPr>
              <a:t>Col 2:23a</a:t>
            </a:r>
            <a:r>
              <a:rPr lang="en-US" dirty="0" smtClean="0">
                <a:solidFill>
                  <a:srgbClr val="000000"/>
                </a:solidFill>
                <a:latin typeface="Rockwell" panose="02060603020205020403" pitchFamily="18" charset="0"/>
              </a:rPr>
              <a:t> – “</a:t>
            </a:r>
            <a:r>
              <a:rPr lang="en-US" dirty="0">
                <a:latin typeface="Rockwell" panose="02060603020205020403" pitchFamily="18" charset="0"/>
              </a:rPr>
              <a:t>These are matters which have, to be sure, </a:t>
            </a:r>
            <a:r>
              <a:rPr lang="en-US" dirty="0" smtClean="0">
                <a:latin typeface="Rockwell" panose="02060603020205020403" pitchFamily="18" charset="0"/>
              </a:rPr>
              <a:t>the</a:t>
            </a:r>
            <a:r>
              <a:rPr lang="en-US" dirty="0">
                <a:latin typeface="Rockwell" panose="02060603020205020403" pitchFamily="18" charset="0"/>
              </a:rPr>
              <a:t> </a:t>
            </a:r>
            <a:r>
              <a:rPr lang="en-US" dirty="0" smtClean="0">
                <a:latin typeface="Rockwell" panose="02060603020205020403" pitchFamily="18" charset="0"/>
              </a:rPr>
              <a:t>appearance </a:t>
            </a:r>
            <a:r>
              <a:rPr lang="en-US" dirty="0">
                <a:latin typeface="Rockwell" panose="02060603020205020403" pitchFamily="18" charset="0"/>
              </a:rPr>
              <a:t>of </a:t>
            </a:r>
            <a:r>
              <a:rPr lang="en-US" dirty="0" smtClean="0">
                <a:latin typeface="Rockwell" panose="02060603020205020403" pitchFamily="18" charset="0"/>
              </a:rPr>
              <a:t>wisdom…</a:t>
            </a:r>
            <a:r>
              <a:rPr lang="en-US" dirty="0" smtClean="0">
                <a:solidFill>
                  <a:srgbClr val="000000"/>
                </a:solidFill>
                <a:latin typeface="Rockwell" panose="02060603020205020403" pitchFamily="18" charset="0"/>
              </a:rPr>
              <a:t>”</a:t>
            </a:r>
          </a:p>
          <a:p>
            <a:endParaRPr lang="en-US" sz="600" dirty="0">
              <a:solidFill>
                <a:srgbClr val="000000"/>
              </a:solidFill>
              <a:latin typeface="Rockwell" panose="02060603020205020403" pitchFamily="18" charset="0"/>
            </a:endParaRPr>
          </a:p>
          <a:p>
            <a:r>
              <a:rPr lang="en-US" b="1" dirty="0" smtClean="0">
                <a:solidFill>
                  <a:srgbClr val="000000"/>
                </a:solidFill>
                <a:latin typeface="Rockwell" panose="02060603020205020403" pitchFamily="18" charset="0"/>
              </a:rPr>
              <a:t>Prov 26:12</a:t>
            </a:r>
            <a:r>
              <a:rPr lang="en-US" dirty="0" smtClean="0">
                <a:solidFill>
                  <a:srgbClr val="000000"/>
                </a:solidFill>
                <a:latin typeface="Rockwell" panose="02060603020205020403" pitchFamily="18" charset="0"/>
              </a:rPr>
              <a:t> – “</a:t>
            </a:r>
            <a:r>
              <a:rPr lang="en-US" dirty="0">
                <a:latin typeface="Rockwell" panose="02060603020205020403" pitchFamily="18" charset="0"/>
              </a:rPr>
              <a:t>Do you see a man wise in his own </a:t>
            </a:r>
            <a:r>
              <a:rPr lang="en-US" dirty="0" smtClean="0">
                <a:latin typeface="Rockwell" panose="02060603020205020403" pitchFamily="18" charset="0"/>
              </a:rPr>
              <a:t>eyes? There </a:t>
            </a:r>
            <a:r>
              <a:rPr lang="en-US" dirty="0">
                <a:latin typeface="Rockwell" panose="02060603020205020403" pitchFamily="18" charset="0"/>
              </a:rPr>
              <a:t>is more hope for a fool than for him.</a:t>
            </a:r>
            <a:r>
              <a:rPr lang="en-US" dirty="0" smtClean="0">
                <a:solidFill>
                  <a:srgbClr val="000000"/>
                </a:solidFill>
                <a:latin typeface="Rockwell" panose="02060603020205020403" pitchFamily="18" charset="0"/>
              </a:rPr>
              <a:t>”</a:t>
            </a:r>
            <a:endParaRPr lang="es-GT" dirty="0">
              <a:latin typeface="Rockwell" panose="02060603020205020403" pitchFamily="18" charset="0"/>
            </a:endParaRPr>
          </a:p>
        </p:txBody>
      </p:sp>
      <p:sp>
        <p:nvSpPr>
          <p:cNvPr id="5" name="Rectangle 4"/>
          <p:cNvSpPr/>
          <p:nvPr/>
        </p:nvSpPr>
        <p:spPr>
          <a:xfrm>
            <a:off x="4055282" y="4597532"/>
            <a:ext cx="4997014" cy="2215991"/>
          </a:xfrm>
          <a:prstGeom prst="rect">
            <a:avLst/>
          </a:prstGeom>
          <a:ln w="28575">
            <a:solidFill>
              <a:schemeClr val="tx1"/>
            </a:solidFill>
          </a:ln>
        </p:spPr>
        <p:txBody>
          <a:bodyPr wrap="square">
            <a:spAutoFit/>
          </a:bodyPr>
          <a:lstStyle/>
          <a:p>
            <a:r>
              <a:rPr lang="en-US" b="1" dirty="0" smtClean="0">
                <a:solidFill>
                  <a:srgbClr val="000000"/>
                </a:solidFill>
                <a:latin typeface="Rockwell" panose="02060603020205020403" pitchFamily="18" charset="0"/>
              </a:rPr>
              <a:t>Prov 12:26a</a:t>
            </a:r>
            <a:r>
              <a:rPr lang="en-US" dirty="0" smtClean="0">
                <a:solidFill>
                  <a:srgbClr val="000000"/>
                </a:solidFill>
                <a:latin typeface="Rockwell" panose="02060603020205020403" pitchFamily="18" charset="0"/>
              </a:rPr>
              <a:t> – “The </a:t>
            </a:r>
            <a:r>
              <a:rPr lang="en-US" dirty="0">
                <a:solidFill>
                  <a:srgbClr val="000000"/>
                </a:solidFill>
                <a:latin typeface="Rockwell" panose="02060603020205020403" pitchFamily="18" charset="0"/>
              </a:rPr>
              <a:t>righteous is a guide to his </a:t>
            </a:r>
            <a:r>
              <a:rPr lang="en-US" dirty="0" smtClean="0">
                <a:solidFill>
                  <a:srgbClr val="000000"/>
                </a:solidFill>
                <a:latin typeface="Rockwell" panose="02060603020205020403" pitchFamily="18" charset="0"/>
              </a:rPr>
              <a:t>neighbor…”</a:t>
            </a:r>
          </a:p>
          <a:p>
            <a:endParaRPr lang="en-US" sz="600" dirty="0" smtClean="0">
              <a:solidFill>
                <a:srgbClr val="000000"/>
              </a:solidFill>
              <a:latin typeface="Rockwell" panose="02060603020205020403" pitchFamily="18" charset="0"/>
            </a:endParaRPr>
          </a:p>
          <a:p>
            <a:r>
              <a:rPr lang="en-US" b="1" dirty="0" smtClean="0">
                <a:solidFill>
                  <a:srgbClr val="000000"/>
                </a:solidFill>
                <a:latin typeface="Rockwell" panose="02060603020205020403" pitchFamily="18" charset="0"/>
              </a:rPr>
              <a:t>Prov 13:10b</a:t>
            </a:r>
            <a:r>
              <a:rPr lang="en-US" dirty="0" smtClean="0">
                <a:solidFill>
                  <a:srgbClr val="000000"/>
                </a:solidFill>
                <a:latin typeface="Rockwell" panose="02060603020205020403" pitchFamily="18" charset="0"/>
              </a:rPr>
              <a:t> – “</a:t>
            </a:r>
            <a:r>
              <a:rPr lang="en-US" dirty="0" smtClean="0">
                <a:latin typeface="Rockwell" panose="02060603020205020403" pitchFamily="18" charset="0"/>
              </a:rPr>
              <a:t>…wisdom </a:t>
            </a:r>
            <a:r>
              <a:rPr lang="en-US" dirty="0">
                <a:latin typeface="Rockwell" panose="02060603020205020403" pitchFamily="18" charset="0"/>
              </a:rPr>
              <a:t>is with those who receive counsel</a:t>
            </a:r>
            <a:r>
              <a:rPr lang="en-US" dirty="0" smtClean="0">
                <a:solidFill>
                  <a:srgbClr val="000000"/>
                </a:solidFill>
                <a:latin typeface="Rockwell" panose="02060603020205020403" pitchFamily="18" charset="0"/>
              </a:rPr>
              <a:t>”</a:t>
            </a:r>
          </a:p>
          <a:p>
            <a:endParaRPr lang="en-US" sz="600" dirty="0" smtClean="0">
              <a:solidFill>
                <a:srgbClr val="000000"/>
              </a:solidFill>
              <a:latin typeface="Rockwell" panose="02060603020205020403" pitchFamily="18" charset="0"/>
            </a:endParaRPr>
          </a:p>
          <a:p>
            <a:r>
              <a:rPr lang="en-US" b="1" dirty="0" smtClean="0">
                <a:solidFill>
                  <a:srgbClr val="000000"/>
                </a:solidFill>
                <a:latin typeface="Rockwell" panose="02060603020205020403" pitchFamily="18" charset="0"/>
              </a:rPr>
              <a:t>Prov 19:20</a:t>
            </a:r>
            <a:r>
              <a:rPr lang="en-US" dirty="0" smtClean="0">
                <a:solidFill>
                  <a:srgbClr val="000000"/>
                </a:solidFill>
                <a:latin typeface="Rockwell" panose="02060603020205020403" pitchFamily="18" charset="0"/>
              </a:rPr>
              <a:t> – “</a:t>
            </a:r>
            <a:r>
              <a:rPr lang="en-US" dirty="0">
                <a:latin typeface="Rockwell" panose="02060603020205020403" pitchFamily="18" charset="0"/>
              </a:rPr>
              <a:t>Listen to counsel and accept </a:t>
            </a:r>
            <a:r>
              <a:rPr lang="en-US" dirty="0" smtClean="0">
                <a:latin typeface="Rockwell" panose="02060603020205020403" pitchFamily="18" charset="0"/>
              </a:rPr>
              <a:t>discipline, that </a:t>
            </a:r>
            <a:r>
              <a:rPr lang="en-US" dirty="0">
                <a:latin typeface="Rockwell" panose="02060603020205020403" pitchFamily="18" charset="0"/>
              </a:rPr>
              <a:t>you may be </a:t>
            </a:r>
            <a:r>
              <a:rPr lang="en-US" dirty="0" smtClean="0">
                <a:latin typeface="Rockwell" panose="02060603020205020403" pitchFamily="18" charset="0"/>
              </a:rPr>
              <a:t>wise</a:t>
            </a:r>
            <a:r>
              <a:rPr lang="en-US" dirty="0">
                <a:latin typeface="Rockwell" panose="02060603020205020403" pitchFamily="18" charset="0"/>
              </a:rPr>
              <a:t> </a:t>
            </a:r>
            <a:r>
              <a:rPr lang="en-US" dirty="0" smtClean="0">
                <a:latin typeface="Rockwell" panose="02060603020205020403" pitchFamily="18" charset="0"/>
              </a:rPr>
              <a:t>the </a:t>
            </a:r>
            <a:r>
              <a:rPr lang="en-US" dirty="0">
                <a:latin typeface="Rockwell" panose="02060603020205020403" pitchFamily="18" charset="0"/>
              </a:rPr>
              <a:t>rest of your days.</a:t>
            </a:r>
            <a:r>
              <a:rPr lang="en-US" dirty="0" smtClean="0">
                <a:solidFill>
                  <a:srgbClr val="000000"/>
                </a:solidFill>
                <a:latin typeface="Rockwell" panose="02060603020205020403" pitchFamily="18" charset="0"/>
              </a:rPr>
              <a:t>”</a:t>
            </a:r>
            <a:endParaRPr lang="es-GT" dirty="0">
              <a:latin typeface="Rockwell" panose="02060603020205020403" pitchFamily="18" charset="0"/>
            </a:endParaRPr>
          </a:p>
        </p:txBody>
      </p:sp>
      <p:pic>
        <p:nvPicPr>
          <p:cNvPr id="2052" name="Picture 4" descr="Image result for listen to counsel"/>
          <p:cNvPicPr>
            <a:picLocks noChangeAspect="1" noChangeArrowheads="1"/>
          </p:cNvPicPr>
          <p:nvPr/>
        </p:nvPicPr>
        <p:blipFill rotWithShape="1">
          <a:blip r:embed="rId4">
            <a:extLst>
              <a:ext uri="{28A0092B-C50C-407E-A947-70E740481C1C}">
                <a14:useLocalDpi xmlns:a14="http://schemas.microsoft.com/office/drawing/2010/main" val="0"/>
              </a:ext>
            </a:extLst>
          </a:blip>
          <a:srcRect l="9357" r="4157"/>
          <a:stretch/>
        </p:blipFill>
        <p:spPr bwMode="auto">
          <a:xfrm>
            <a:off x="-12526" y="4597532"/>
            <a:ext cx="4051126" cy="2168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507" y="1127555"/>
            <a:ext cx="8959415" cy="923330"/>
          </a:xfrm>
          <a:prstGeom prst="rect">
            <a:avLst/>
          </a:prstGeom>
          <a:ln w="28575">
            <a:solidFill>
              <a:schemeClr val="tx1"/>
            </a:solidFill>
          </a:ln>
        </p:spPr>
        <p:txBody>
          <a:bodyPr wrap="square">
            <a:spAutoFit/>
          </a:bodyPr>
          <a:lstStyle/>
          <a:p>
            <a:r>
              <a:rPr lang="en-US" b="1" dirty="0">
                <a:latin typeface="Rockwell" panose="02060603020205020403" pitchFamily="18" charset="0"/>
              </a:rPr>
              <a:t>Acts 8:30-31</a:t>
            </a:r>
            <a:r>
              <a:rPr lang="en-US" dirty="0">
                <a:latin typeface="Rockwell" panose="02060603020205020403" pitchFamily="18" charset="0"/>
              </a:rPr>
              <a:t> – “Philip ran up and heard him reading Isaiah the prophet, and said, ‘Do you understand what you are reading?’ And he said, ‘Well, how could I, unless someone guides me?’ And he invited Philip to come up and sit with him.”</a:t>
            </a:r>
          </a:p>
        </p:txBody>
      </p:sp>
    </p:spTree>
    <p:extLst>
      <p:ext uri="{BB962C8B-B14F-4D97-AF65-F5344CB8AC3E}">
        <p14:creationId xmlns:p14="http://schemas.microsoft.com/office/powerpoint/2010/main" val="25804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500"/>
                                        <p:tgtEl>
                                          <p:spTgt spid="20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12199</TotalTime>
  <Words>4635</Words>
  <Application>Microsoft Office PowerPoint</Application>
  <PresentationFormat>On-screen Show (4:3)</PresentationFormat>
  <Paragraphs>186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Helvetica Neue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228</cp:revision>
  <cp:lastPrinted>2019-11-06T23:20:02Z</cp:lastPrinted>
  <dcterms:created xsi:type="dcterms:W3CDTF">2006-08-16T00:00:00Z</dcterms:created>
  <dcterms:modified xsi:type="dcterms:W3CDTF">2019-11-06T23:21:59Z</dcterms:modified>
</cp:coreProperties>
</file>