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56" r:id="rId3"/>
    <p:sldId id="262" r:id="rId4"/>
    <p:sldId id="263" r:id="rId5"/>
    <p:sldId id="265" r:id="rId6"/>
    <p:sldId id="266" r:id="rId7"/>
    <p:sldId id="264" r:id="rId8"/>
    <p:sldId id="268" r:id="rId9"/>
    <p:sldId id="269" r:id="rId10"/>
    <p:sldId id="270" r:id="rId11"/>
    <p:sldId id="271" r:id="rId12"/>
    <p:sldId id="272" r:id="rId13"/>
    <p:sldId id="273" r:id="rId14"/>
    <p:sldId id="267" r:id="rId15"/>
    <p:sldId id="274" r:id="rId16"/>
    <p:sldId id="275" r:id="rId17"/>
    <p:sldId id="276"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8706" autoAdjust="0"/>
  </p:normalViewPr>
  <p:slideViewPr>
    <p:cSldViewPr>
      <p:cViewPr varScale="1">
        <p:scale>
          <a:sx n="55" d="100"/>
          <a:sy n="55" d="100"/>
        </p:scale>
        <p:origin x="1722" y="90"/>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14800" y="0"/>
            <a:ext cx="914400" cy="6858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1" y="728662"/>
            <a:ext cx="9141884" cy="57292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712F549-4277-491E-B045-5BF51186A4DF}" type="slidenum">
              <a:rPr lang="es-GT" smtClean="0"/>
              <a:t>‹#›</a:t>
            </a:fld>
            <a:endParaRPr lang="es-GT"/>
          </a:p>
        </p:txBody>
      </p:sp>
    </p:spTree>
    <p:extLst>
      <p:ext uri="{BB962C8B-B14F-4D97-AF65-F5344CB8AC3E}">
        <p14:creationId xmlns:p14="http://schemas.microsoft.com/office/powerpoint/2010/main" val="13109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GT"/>
          </a:p>
        </p:txBody>
      </p:sp>
      <p:sp>
        <p:nvSpPr>
          <p:cNvPr id="4" name="Slide Number Placeholder 3"/>
          <p:cNvSpPr>
            <a:spLocks noGrp="1"/>
          </p:cNvSpPr>
          <p:nvPr>
            <p:ph type="sldNum" sz="quarter" idx="10"/>
          </p:nvPr>
        </p:nvSpPr>
        <p:spPr/>
        <p:txBody>
          <a:bodyPr/>
          <a:lstStyle/>
          <a:p>
            <a:fld id="{E712F549-4277-491E-B045-5BF51186A4DF}" type="slidenum">
              <a:rPr lang="es-GT" smtClean="0"/>
              <a:t>1</a:t>
            </a:fld>
            <a:endParaRPr lang="es-GT"/>
          </a:p>
        </p:txBody>
      </p:sp>
    </p:spTree>
    <p:extLst>
      <p:ext uri="{BB962C8B-B14F-4D97-AF65-F5344CB8AC3E}">
        <p14:creationId xmlns:p14="http://schemas.microsoft.com/office/powerpoint/2010/main" val="366324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Misdirected zeal – </a:t>
            </a:r>
            <a:r>
              <a:rPr lang="en-US" b="1" dirty="0" smtClean="0"/>
              <a:t>Rom 10:2-3</a:t>
            </a:r>
            <a:r>
              <a:rPr lang="en-US" dirty="0" smtClean="0"/>
              <a:t> – Zeal</a:t>
            </a:r>
            <a:r>
              <a:rPr lang="en-US" baseline="0" dirty="0" smtClean="0"/>
              <a:t> and confidence and energy are good things to have. Most older Christians wish they had the energy that a lot of you have. But without knowledge, that zeal can make one an unguided missile and can cause you to do more harm then good.</a:t>
            </a:r>
          </a:p>
          <a:p>
            <a:endParaRPr lang="en-US" baseline="0" dirty="0" smtClean="0"/>
          </a:p>
          <a:p>
            <a:r>
              <a:rPr lang="en-US" baseline="0" dirty="0" smtClean="0"/>
              <a:t>I learned this early on as a younger preacher – </a:t>
            </a:r>
            <a:r>
              <a:rPr lang="en-US" b="1" baseline="0" dirty="0" smtClean="0"/>
              <a:t>Prov 14:12</a:t>
            </a:r>
            <a:r>
              <a:rPr lang="en-US" baseline="0" dirty="0" smtClean="0"/>
              <a:t> – Not every “way” that I was convinced was the right way yielded the results I was expecting. As I have grown in knowledge, I look back on times when I thought I was doing the right thing and realized I didn’t know as much as I thought I did. Everyone will experience this. But by gaining knowledge early, we can avoid a lot of these mistakes and spare ourselves and others a lot of grief! I’ll say it again – when you’re young, you don’t know what you don’t know.</a:t>
            </a:r>
          </a:p>
        </p:txBody>
      </p:sp>
      <p:sp>
        <p:nvSpPr>
          <p:cNvPr id="4" name="Slide Number Placeholder 3"/>
          <p:cNvSpPr>
            <a:spLocks noGrp="1"/>
          </p:cNvSpPr>
          <p:nvPr>
            <p:ph type="sldNum" sz="quarter" idx="10"/>
          </p:nvPr>
        </p:nvSpPr>
        <p:spPr/>
        <p:txBody>
          <a:bodyPr/>
          <a:lstStyle/>
          <a:p>
            <a:fld id="{E712F549-4277-491E-B045-5BF51186A4DF}" type="slidenum">
              <a:rPr lang="es-GT" smtClean="0"/>
              <a:t>10</a:t>
            </a:fld>
            <a:endParaRPr lang="es-GT"/>
          </a:p>
        </p:txBody>
      </p:sp>
    </p:spTree>
    <p:extLst>
      <p:ext uri="{BB962C8B-B14F-4D97-AF65-F5344CB8AC3E}">
        <p14:creationId xmlns:p14="http://schemas.microsoft.com/office/powerpoint/2010/main" val="178480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Susceptible to error</a:t>
            </a:r>
            <a:r>
              <a:rPr lang="en-US" baseline="0" dirty="0" smtClean="0"/>
              <a:t> – </a:t>
            </a:r>
            <a:r>
              <a:rPr lang="en-US" b="1" baseline="0" dirty="0" smtClean="0"/>
              <a:t>2 Pet 3:17-18a</a:t>
            </a:r>
            <a:r>
              <a:rPr lang="en-US" baseline="0" dirty="0" smtClean="0"/>
              <a:t> – </a:t>
            </a:r>
            <a:r>
              <a:rPr lang="en-US" dirty="0" smtClean="0"/>
              <a:t>Without knowledge,</a:t>
            </a:r>
            <a:r>
              <a:rPr lang="en-US" baseline="0" dirty="0" smtClean="0"/>
              <a:t> we’ll be susceptible to false teaching. False teachers are incredibly skilled at making what is wrong sound so right. Satan was a master at mixing just enough truth in with a lie in order to fool Eve into eating the fruit. But knowledge equips us with the information we need to see through the lies. No matter how good the speaker, how eloquent the prose, or how many people are </a:t>
            </a:r>
            <a:r>
              <a:rPr lang="en-US" baseline="0" dirty="0" err="1" smtClean="0"/>
              <a:t>amening</a:t>
            </a:r>
            <a:r>
              <a:rPr lang="en-US" baseline="0" dirty="0" smtClean="0"/>
              <a:t>, without knowledge, we can never know whether we’re going down the right path or not.</a:t>
            </a:r>
          </a:p>
        </p:txBody>
      </p:sp>
      <p:sp>
        <p:nvSpPr>
          <p:cNvPr id="4" name="Slide Number Placeholder 3"/>
          <p:cNvSpPr>
            <a:spLocks noGrp="1"/>
          </p:cNvSpPr>
          <p:nvPr>
            <p:ph type="sldNum" sz="quarter" idx="10"/>
          </p:nvPr>
        </p:nvSpPr>
        <p:spPr/>
        <p:txBody>
          <a:bodyPr/>
          <a:lstStyle/>
          <a:p>
            <a:fld id="{E712F549-4277-491E-B045-5BF51186A4DF}" type="slidenum">
              <a:rPr lang="es-GT" smtClean="0"/>
              <a:t>11</a:t>
            </a:fld>
            <a:endParaRPr lang="es-GT"/>
          </a:p>
        </p:txBody>
      </p:sp>
    </p:spTree>
    <p:extLst>
      <p:ext uri="{BB962C8B-B14F-4D97-AF65-F5344CB8AC3E}">
        <p14:creationId xmlns:p14="http://schemas.microsoft.com/office/powerpoint/2010/main" val="172166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Condemnation – notice the transition</a:t>
            </a:r>
            <a:r>
              <a:rPr lang="en-US" baseline="0" dirty="0" smtClean="0"/>
              <a:t> – </a:t>
            </a:r>
            <a:r>
              <a:rPr lang="en-US" b="1" baseline="0" dirty="0" smtClean="0"/>
              <a:t>Isa 5:13</a:t>
            </a:r>
            <a:r>
              <a:rPr lang="en-US" baseline="0" dirty="0" smtClean="0"/>
              <a:t> – some of the Jews had to go into exile because of their lack of knowledge concerning God. But it was worse for others – </a:t>
            </a:r>
            <a:r>
              <a:rPr lang="en-US" b="1" baseline="0" dirty="0" smtClean="0"/>
              <a:t>Hos 4:6a</a:t>
            </a:r>
            <a:r>
              <a:rPr lang="en-US" baseline="0" dirty="0" smtClean="0"/>
              <a:t> – See, some died in this state. But worse is </a:t>
            </a:r>
            <a:r>
              <a:rPr lang="en-US" b="1" baseline="0" dirty="0" smtClean="0"/>
              <a:t>2 Thes 1:8</a:t>
            </a:r>
            <a:r>
              <a:rPr lang="en-US" baseline="0" dirty="0" smtClean="0"/>
              <a:t> – When Jesus returns, He will judge two groups of people: those who don’t know God and those who don’t obey the gospel. This places knowledge of God at the top of most important things we could ever attain to.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12</a:t>
            </a:fld>
            <a:endParaRPr lang="es-GT"/>
          </a:p>
        </p:txBody>
      </p:sp>
    </p:spTree>
    <p:extLst>
      <p:ext uri="{BB962C8B-B14F-4D97-AF65-F5344CB8AC3E}">
        <p14:creationId xmlns:p14="http://schemas.microsoft.com/office/powerpoint/2010/main" val="341093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knowledge? It comes</a:t>
            </a:r>
            <a:r>
              <a:rPr lang="en-US" baseline="0" dirty="0" smtClean="0"/>
              <a:t> from the Greek word “gnosis” which means “</a:t>
            </a:r>
            <a:r>
              <a:rPr lang="en-US" sz="1200" kern="1200" dirty="0" smtClean="0">
                <a:solidFill>
                  <a:schemeClr val="tx1"/>
                </a:solidFill>
                <a:effectLst/>
                <a:latin typeface="+mn-lt"/>
                <a:ea typeface="+mn-ea"/>
                <a:cs typeface="+mn-cs"/>
              </a:rPr>
              <a:t>The accumulation of information or facts for remembering and accessing in day to day life.” The bible speaks</a:t>
            </a:r>
            <a:r>
              <a:rPr lang="en-US" sz="1200" kern="1200" baseline="0" dirty="0" smtClean="0">
                <a:solidFill>
                  <a:schemeClr val="tx1"/>
                </a:solidFill>
                <a:effectLst/>
                <a:latin typeface="+mn-lt"/>
                <a:ea typeface="+mn-ea"/>
                <a:cs typeface="+mn-cs"/>
              </a:rPr>
              <a:t> of the knowledge of God has the most valuable knowledge we can ever possess – </a:t>
            </a:r>
            <a:r>
              <a:rPr lang="en-US" sz="1200" b="1" kern="1200" baseline="0" dirty="0" smtClean="0">
                <a:solidFill>
                  <a:schemeClr val="tx1"/>
                </a:solidFill>
                <a:effectLst/>
                <a:latin typeface="+mn-lt"/>
                <a:ea typeface="+mn-ea"/>
                <a:cs typeface="+mn-cs"/>
              </a:rPr>
              <a:t>Prov 8:10; 20:15</a:t>
            </a:r>
            <a:r>
              <a:rPr lang="en-US" sz="1200" kern="1200" baseline="0" dirty="0" smtClean="0">
                <a:solidFill>
                  <a:schemeClr val="tx1"/>
                </a:solidFill>
                <a:effectLst/>
                <a:latin typeface="+mn-lt"/>
                <a:ea typeface="+mn-ea"/>
                <a:cs typeface="+mn-cs"/>
              </a:rPr>
              <a:t> – Most things are valuable because they are so rare. And once those things have been consumed, it runs out. But when it comes to the knowledge of God, the bible assures us that it can never be exhausted – </a:t>
            </a:r>
            <a:r>
              <a:rPr lang="en-US" sz="1200" b="1" kern="1200" baseline="0" dirty="0" smtClean="0">
                <a:solidFill>
                  <a:schemeClr val="tx1"/>
                </a:solidFill>
                <a:effectLst/>
                <a:latin typeface="+mn-lt"/>
                <a:ea typeface="+mn-ea"/>
                <a:cs typeface="+mn-cs"/>
              </a:rPr>
              <a:t>Rom 11:33; Col 2:2-3</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13</a:t>
            </a:fld>
            <a:endParaRPr lang="es-GT"/>
          </a:p>
        </p:txBody>
      </p:sp>
    </p:spTree>
    <p:extLst>
      <p:ext uri="{BB962C8B-B14F-4D97-AF65-F5344CB8AC3E}">
        <p14:creationId xmlns:p14="http://schemas.microsoft.com/office/powerpoint/2010/main" val="351818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uses knowledge and wisdom synonymously</a:t>
            </a:r>
            <a:r>
              <a:rPr lang="en-US" baseline="0" dirty="0" smtClean="0"/>
              <a:t> in many passages, to suggest that it many cases they are one and the same – </a:t>
            </a:r>
            <a:r>
              <a:rPr lang="en-US" b="1" baseline="0" dirty="0" smtClean="0"/>
              <a:t>Eccl 1:18</a:t>
            </a:r>
            <a:r>
              <a:rPr lang="en-US" baseline="0" dirty="0" smtClean="0"/>
              <a:t> – But this is not always the </a:t>
            </a:r>
            <a:r>
              <a:rPr lang="en-US" baseline="0" dirty="0" smtClean="0"/>
              <a:t>case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t>
            </a:r>
            <a:r>
              <a:rPr lang="en-US" baseline="0" dirty="0" smtClean="0"/>
              <a:t>are many people who possess knowledge, but it never gets them anywhere – </a:t>
            </a:r>
            <a:r>
              <a:rPr lang="en-US" b="1" baseline="0" dirty="0" smtClean="0"/>
              <a:t>2 Tim 3:7</a:t>
            </a:r>
            <a:r>
              <a:rPr lang="en-US" baseline="0" dirty="0" smtClean="0"/>
              <a:t> – How does this happen? We can read but never apply. We can memorize, but never synthesize. There are many brethren who will read countless commentaries and theologians looking for something new, like the Athenians of Acts 17. Always asking questions, but never satisfied with answers. This is a bad place to be. The word of God was designed to be understood since it gives us life. But those who are intellectuals will seldom get out of it what the humble </a:t>
            </a:r>
            <a:r>
              <a:rPr lang="en-US" baseline="0" dirty="0" smtClean="0"/>
              <a:t>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 Cor 1:26-29</a:t>
            </a:r>
            <a:r>
              <a:rPr lang="en-US" b="0" baseline="0" dirty="0" smtClean="0"/>
              <a:t> – In other words, while the gospel of Jesus Christ is God’s drawing power to save mankind, not all mankind can receive it. Why? Because their heart prevents them from receiving the simple truths. </a:t>
            </a:r>
            <a:r>
              <a:rPr lang="en-US" baseline="0" dirty="0" smtClean="0"/>
              <a:t>God </a:t>
            </a:r>
            <a:r>
              <a:rPr lang="en-US" baseline="0" dirty="0" smtClean="0"/>
              <a:t>hid true knowledge from people such as </a:t>
            </a:r>
            <a:r>
              <a:rPr lang="en-US" baseline="0" dirty="0" smtClean="0"/>
              <a:t>this. That phrase “so that no man may boast before God” is to this point. If God’s word was something only the intellectual and physical elite among us could understand, we’d be able to boast that we and only we possess this innate ability to understand it. God, in His wisdom, specifically designed His word so that only those who are not wise according to the flesh would b able to receive it. That’s why humility is so important when we’re receiving instruction. If we sit in these seats or in those pews with a haughty attitude, or as scoffers, or thinking we know better than everyone else, don’t be surprised to find yourself in that “always learning but never receiving the knowledge of the truth” category…and that’s a hard state to get out of.</a:t>
            </a:r>
          </a:p>
          <a:p>
            <a:endParaRPr lang="en-US" b="0" baseline="0" dirty="0" smtClean="0"/>
          </a:p>
          <a:p>
            <a:r>
              <a:rPr lang="en-US" b="0" baseline="0" dirty="0" smtClean="0"/>
              <a:t>So what we’re </a:t>
            </a:r>
            <a:r>
              <a:rPr lang="en-US" b="0" baseline="0" dirty="0" smtClean="0"/>
              <a:t>suggesting is that while wisdom and knowledge can be synonymous, they can also be antithetical. </a:t>
            </a:r>
            <a:r>
              <a:rPr lang="en-US" b="0" baseline="0" dirty="0" smtClean="0"/>
              <a:t>They are not always the same thing. Yet we cannot have wisdom without knowledge.</a:t>
            </a:r>
            <a:endParaRPr lang="es-GT" b="1" dirty="0"/>
          </a:p>
        </p:txBody>
      </p:sp>
      <p:sp>
        <p:nvSpPr>
          <p:cNvPr id="4" name="Slide Number Placeholder 3"/>
          <p:cNvSpPr>
            <a:spLocks noGrp="1"/>
          </p:cNvSpPr>
          <p:nvPr>
            <p:ph type="sldNum" sz="quarter" idx="10"/>
          </p:nvPr>
        </p:nvSpPr>
        <p:spPr/>
        <p:txBody>
          <a:bodyPr/>
          <a:lstStyle/>
          <a:p>
            <a:fld id="{E712F549-4277-491E-B045-5BF51186A4DF}" type="slidenum">
              <a:rPr lang="es-GT" smtClean="0"/>
              <a:t>14</a:t>
            </a:fld>
            <a:endParaRPr lang="es-GT"/>
          </a:p>
        </p:txBody>
      </p:sp>
    </p:spTree>
    <p:extLst>
      <p:ext uri="{BB962C8B-B14F-4D97-AF65-F5344CB8AC3E}">
        <p14:creationId xmlns:p14="http://schemas.microsoft.com/office/powerpoint/2010/main" val="159816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Here </a:t>
            </a:r>
            <a:r>
              <a:rPr lang="en-US" dirty="0" smtClean="0">
                <a:latin typeface="+mn-lt"/>
              </a:rPr>
              <a:t>are som</a:t>
            </a:r>
            <a:r>
              <a:rPr lang="en-US" baseline="0" dirty="0" smtClean="0">
                <a:latin typeface="+mn-lt"/>
              </a:rPr>
              <a:t>e examples that </a:t>
            </a:r>
            <a:r>
              <a:rPr lang="en-US" baseline="0" dirty="0" smtClean="0">
                <a:latin typeface="+mn-lt"/>
              </a:rPr>
              <a:t>may help </a:t>
            </a:r>
            <a:r>
              <a:rPr lang="en-US" baseline="0" dirty="0" smtClean="0">
                <a:latin typeface="+mn-lt"/>
              </a:rPr>
              <a:t>illuminate the difference between wisdom and knowledge:</a:t>
            </a:r>
          </a:p>
          <a:p>
            <a:endParaRPr lang="en-US" baseline="0" dirty="0" smtClean="0">
              <a:latin typeface="+mn-lt"/>
            </a:endParaRPr>
          </a:p>
          <a:p>
            <a:pPr marL="228600" indent="-228600">
              <a:buFont typeface="Arial" panose="020B0604020202020204" pitchFamily="34" charset="0"/>
              <a:buAutoNum type="arabicParenR"/>
            </a:pPr>
            <a:r>
              <a:rPr lang="en-US" sz="1200" dirty="0" smtClean="0">
                <a:solidFill>
                  <a:srgbClr val="222222"/>
                </a:solidFill>
                <a:latin typeface="+mn-lt"/>
                <a:ea typeface="Times New Roman" panose="02020603050405020304" pitchFamily="18" charset="0"/>
              </a:rPr>
              <a:t>Knowledge is knowing that a tomato is a fruit. Wisdom is not putting it in a fruit salad</a:t>
            </a:r>
          </a:p>
          <a:p>
            <a:pPr marL="228600" indent="-228600">
              <a:buFont typeface="Arial" panose="020B0604020202020204" pitchFamily="34" charset="0"/>
              <a:buAutoNum type="arabicParenR"/>
            </a:pPr>
            <a:r>
              <a:rPr lang="en-US" sz="1200" dirty="0" smtClean="0">
                <a:latin typeface="+mn-lt"/>
              </a:rPr>
              <a:t>Knowledge is knowing how to use a gun. Wisdom is knowing when to use it vs. when to keep it holstered</a:t>
            </a:r>
          </a:p>
          <a:p>
            <a:pPr marL="228600" indent="-228600">
              <a:buFont typeface="Arial" panose="020B0604020202020204" pitchFamily="34" charset="0"/>
              <a:buAutoNum type="arabicParenR"/>
            </a:pPr>
            <a:r>
              <a:rPr lang="en-US" sz="1200" dirty="0" smtClean="0">
                <a:latin typeface="+mn-lt"/>
              </a:rPr>
              <a:t>Knowledge is knowing good and evil. Wisdom is knowing good from evil</a:t>
            </a:r>
          </a:p>
          <a:p>
            <a:pPr marL="228600" indent="-228600">
              <a:buFont typeface="Arial" panose="020B0604020202020204" pitchFamily="34" charset="0"/>
              <a:buAutoNum type="arabicParenR"/>
            </a:pPr>
            <a:r>
              <a:rPr lang="en-US" sz="1200" dirty="0" smtClean="0">
                <a:latin typeface="+mn-lt"/>
              </a:rPr>
              <a:t>Knowledge memorizes the 10 Commandments. Wisdom obeys them</a:t>
            </a:r>
          </a:p>
          <a:p>
            <a:pPr marL="228600" indent="-228600">
              <a:buFont typeface="Arial" panose="020B0604020202020204" pitchFamily="34" charset="0"/>
              <a:buAutoNum type="arabicParenR"/>
            </a:pPr>
            <a:r>
              <a:rPr lang="en-US" sz="1200" dirty="0" smtClean="0">
                <a:latin typeface="+mn-lt"/>
              </a:rPr>
              <a:t>Knowledge understands the light has turned red. Wisdom </a:t>
            </a:r>
            <a:r>
              <a:rPr lang="en-US" sz="1200" dirty="0" smtClean="0">
                <a:latin typeface="+mn-lt"/>
              </a:rPr>
              <a:t>understands</a:t>
            </a:r>
            <a:r>
              <a:rPr lang="en-US" sz="1200" baseline="0" dirty="0" smtClean="0">
                <a:latin typeface="+mn-lt"/>
              </a:rPr>
              <a:t> when to </a:t>
            </a:r>
            <a:r>
              <a:rPr lang="en-US" sz="1200" dirty="0" smtClean="0">
                <a:latin typeface="+mn-lt"/>
              </a:rPr>
              <a:t>apply </a:t>
            </a:r>
            <a:r>
              <a:rPr lang="en-US" sz="1200" dirty="0" smtClean="0">
                <a:latin typeface="+mn-lt"/>
              </a:rPr>
              <a:t>the brakes</a:t>
            </a:r>
          </a:p>
          <a:p>
            <a:pPr marL="0" indent="0">
              <a:buFont typeface="Arial" panose="020B0604020202020204" pitchFamily="34" charset="0"/>
              <a:buNone/>
            </a:pPr>
            <a:endParaRPr lang="en-US" sz="1200" dirty="0" smtClean="0">
              <a:latin typeface="+mn-lt"/>
            </a:endParaRPr>
          </a:p>
          <a:p>
            <a:pPr marL="0" indent="0">
              <a:buFont typeface="Arial" panose="020B0604020202020204" pitchFamily="34" charset="0"/>
              <a:buNone/>
            </a:pPr>
            <a:r>
              <a:rPr lang="en-US" sz="1200" dirty="0" smtClean="0">
                <a:latin typeface="+mn-lt"/>
              </a:rPr>
              <a:t>Think about a</a:t>
            </a:r>
            <a:r>
              <a:rPr lang="en-US" sz="1200" baseline="0" dirty="0" smtClean="0">
                <a:latin typeface="+mn-lt"/>
              </a:rPr>
              <a:t> hammer; it </a:t>
            </a:r>
            <a:r>
              <a:rPr lang="en-US" sz="1200" baseline="0" dirty="0" smtClean="0">
                <a:latin typeface="+mn-lt"/>
              </a:rPr>
              <a:t>is an amoral object. Whether </a:t>
            </a:r>
            <a:r>
              <a:rPr lang="en-US" sz="1200" baseline="0" dirty="0" smtClean="0">
                <a:latin typeface="+mn-lt"/>
              </a:rPr>
              <a:t>a hammer </a:t>
            </a:r>
            <a:r>
              <a:rPr lang="en-US" sz="1200" baseline="0" dirty="0" smtClean="0">
                <a:latin typeface="+mn-lt"/>
              </a:rPr>
              <a:t>is used for good or evil depends entirely on the one who is wielding it. And that’s the difference. It’s not what you know. It’s what you do with what you know and how you do it that determines wisdom. But without knowledge, you won’t know what or how to </a:t>
            </a:r>
            <a:r>
              <a:rPr lang="en-US" sz="1200" baseline="0" dirty="0" smtClean="0">
                <a:latin typeface="+mn-lt"/>
              </a:rPr>
              <a:t>do it. </a:t>
            </a:r>
            <a:r>
              <a:rPr lang="en-US" sz="1200" baseline="0" dirty="0" smtClean="0">
                <a:latin typeface="+mn-lt"/>
              </a:rPr>
              <a:t>So I think its safe to say that a wise person has knowledge, but a person with knowledge may not be wise. The ultimate goal for Christians is the synthesis of </a:t>
            </a:r>
            <a:r>
              <a:rPr lang="en-US" sz="1200" baseline="0" dirty="0" smtClean="0">
                <a:latin typeface="+mn-lt"/>
              </a:rPr>
              <a:t>that knowledge </a:t>
            </a:r>
            <a:r>
              <a:rPr lang="en-US" sz="1200" baseline="0" dirty="0" smtClean="0">
                <a:latin typeface="+mn-lt"/>
              </a:rPr>
              <a:t>by which </a:t>
            </a:r>
            <a:r>
              <a:rPr lang="en-US" sz="1200" baseline="0" dirty="0" smtClean="0">
                <a:latin typeface="+mn-lt"/>
              </a:rPr>
              <a:t>wisdom can be developed.</a:t>
            </a:r>
            <a:endParaRPr lang="en-US" sz="1200" dirty="0" smtClean="0">
              <a:latin typeface="+mn-lt"/>
            </a:endParaRPr>
          </a:p>
          <a:p>
            <a:endParaRPr lang="es-GT" dirty="0">
              <a:latin typeface="+mn-lt"/>
            </a:endParaRPr>
          </a:p>
        </p:txBody>
      </p:sp>
      <p:sp>
        <p:nvSpPr>
          <p:cNvPr id="4" name="Slide Number Placeholder 3"/>
          <p:cNvSpPr>
            <a:spLocks noGrp="1"/>
          </p:cNvSpPr>
          <p:nvPr>
            <p:ph type="sldNum" sz="quarter" idx="10"/>
          </p:nvPr>
        </p:nvSpPr>
        <p:spPr/>
        <p:txBody>
          <a:bodyPr/>
          <a:lstStyle/>
          <a:p>
            <a:fld id="{E712F549-4277-491E-B045-5BF51186A4DF}" type="slidenum">
              <a:rPr lang="es-GT" smtClean="0"/>
              <a:t>15</a:t>
            </a:fld>
            <a:endParaRPr lang="es-GT"/>
          </a:p>
        </p:txBody>
      </p:sp>
    </p:spTree>
    <p:extLst>
      <p:ext uri="{BB962C8B-B14F-4D97-AF65-F5344CB8AC3E}">
        <p14:creationId xmlns:p14="http://schemas.microsoft.com/office/powerpoint/2010/main" val="143268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 example:</a:t>
            </a:r>
            <a:r>
              <a:rPr lang="en-US" baseline="0" dirty="0" smtClean="0"/>
              <a:t> consider the problem with the Corinthian Christians in 1 Cor 8 – </a:t>
            </a:r>
            <a:r>
              <a:rPr lang="en-US" b="1" baseline="0" dirty="0" smtClean="0"/>
              <a:t>1 Cor 8:1</a:t>
            </a:r>
            <a:r>
              <a:rPr lang="en-US" baseline="0" dirty="0" smtClean="0"/>
              <a:t> – Consider the flow. They had knowledge of all things – the one true God, His Son, their plan for mankind, the state of mankind, what they must do to be saved, all the most important knowledge a person can have. And a lot of people in Corinth still did not have that knowledge. They were as idolatrous and immoral as these Corinthian Christians used to be. </a:t>
            </a:r>
            <a:r>
              <a:rPr lang="en-US" baseline="0" dirty="0" smtClean="0"/>
              <a:t>So this puts the Corinthian Christians in an exalted state compared to their fellow Corinthian citizens. Paul </a:t>
            </a:r>
            <a:r>
              <a:rPr lang="en-US" baseline="0" dirty="0" smtClean="0"/>
              <a:t>is telling them they can take this </a:t>
            </a:r>
            <a:r>
              <a:rPr lang="en-US" baseline="0" dirty="0" smtClean="0"/>
              <a:t>knowledge they have </a:t>
            </a:r>
            <a:r>
              <a:rPr lang="en-US" baseline="0" dirty="0" smtClean="0"/>
              <a:t>and do one of two things with it:</a:t>
            </a:r>
          </a:p>
          <a:p>
            <a:endParaRPr lang="en-US" baseline="0" dirty="0" smtClean="0"/>
          </a:p>
          <a:p>
            <a:r>
              <a:rPr lang="en-US" baseline="0" dirty="0" smtClean="0"/>
              <a:t>First, they can retain the </a:t>
            </a:r>
            <a:r>
              <a:rPr lang="en-US" baseline="0" dirty="0" smtClean="0"/>
              <a:t>knowledge, let it lie dormant, </a:t>
            </a:r>
            <a:r>
              <a:rPr lang="en-US" baseline="0" dirty="0" smtClean="0"/>
              <a:t>and </a:t>
            </a:r>
            <a:r>
              <a:rPr lang="en-US" baseline="0" dirty="0" smtClean="0"/>
              <a:t>I doing so use </a:t>
            </a:r>
            <a:r>
              <a:rPr lang="en-US" baseline="0" dirty="0" smtClean="0"/>
              <a:t>it to boost their own egos. They can be puffed about how they know more than everyone else and they can boast about this – “Look at all those people out there in error. Tsk </a:t>
            </a:r>
            <a:r>
              <a:rPr lang="en-US" baseline="0" dirty="0" err="1" smtClean="0"/>
              <a:t>tsk</a:t>
            </a:r>
            <a:r>
              <a:rPr lang="en-US" baseline="0" dirty="0" smtClean="0"/>
              <a:t>. When will they ever learn? I’m so glad I’m not like them. I’m woke. I’ve got it all figured </a:t>
            </a:r>
            <a:r>
              <a:rPr lang="en-US" baseline="0" dirty="0" smtClean="0"/>
              <a:t>out </a:t>
            </a:r>
            <a:r>
              <a:rPr lang="en-US" baseline="0" dirty="0" smtClean="0"/>
              <a:t>unlike these peons.” You can do that. God gives us freewill to use the knowledge we have to make ourselves feel </a:t>
            </a:r>
            <a:r>
              <a:rPr lang="en-US" baseline="0" dirty="0" smtClean="0"/>
              <a:t>superior and self-righteous.</a:t>
            </a:r>
            <a:endParaRPr lang="en-US" baseline="0" dirty="0" smtClean="0"/>
          </a:p>
          <a:p>
            <a:endParaRPr lang="en-US" baseline="0" dirty="0" smtClean="0"/>
          </a:p>
          <a:p>
            <a:r>
              <a:rPr lang="en-US" baseline="0" dirty="0" smtClean="0"/>
              <a:t>Or, we can take that knowledge, and because we understand the implications of it, use it to build others </a:t>
            </a:r>
            <a:r>
              <a:rPr lang="en-US" baseline="0" dirty="0" smtClean="0"/>
              <a:t>up, and that </a:t>
            </a:r>
            <a:r>
              <a:rPr lang="en-US" baseline="0" dirty="0" smtClean="0"/>
              <a:t>is what </a:t>
            </a:r>
            <a:r>
              <a:rPr lang="en-US" baseline="0" dirty="0" smtClean="0"/>
              <a:t>“edification” </a:t>
            </a:r>
            <a:r>
              <a:rPr lang="en-US" baseline="0" dirty="0" smtClean="0"/>
              <a:t>means. “To edify” literally means “to build up</a:t>
            </a:r>
            <a:r>
              <a:rPr lang="en-US" baseline="0" dirty="0" smtClean="0"/>
              <a:t>”. There is a play on words in this passage that rarely gets noticed. Paul </a:t>
            </a:r>
            <a:r>
              <a:rPr lang="en-US" baseline="0" dirty="0" smtClean="0"/>
              <a:t>is saying we </a:t>
            </a:r>
            <a:r>
              <a:rPr lang="en-US" baseline="0" dirty="0" smtClean="0"/>
              <a:t>can the knowledge we have and </a:t>
            </a:r>
            <a:r>
              <a:rPr lang="en-US" baseline="0" dirty="0" smtClean="0"/>
              <a:t>either puff up, or build up. One </a:t>
            </a:r>
            <a:r>
              <a:rPr lang="en-US" baseline="0" dirty="0" smtClean="0"/>
              <a:t>route benefits </a:t>
            </a:r>
            <a:r>
              <a:rPr lang="en-US" baseline="0" dirty="0" smtClean="0"/>
              <a:t>absolutely no one. </a:t>
            </a:r>
            <a:r>
              <a:rPr lang="en-US" baseline="0" dirty="0" smtClean="0"/>
              <a:t>The other route </a:t>
            </a:r>
            <a:r>
              <a:rPr lang="en-US" baseline="0" dirty="0" smtClean="0"/>
              <a:t>benefits both parties. Paul would have us to build up and the motivation behind this is that this knowledge we have should teach us to love others – </a:t>
            </a:r>
            <a:r>
              <a:rPr lang="en-US" b="1" baseline="0" dirty="0" smtClean="0"/>
              <a:t>1 John 4:19</a:t>
            </a:r>
            <a:r>
              <a:rPr lang="en-US" baseline="0" dirty="0" smtClean="0"/>
              <a:t> – Where do we get that idea? “For the bible tells me so”. That’s knowledge. Jesus loves us, and that love is meant to inspire </a:t>
            </a:r>
            <a:r>
              <a:rPr lang="en-US" baseline="0" dirty="0" smtClean="0"/>
              <a:t>us to love others. </a:t>
            </a:r>
            <a:endParaRPr lang="en-US" baseline="0" dirty="0" smtClean="0"/>
          </a:p>
          <a:p>
            <a:endParaRPr lang="en-US" baseline="0" dirty="0" smtClean="0"/>
          </a:p>
          <a:p>
            <a:r>
              <a:rPr lang="en-US" baseline="0" dirty="0" smtClean="0"/>
              <a:t>The woman in Luke 7 that washed Jesus’ feet. We’re told why she did so – </a:t>
            </a:r>
            <a:r>
              <a:rPr lang="en-US" b="1" baseline="0" dirty="0" smtClean="0"/>
              <a:t>Luke 7:47</a:t>
            </a:r>
            <a:r>
              <a:rPr lang="en-US" baseline="0" dirty="0" smtClean="0"/>
              <a:t> – We’ve all been forgiven though. So why do some people respond differently than others? Because this woman </a:t>
            </a:r>
            <a:r>
              <a:rPr lang="en-US" u="sng" baseline="0" dirty="0" smtClean="0"/>
              <a:t>knew</a:t>
            </a:r>
            <a:r>
              <a:rPr lang="en-US" baseline="0" dirty="0" smtClean="0"/>
              <a:t> the implications of her forgiveness….who she was, what Jesus had done for her despite </a:t>
            </a:r>
            <a:r>
              <a:rPr lang="en-US" baseline="0" dirty="0" smtClean="0"/>
              <a:t>who she was, </a:t>
            </a:r>
            <a:r>
              <a:rPr lang="en-US" baseline="0" dirty="0" smtClean="0"/>
              <a:t>and it drove her to love in return. “The fear of the Lord is the beginning of knowledge.”</a:t>
            </a:r>
          </a:p>
        </p:txBody>
      </p:sp>
      <p:sp>
        <p:nvSpPr>
          <p:cNvPr id="4" name="Slide Number Placeholder 3"/>
          <p:cNvSpPr>
            <a:spLocks noGrp="1"/>
          </p:cNvSpPr>
          <p:nvPr>
            <p:ph type="sldNum" sz="quarter" idx="10"/>
          </p:nvPr>
        </p:nvSpPr>
        <p:spPr/>
        <p:txBody>
          <a:bodyPr/>
          <a:lstStyle/>
          <a:p>
            <a:fld id="{E712F549-4277-491E-B045-5BF51186A4DF}" type="slidenum">
              <a:rPr lang="es-GT" smtClean="0"/>
              <a:t>16</a:t>
            </a:fld>
            <a:endParaRPr lang="es-GT"/>
          </a:p>
        </p:txBody>
      </p:sp>
    </p:spTree>
    <p:extLst>
      <p:ext uri="{BB962C8B-B14F-4D97-AF65-F5344CB8AC3E}">
        <p14:creationId xmlns:p14="http://schemas.microsoft.com/office/powerpoint/2010/main" val="294592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do I acquire knowledge?</a:t>
            </a:r>
          </a:p>
          <a:p>
            <a:endParaRPr lang="en-US" baseline="0" dirty="0" smtClean="0"/>
          </a:p>
          <a:p>
            <a:pPr marL="228600" indent="-228600">
              <a:buAutoNum type="arabicParenR"/>
            </a:pPr>
            <a:r>
              <a:rPr lang="en-US" baseline="0" dirty="0" smtClean="0"/>
              <a:t>Develop a passion for it – </a:t>
            </a:r>
            <a:r>
              <a:rPr lang="en-US" b="1" baseline="0" dirty="0" smtClean="0"/>
              <a:t>Psa 1:2</a:t>
            </a:r>
            <a:r>
              <a:rPr lang="en-US" baseline="0" dirty="0" smtClean="0"/>
              <a:t> – There is a stark contrast between the way the Old Law is viewed by many today and how David viewed it. Many say, “I’m glad we’re not under the old law today with all its rituals and commands and sacrifices. That was not how David </a:t>
            </a:r>
            <a:r>
              <a:rPr lang="en-US" baseline="0" dirty="0" smtClean="0"/>
              <a:t>looked at </a:t>
            </a:r>
            <a:r>
              <a:rPr lang="en-US" baseline="0" dirty="0" smtClean="0"/>
              <a:t>it. He delighted in it. It was so inspiring to David, he would meditate on it day and night. He couldn’t stop thinking about it – </a:t>
            </a:r>
            <a:r>
              <a:rPr lang="en-US" b="1" baseline="0" dirty="0" smtClean="0"/>
              <a:t>Psa 119:16; 72</a:t>
            </a:r>
            <a:r>
              <a:rPr lang="en-US" baseline="0" dirty="0" smtClean="0"/>
              <a:t> – The key to developing a passion for biblical knowledge is to fully know its implications for your life. Its then no long black ink on white pages, but a blueprint for a joyful fulfilled life with </a:t>
            </a:r>
            <a:r>
              <a:rPr lang="en-US" baseline="0" dirty="0" smtClean="0"/>
              <a:t>that has purpose.</a:t>
            </a:r>
            <a:endParaRPr lang="en-US" baseline="0" dirty="0" smtClean="0"/>
          </a:p>
          <a:p>
            <a:pPr marL="228600" indent="-228600">
              <a:buAutoNum type="arabicParenR"/>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Study with others – </a:t>
            </a:r>
            <a:r>
              <a:rPr lang="en-US" b="1" baseline="0" dirty="0" smtClean="0"/>
              <a:t>Eccl 4:9</a:t>
            </a:r>
            <a:r>
              <a:rPr lang="en-US" baseline="0" dirty="0" smtClean="0"/>
              <a:t> – If you have a hard time developing a passion for God’s book, study with those who do have that passion. They’ll inspire you and show you what you’ve somehow been </a:t>
            </a:r>
            <a:r>
              <a:rPr lang="en-US" baseline="0" dirty="0" smtClean="0"/>
              <a:t>missing. They’ll build an interest in you for God’s word or maybe they’ll just help </a:t>
            </a:r>
            <a:r>
              <a:rPr lang="en-US" baseline="0" dirty="0" smtClean="0"/>
              <a:t>renew an interest in the only words that truly matter for my soul.</a:t>
            </a:r>
          </a:p>
          <a:p>
            <a:pPr marL="228600" indent="-228600">
              <a:buAutoNum type="arabicParenR"/>
            </a:pPr>
            <a:endParaRPr lang="en-US" baseline="0" dirty="0" smtClean="0"/>
          </a:p>
          <a:p>
            <a:pPr marL="228600" indent="-228600">
              <a:buAutoNum type="arabicParenR"/>
            </a:pPr>
            <a:r>
              <a:rPr lang="en-US" baseline="0" dirty="0" smtClean="0"/>
              <a:t>Private study – </a:t>
            </a:r>
            <a:r>
              <a:rPr lang="en-US" b="1" baseline="0" dirty="0" smtClean="0"/>
              <a:t>Acts 17:11</a:t>
            </a:r>
            <a:r>
              <a:rPr lang="en-US" baseline="0" dirty="0" smtClean="0"/>
              <a:t> – The Bereans didn’t just have a passion for the scriptures, but wanted to make sure that when they heard something new, it was the truth, no matter how cool it sounded, not matter how edgy, no matter how much energy emanated from the one presenting it. We dare not be afraid to take a break from the secular carnal activities we’re engaged and open God’s book to see what words I can benefit from and synthesize today</a:t>
            </a:r>
            <a:r>
              <a:rPr lang="en-US" baseline="0" dirty="0" smtClean="0"/>
              <a:t>.</a:t>
            </a:r>
            <a:endParaRPr lang="en-US" baseline="0" dirty="0" smtClean="0"/>
          </a:p>
          <a:p>
            <a:pPr marL="228600" indent="-228600">
              <a:buAutoNum type="arabicParenR"/>
            </a:pPr>
            <a:endParaRPr lang="en-US" baseline="0" dirty="0" smtClean="0"/>
          </a:p>
          <a:p>
            <a:pPr marL="228600" indent="-228600">
              <a:buAutoNum type="arabicParenR"/>
            </a:pPr>
            <a:r>
              <a:rPr lang="en-US" baseline="0" dirty="0" smtClean="0"/>
              <a:t>Demand it from your church – </a:t>
            </a:r>
            <a:r>
              <a:rPr lang="en-US" b="1" baseline="0" dirty="0" smtClean="0"/>
              <a:t>1 Tim 3:15</a:t>
            </a:r>
            <a:r>
              <a:rPr lang="en-US" baseline="0" dirty="0" smtClean="0"/>
              <a:t> – If you are not a part of a church that is preaching the whole counsel of God, demand it. Demand it from your elders, your preachers, your bible class teachers, and anyone else who is responsible for declaring the oracles of God. </a:t>
            </a:r>
          </a:p>
          <a:p>
            <a:pPr marL="228600" indent="-228600">
              <a:buAutoNum type="arabicParenR"/>
            </a:pPr>
            <a:endParaRPr lang="en-US" baseline="0" dirty="0" smtClean="0"/>
          </a:p>
          <a:p>
            <a:pPr marL="228600" indent="-228600">
              <a:buAutoNum type="arabicParenR"/>
            </a:pPr>
            <a:r>
              <a:rPr lang="en-US" baseline="0" dirty="0" smtClean="0"/>
              <a:t>Choose the right friends – </a:t>
            </a:r>
            <a:r>
              <a:rPr lang="en-US" b="1" baseline="0" dirty="0" smtClean="0"/>
              <a:t>Prov 14:7</a:t>
            </a:r>
            <a:r>
              <a:rPr lang="en-US" b="0" baseline="0" dirty="0" smtClean="0"/>
              <a:t> – Just like that baby man, the foolish friends will enable all the wrong behavior and it will literally suck all the knowledge out of us that we need to survive spiritually. </a:t>
            </a:r>
            <a:r>
              <a:rPr lang="en-US" b="0" baseline="0" dirty="0" smtClean="0"/>
              <a:t>Why? Because to stay in those friendships, we’ll have to suppress knowledge we have that leads to life; that’s the only way we’ll be able to engage in that kind of tomfoolery when we should know better. It is impossible to retain and activate the knowledge of God within us while we immerse ourselves with people who stand adverse to spiritual principles – “Do not be deceived, bad company corrupts </a:t>
            </a:r>
            <a:r>
              <a:rPr lang="en-US" b="0" baseline="0" smtClean="0"/>
              <a:t>good morals.”</a:t>
            </a:r>
            <a:endParaRPr lang="en-US" b="1" baseline="0" dirty="0" smtClean="0"/>
          </a:p>
        </p:txBody>
      </p:sp>
      <p:sp>
        <p:nvSpPr>
          <p:cNvPr id="4" name="Slide Number Placeholder 3"/>
          <p:cNvSpPr>
            <a:spLocks noGrp="1"/>
          </p:cNvSpPr>
          <p:nvPr>
            <p:ph type="sldNum" sz="quarter" idx="10"/>
          </p:nvPr>
        </p:nvSpPr>
        <p:spPr/>
        <p:txBody>
          <a:bodyPr/>
          <a:lstStyle/>
          <a:p>
            <a:fld id="{E712F549-4277-491E-B045-5BF51186A4DF}" type="slidenum">
              <a:rPr lang="es-GT" smtClean="0"/>
              <a:t>17</a:t>
            </a:fld>
            <a:endParaRPr lang="es-GT"/>
          </a:p>
        </p:txBody>
      </p:sp>
    </p:spTree>
    <p:extLst>
      <p:ext uri="{BB962C8B-B14F-4D97-AF65-F5344CB8AC3E}">
        <p14:creationId xmlns:p14="http://schemas.microsoft.com/office/powerpoint/2010/main" val="16965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definition of wisdom that we’ve</a:t>
            </a:r>
            <a:r>
              <a:rPr lang="en-US" i="0" baseline="0" dirty="0" smtClean="0"/>
              <a:t> been evaluating is this – </a:t>
            </a:r>
            <a:r>
              <a:rPr lang="en-US" sz="1200" kern="1200" dirty="0" smtClean="0">
                <a:solidFill>
                  <a:schemeClr val="tx1"/>
                </a:solidFill>
                <a:effectLst/>
                <a:latin typeface="+mn-lt"/>
                <a:ea typeface="+mn-ea"/>
                <a:cs typeface="+mn-cs"/>
              </a:rPr>
              <a:t>“Wisdom is the combination of factual knowledge, situational insight, and necessary resolve, which, when practiced, has the greatest likelihood of achieving an intended righteous goal”. This is as meaningful of a definition as I’ve been able to find</a:t>
            </a:r>
            <a:r>
              <a:rPr lang="en-US" sz="1200" kern="1200" baseline="0" dirty="0" smtClean="0">
                <a:solidFill>
                  <a:schemeClr val="tx1"/>
                </a:solidFill>
                <a:effectLst/>
                <a:latin typeface="+mn-lt"/>
                <a:ea typeface="+mn-ea"/>
                <a:cs typeface="+mn-cs"/>
              </a:rPr>
              <a:t>. The necessary resolve is the “fear of the Lord” which we discussed two weeks ago. Having a proper, healthy fear toward God will tone our senses so that when we’re being instructed, that instruction won’t go through one ear and out the other. We’ll listen and retain the instruction because any instruction from God leads to life. And the ultimate goal of instruction is the first part of this definition, the factual knowledge we need so we can begin to use that information in our decision making. The situational insight will be discussed in future lessons. </a:t>
            </a:r>
          </a:p>
          <a:p>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Prov 1:7</a:t>
            </a:r>
            <a:r>
              <a:rPr lang="en-US" sz="1200" i="0" kern="1200" baseline="0" dirty="0" smtClean="0">
                <a:solidFill>
                  <a:schemeClr val="tx1"/>
                </a:solidFill>
                <a:effectLst/>
                <a:latin typeface="+mn-lt"/>
                <a:ea typeface="+mn-ea"/>
                <a:cs typeface="+mn-cs"/>
              </a:rPr>
              <a:t> puts it biblically. No knowledge will be had or retained unless we fear the Lord! If we don’t fear the Lord, we will never receive the truth because we won’t love the truth – </a:t>
            </a:r>
            <a:r>
              <a:rPr lang="en-US" sz="1200" b="1" i="0" kern="1200" baseline="0" dirty="0" smtClean="0">
                <a:solidFill>
                  <a:schemeClr val="tx1"/>
                </a:solidFill>
                <a:effectLst/>
                <a:latin typeface="+mn-lt"/>
                <a:ea typeface="+mn-ea"/>
                <a:cs typeface="+mn-cs"/>
              </a:rPr>
              <a:t>2 Thes 2:10</a:t>
            </a:r>
            <a:r>
              <a:rPr lang="en-US" sz="1200" i="0" kern="1200" baseline="0" dirty="0" smtClean="0">
                <a:solidFill>
                  <a:schemeClr val="tx1"/>
                </a:solidFill>
                <a:effectLst/>
                <a:latin typeface="+mn-lt"/>
                <a:ea typeface="+mn-ea"/>
                <a:cs typeface="+mn-cs"/>
              </a:rPr>
              <a:t> – Not only will we not be saved, but vs. 11 assures us that God will give us over to delusion so that we’ll believe what is false. How He does this is debatable and for this discussion it is irrelevant. Suffice it to say, we cannot believe the truth unless we have the truth. We won’t know the truth unless we receive knowledge. And no knowledge will be retained unless the instruction we receive is accompanied by the fear of the Lord.</a:t>
            </a:r>
            <a:endParaRPr lang="es-GT" i="0" dirty="0"/>
          </a:p>
        </p:txBody>
      </p:sp>
      <p:sp>
        <p:nvSpPr>
          <p:cNvPr id="4" name="Slide Number Placeholder 3"/>
          <p:cNvSpPr>
            <a:spLocks noGrp="1"/>
          </p:cNvSpPr>
          <p:nvPr>
            <p:ph type="sldNum" sz="quarter" idx="10"/>
          </p:nvPr>
        </p:nvSpPr>
        <p:spPr/>
        <p:txBody>
          <a:bodyPr/>
          <a:lstStyle/>
          <a:p>
            <a:fld id="{E712F549-4277-491E-B045-5BF51186A4DF}" type="slidenum">
              <a:rPr lang="es-GT" smtClean="0"/>
              <a:t>2</a:t>
            </a:fld>
            <a:endParaRPr lang="es-GT" dirty="0"/>
          </a:p>
        </p:txBody>
      </p:sp>
    </p:spTree>
    <p:extLst>
      <p:ext uri="{BB962C8B-B14F-4D97-AF65-F5344CB8AC3E}">
        <p14:creationId xmlns:p14="http://schemas.microsoft.com/office/powerpoint/2010/main" val="74702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think</a:t>
            </a:r>
            <a:r>
              <a:rPr lang="en-US" baseline="0" dirty="0" smtClean="0"/>
              <a:t> it can go without saying that Christianity is a religion of instruction – </a:t>
            </a:r>
            <a:r>
              <a:rPr lang="en-US" b="1" baseline="0" dirty="0" smtClean="0"/>
              <a:t>John 8:</a:t>
            </a:r>
            <a:r>
              <a:rPr lang="es-GT" b="1" baseline="0" dirty="0" smtClean="0"/>
              <a:t>31-32; 17:17</a:t>
            </a:r>
            <a:r>
              <a:rPr lang="es-GT" baseline="0" dirty="0" smtClean="0"/>
              <a:t> – And </a:t>
            </a:r>
            <a:r>
              <a:rPr lang="en-US" baseline="0" noProof="0" dirty="0" smtClean="0"/>
              <a:t>because this is the case, Christians cannot thrive spiritually without it – </a:t>
            </a:r>
            <a:r>
              <a:rPr lang="en-US" b="1" baseline="0" noProof="0" dirty="0" smtClean="0"/>
              <a:t>Acts 2:42</a:t>
            </a:r>
            <a:r>
              <a:rPr lang="en-US" baseline="0" noProof="0" dirty="0" smtClean="0"/>
              <a:t> – And as stated last week, we need one another to achieve this goal, teachers who are more studied than us This allows us to benefit from the mutual wisdom of one another. </a:t>
            </a:r>
          </a:p>
          <a:p>
            <a:endParaRPr lang="en-US" baseline="0" noProof="0" dirty="0" smtClean="0"/>
          </a:p>
          <a:p>
            <a:r>
              <a:rPr lang="en-US" baseline="0" noProof="0" dirty="0" smtClean="0"/>
              <a:t>However, the world also has its own slogans that it uses in order to counter the importance of knowledge – “What I don’t know can’t hurt me” – “Ignorance is bliss”. Just because something sounds poetic doesn’t make it true. The truth is that there was a time when God overlooked ignorance on the part of many, but that time has passed – </a:t>
            </a:r>
            <a:r>
              <a:rPr lang="en-US" b="1" baseline="0" noProof="0" dirty="0" smtClean="0"/>
              <a:t>Acts 17:30</a:t>
            </a:r>
            <a:r>
              <a:rPr lang="en-US" baseline="0" noProof="0" dirty="0" smtClean="0"/>
              <a:t>. To repent means to turn, not just from something but also to something else, or shall we say to someone else, Jesus Christ. And that is where knowledge comes in. </a:t>
            </a:r>
          </a:p>
        </p:txBody>
      </p:sp>
      <p:sp>
        <p:nvSpPr>
          <p:cNvPr id="4" name="Slide Number Placeholder 3"/>
          <p:cNvSpPr>
            <a:spLocks noGrp="1"/>
          </p:cNvSpPr>
          <p:nvPr>
            <p:ph type="sldNum" sz="quarter" idx="10"/>
          </p:nvPr>
        </p:nvSpPr>
        <p:spPr/>
        <p:txBody>
          <a:bodyPr/>
          <a:lstStyle/>
          <a:p>
            <a:fld id="{E712F549-4277-491E-B045-5BF51186A4DF}" type="slidenum">
              <a:rPr lang="es-GT" smtClean="0"/>
              <a:t>3</a:t>
            </a:fld>
            <a:endParaRPr lang="es-GT"/>
          </a:p>
        </p:txBody>
      </p:sp>
    </p:spTree>
    <p:extLst>
      <p:ext uri="{BB962C8B-B14F-4D97-AF65-F5344CB8AC3E}">
        <p14:creationId xmlns:p14="http://schemas.microsoft.com/office/powerpoint/2010/main" val="66389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research online surveys, you’ll find that most people, from the general public and</a:t>
            </a:r>
            <a:r>
              <a:rPr lang="en-US" baseline="0" dirty="0" smtClean="0"/>
              <a:t> expanding even to the church, don’t know much about the bible. This is a gallop poll that was taken in 2005, so it’s a little outdated, but I would suggest its probably worse now than it was 14 years ago.</a:t>
            </a:r>
          </a:p>
          <a:p>
            <a:endParaRPr lang="en-US" baseline="0" dirty="0" smtClean="0"/>
          </a:p>
          <a:p>
            <a:r>
              <a:rPr lang="en-US" baseline="0" dirty="0" smtClean="0"/>
              <a:t>.</a:t>
            </a:r>
          </a:p>
          <a:p>
            <a:r>
              <a:rPr lang="en-US" baseline="0" dirty="0" smtClean="0"/>
              <a:t>.</a:t>
            </a:r>
          </a:p>
          <a:p>
            <a:r>
              <a:rPr lang="en-US" baseline="0" dirty="0" smtClean="0"/>
              <a:t>.</a:t>
            </a:r>
          </a:p>
          <a:p>
            <a:endParaRPr lang="en-US" baseline="0" dirty="0" smtClean="0"/>
          </a:p>
          <a:p>
            <a:r>
              <a:rPr lang="en-US" baseline="0" dirty="0" smtClean="0"/>
              <a:t>Now several of these are laughable, and some of them are outrageous, especially to assume that someone like Billy Graham could equal the teaching of Jesus in the Sermon on the Mount. But most of this is probably not surprising because many in America are working overtime to keep biblical knowledge away from its citizens.</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4</a:t>
            </a:fld>
            <a:endParaRPr lang="es-GT"/>
          </a:p>
        </p:txBody>
      </p:sp>
    </p:spTree>
    <p:extLst>
      <p:ext uri="{BB962C8B-B14F-4D97-AF65-F5344CB8AC3E}">
        <p14:creationId xmlns:p14="http://schemas.microsoft.com/office/powerpoint/2010/main" val="223644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results of a quiz taken by freshmen at an evangelical college called “Wheaton College” in Wheaton, IL, so this is a place that caters to those who are believers, primarily consisting of Presbyterians and Methodists. This is a quiz given to freshmen every year by a particular professor there and the average grade is typically 50% - 55%. Here are statistics from that exam. </a:t>
            </a:r>
          </a:p>
          <a:p>
            <a:endParaRPr lang="en-US" baseline="0" dirty="0" smtClean="0"/>
          </a:p>
          <a:p>
            <a:r>
              <a:rPr lang="en-US" baseline="0" dirty="0" smtClean="0"/>
              <a:t>.</a:t>
            </a:r>
          </a:p>
          <a:p>
            <a:r>
              <a:rPr lang="en-US" baseline="0" dirty="0" smtClean="0"/>
              <a:t>.</a:t>
            </a:r>
          </a:p>
          <a:p>
            <a:r>
              <a:rPr lang="en-US" baseline="0" dirty="0" smtClean="0"/>
              <a:t>.</a:t>
            </a:r>
          </a:p>
          <a:p>
            <a:endParaRPr lang="en-US" baseline="0" dirty="0" smtClean="0"/>
          </a:p>
          <a:p>
            <a:r>
              <a:rPr lang="en-US" baseline="0" dirty="0" smtClean="0"/>
              <a:t>Again, we might not be too surprised by this because even amongst some of the more popular denominations we’re seeing in depth teaching of God’s word being replaced by other activities.</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5</a:t>
            </a:fld>
            <a:endParaRPr lang="es-GT"/>
          </a:p>
        </p:txBody>
      </p:sp>
    </p:spTree>
    <p:extLst>
      <p:ext uri="{BB962C8B-B14F-4D97-AF65-F5344CB8AC3E}">
        <p14:creationId xmlns:p14="http://schemas.microsoft.com/office/powerpoint/2010/main" val="75960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 is</a:t>
            </a:r>
            <a:r>
              <a:rPr lang="en-US" baseline="0" dirty="0" smtClean="0"/>
              <a:t> a quiz given to freshmen at a college bible department in which 91% identified as members of the Lord’s church.</a:t>
            </a:r>
          </a:p>
          <a:p>
            <a:endParaRPr lang="en-US" baseline="0" dirty="0" smtClean="0"/>
          </a:p>
          <a:p>
            <a:r>
              <a:rPr lang="en-US" baseline="0" dirty="0" smtClean="0"/>
              <a:t>.</a:t>
            </a:r>
          </a:p>
          <a:p>
            <a:r>
              <a:rPr lang="en-US" baseline="0" dirty="0" smtClean="0"/>
              <a:t>.</a:t>
            </a:r>
          </a:p>
          <a:p>
            <a:r>
              <a:rPr lang="en-US" baseline="0" dirty="0" smtClean="0"/>
              <a:t>.</a:t>
            </a:r>
          </a:p>
          <a:p>
            <a:endParaRPr lang="en-US" baseline="0" dirty="0" smtClean="0"/>
          </a:p>
          <a:p>
            <a:r>
              <a:rPr lang="en-US" baseline="0" dirty="0" smtClean="0"/>
              <a:t>Now, the point of this is not to make the case that a person who doesn’t know who wrote the book of Acts is not saved or to suggest that those who think Joan of Arc was Noah’s wife is going to hell. But if you don’t know these things, or at the very least the majority of these things, can we really expect that this same person would know the teaching contained in God’s word that leads to life?</a:t>
            </a:r>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6</a:t>
            </a:fld>
            <a:endParaRPr lang="es-GT"/>
          </a:p>
        </p:txBody>
      </p:sp>
    </p:spTree>
    <p:extLst>
      <p:ext uri="{BB962C8B-B14F-4D97-AF65-F5344CB8AC3E}">
        <p14:creationId xmlns:p14="http://schemas.microsoft.com/office/powerpoint/2010/main" val="365772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what’s contributing to this? There are several things:</a:t>
            </a:r>
          </a:p>
          <a:p>
            <a:endParaRPr lang="en-US" baseline="0" dirty="0" smtClean="0"/>
          </a:p>
          <a:p>
            <a:pPr marL="228600" indent="-228600">
              <a:buAutoNum type="arabicParenR"/>
            </a:pPr>
            <a:r>
              <a:rPr lang="en-US" baseline="0" dirty="0" smtClean="0"/>
              <a:t>Over the last 100 years, mainstream churches have gradually replaced sound teaching with programs and activities meant to entertain rather than to instruct. If you visit mega churches today, that is what you get. Any teaching that is done from the bible is superficial at best.</a:t>
            </a:r>
          </a:p>
          <a:p>
            <a:pPr marL="228600" indent="-228600">
              <a:buAutoNum type="arabicParenR"/>
            </a:pPr>
            <a:endParaRPr lang="en-US" baseline="0" dirty="0" smtClean="0"/>
          </a:p>
          <a:p>
            <a:pPr marL="228600" indent="-228600">
              <a:buAutoNum type="arabicParenR"/>
            </a:pPr>
            <a:r>
              <a:rPr lang="en-US" baseline="0" dirty="0" smtClean="0"/>
              <a:t>There are other churches that do more teaching, but its mostly watered down. There’s an over emphasis on what would be considered the “positive” aspects of scripture with little to no regard for sin and the warnings found throughout. This superficial teaching is designed to make those who attend feel good about themselves but they never leave edified and uplifted with a motivation to pursue greater planes of spirituality.</a:t>
            </a:r>
          </a:p>
          <a:p>
            <a:pPr marL="228600" indent="-228600">
              <a:buAutoNum type="arabicParenR"/>
            </a:pPr>
            <a:endParaRPr lang="en-US" baseline="0" dirty="0" smtClean="0"/>
          </a:p>
          <a:p>
            <a:pPr marL="228600" indent="-228600">
              <a:buAutoNum type="arabicParenR"/>
            </a:pPr>
            <a:r>
              <a:rPr lang="en-US" baseline="0" dirty="0" smtClean="0"/>
              <a:t>Much of this can fall on the shoulders of elders. Some, for the sake of “keeping the peace”, don’t want teaching that will rile up the flock. Any teaching done that challenges or steps on toes is discouraged in order to attract more visitors and to prevent those members who want superficial teaching from leaving.</a:t>
            </a:r>
          </a:p>
          <a:p>
            <a:pPr marL="228600" indent="-228600">
              <a:buAutoNum type="arabicParenR"/>
            </a:pPr>
            <a:endParaRPr lang="en-US" baseline="0" dirty="0" smtClean="0"/>
          </a:p>
          <a:p>
            <a:pPr marL="228600" indent="-228600">
              <a:buAutoNum type="arabicParenR"/>
            </a:pPr>
            <a:r>
              <a:rPr lang="en-US" baseline="0" dirty="0" smtClean="0"/>
              <a:t>There has been an increase in churches removing their evening services. Disclaimer: some are doing so for legitimate reasons such as when the vast majority of the group is composed of the elderly who have trouble driving at night. Others, however, are doing so for carnal reasons disguised as spiritual reasons. Discussions with other church leaders as well as personal experience as led me to believe the root cause of this is wanting less teaching when we in fact need more.</a:t>
            </a:r>
          </a:p>
          <a:p>
            <a:pPr marL="228600" indent="-228600">
              <a:buAutoNum type="arabicParenR"/>
            </a:pPr>
            <a:endParaRPr lang="en-US" baseline="0" dirty="0" smtClean="0"/>
          </a:p>
          <a:p>
            <a:pPr marL="228600" indent="-228600">
              <a:buAutoNum type="arabicParenR"/>
            </a:pPr>
            <a:r>
              <a:rPr lang="en-US" baseline="0" dirty="0" smtClean="0"/>
              <a:t>Gospel meetings have gotten shorter. They went from being weeks long to being a week long to being five days long and now many churches are simply doing weekend studies. I think we can all agree that we’re not doing so because we’re finding that less teaching is a good thing, but rather to accommodate the busy schedules of people who are becoming enslaved to secular activities.</a:t>
            </a:r>
          </a:p>
          <a:p>
            <a:pPr marL="228600" indent="-228600">
              <a:buAutoNum type="arabicParenR"/>
            </a:pPr>
            <a:endParaRPr lang="en-US" baseline="0" dirty="0" smtClean="0"/>
          </a:p>
          <a:p>
            <a:pPr marL="228600" indent="-228600">
              <a:buAutoNum type="arabicParenR"/>
            </a:pPr>
            <a:r>
              <a:rPr lang="en-US" baseline="0" dirty="0" smtClean="0"/>
              <a:t>There are career preachers out there who believe the majority of their work revolves around what they feed the flock on Sundays and Wednesdays. Make no mistake…this is an important part of the preacher’s work. But when preachers are not spending quality time with the flock, performing home studies, etc., he does not know the people well enough to know what teaching they need. For many, preaching and teaching is becoming a space filler. We need more preachers who are in this to serve and not to make a career.</a:t>
            </a:r>
          </a:p>
          <a:p>
            <a:pPr marL="228600" indent="-228600">
              <a:buAutoNum type="arabicParenR"/>
            </a:pPr>
            <a:endParaRPr lang="en-US" baseline="0" dirty="0" smtClean="0"/>
          </a:p>
          <a:p>
            <a:pPr marL="228600" indent="-228600">
              <a:buAutoNum type="arabicParenR"/>
            </a:pPr>
            <a:r>
              <a:rPr lang="en-US" baseline="0" dirty="0" smtClean="0"/>
              <a:t>Preachers who look at preaching as a job that pays the bills try hard to keep their job. Some try so hard, they’ll preach only what they know the church wants to hear. This may not be watered down, superficial teaching. Instead, it could be teaching that builds our ego…such as teaching that talks about what every other church is doing wrong and how we’re not like them. Some preachers make this a weekly thing. Rather than giving balanced teaching of sound doctrine, they put out the same old rehashed lessons while neglecting other teaching that is needed.</a:t>
            </a:r>
          </a:p>
          <a:p>
            <a:pPr marL="228600" indent="-228600">
              <a:buAutoNum type="arabicParenR"/>
            </a:pPr>
            <a:endParaRPr lang="en-US" baseline="0" dirty="0" smtClean="0"/>
          </a:p>
          <a:p>
            <a:pPr marL="228600" indent="-228600">
              <a:buAutoNum type="arabicParenR"/>
            </a:pPr>
            <a:r>
              <a:rPr lang="en-US" baseline="0" dirty="0" smtClean="0"/>
              <a:t>Then there are church scoffers. These are the ones who constantly complain about the elders/preachers in the background. If you go to lunch with them after services, you can be sure they will talk bad about the lesson and the one who presented it, hoping to gain a following to share in their misery. If this kind of behavior is allowed to continue without holding them accountable, it will not only destroy their soul, but the souls of those they influence and has the potential for intimidating weak leaders into giving into their carnal demands. We will talk about scoffers in this class because the Proverbs has a lot to say about them.</a:t>
            </a:r>
          </a:p>
          <a:p>
            <a:pPr marL="228600" indent="-228600">
              <a:buAutoNum type="arabicParenR"/>
            </a:pPr>
            <a:endParaRPr lang="en-US" baseline="0" dirty="0" smtClean="0"/>
          </a:p>
          <a:p>
            <a:endParaRPr lang="en-US" baseline="0" dirty="0" smtClean="0"/>
          </a:p>
          <a:p>
            <a:endParaRPr lang="es-GT" dirty="0"/>
          </a:p>
        </p:txBody>
      </p:sp>
      <p:sp>
        <p:nvSpPr>
          <p:cNvPr id="4" name="Slide Number Placeholder 3"/>
          <p:cNvSpPr>
            <a:spLocks noGrp="1"/>
          </p:cNvSpPr>
          <p:nvPr>
            <p:ph type="sldNum" sz="quarter" idx="10"/>
          </p:nvPr>
        </p:nvSpPr>
        <p:spPr/>
        <p:txBody>
          <a:bodyPr/>
          <a:lstStyle/>
          <a:p>
            <a:fld id="{E712F549-4277-491E-B045-5BF51186A4DF}" type="slidenum">
              <a:rPr lang="es-GT" smtClean="0"/>
              <a:t>7</a:t>
            </a:fld>
            <a:endParaRPr lang="es-GT"/>
          </a:p>
        </p:txBody>
      </p:sp>
    </p:spTree>
    <p:extLst>
      <p:ext uri="{BB962C8B-B14F-4D97-AF65-F5344CB8AC3E}">
        <p14:creationId xmlns:p14="http://schemas.microsoft.com/office/powerpoint/2010/main" val="319900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a:t>
            </a:r>
            <a:r>
              <a:rPr lang="en-US" baseline="0" dirty="0" smtClean="0"/>
              <a:t> when I don’t have biblical knowledge?</a:t>
            </a:r>
          </a:p>
          <a:p>
            <a:endParaRPr lang="en-US" baseline="0" dirty="0" smtClean="0"/>
          </a:p>
          <a:p>
            <a:pPr marL="228600" indent="-228600">
              <a:buAutoNum type="arabicParenR"/>
            </a:pPr>
            <a:r>
              <a:rPr lang="en-US" baseline="0" dirty="0" smtClean="0"/>
              <a:t>First and foremost, when I don’t have knowledge, I sin – </a:t>
            </a:r>
            <a:r>
              <a:rPr lang="en-US" b="1" baseline="0" dirty="0" smtClean="0"/>
              <a:t>Psa 119:11</a:t>
            </a:r>
            <a:r>
              <a:rPr lang="en-US" baseline="0" dirty="0" smtClean="0"/>
              <a:t> – I can’t treasure God’s word if its not in my heart. And it won’t be in my heart if I don’t have knowledge. So knowledge, factual knowledge, is key. Suffice it say, if I don’t have knowledge, not only will it cause me to sin, but my sin, by way of influence, will cause others to sin and this spiritual disease will continue to spread. When a person we work with or go to church with gets the flu, we appreciate it when they stay home. We don’t want them spreading it around. But sin is a disease that infects all of us and we easily spread it from one to another when we don’t have the knowledge of God’s word in our heart.</a:t>
            </a:r>
          </a:p>
        </p:txBody>
      </p:sp>
      <p:sp>
        <p:nvSpPr>
          <p:cNvPr id="4" name="Slide Number Placeholder 3"/>
          <p:cNvSpPr>
            <a:spLocks noGrp="1"/>
          </p:cNvSpPr>
          <p:nvPr>
            <p:ph type="sldNum" sz="quarter" idx="10"/>
          </p:nvPr>
        </p:nvSpPr>
        <p:spPr/>
        <p:txBody>
          <a:bodyPr/>
          <a:lstStyle/>
          <a:p>
            <a:fld id="{E712F549-4277-491E-B045-5BF51186A4DF}" type="slidenum">
              <a:rPr lang="es-GT" smtClean="0"/>
              <a:t>8</a:t>
            </a:fld>
            <a:endParaRPr lang="es-GT"/>
          </a:p>
        </p:txBody>
      </p:sp>
    </p:spTree>
    <p:extLst>
      <p:ext uri="{BB962C8B-B14F-4D97-AF65-F5344CB8AC3E}">
        <p14:creationId xmlns:p14="http://schemas.microsoft.com/office/powerpoint/2010/main" val="89085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2) Without knowledge, I won’t grow – </a:t>
            </a:r>
            <a:r>
              <a:rPr lang="en-US" b="1" baseline="0" dirty="0" smtClean="0"/>
              <a:t>Heb 5:12</a:t>
            </a:r>
            <a:r>
              <a:rPr lang="en-US" baseline="0" dirty="0" smtClean="0"/>
              <a:t> – A few years ago, Jennifer and I were watching a show on TLC, and the show was about a man who had an obsession with dressing up as a baby and sitting in a crib and playing with toys. Now you might be thinking, “Well he obviously has mental issues”. Not in the conventional sense. This guy had a day job in an office at a computer, so this is something he chose to do when he came home from work. He got out of his work clothes, put on baby clothes, put a pacifier in his mouth, and acted like a baby. It was the most ridicules thing I had ever seen, but that was his obsession. </a:t>
            </a:r>
          </a:p>
          <a:p>
            <a:pPr marL="0" indent="0">
              <a:buNone/>
            </a:pPr>
            <a:endParaRPr lang="en-US" baseline="0" dirty="0" smtClean="0"/>
          </a:p>
          <a:p>
            <a:pPr marL="0" indent="0">
              <a:buNone/>
            </a:pPr>
            <a:r>
              <a:rPr lang="en-US" baseline="0" dirty="0" smtClean="0"/>
              <a:t>Look at this picture. That is not his mother. This is a woman he hired to baby him and enable this ridicules behavior. She comes over and bottle feeds him, reads stories to him, rocks him, the whole shebang. </a:t>
            </a:r>
          </a:p>
          <a:p>
            <a:pPr marL="0" inden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think that’s crazy. I’m a Christian, but I want to take this guy to the wood shed! – “Baby want a bottle? Baby want a big dirt bottle?”</a:t>
            </a:r>
          </a:p>
          <a:p>
            <a:pPr marL="0" indent="0">
              <a:buNone/>
            </a:pPr>
            <a:endParaRPr lang="en-US" baseline="0" dirty="0" smtClean="0"/>
          </a:p>
          <a:p>
            <a:pPr marL="0" indent="0">
              <a:buNone/>
            </a:pPr>
            <a:r>
              <a:rPr lang="en-US" baseline="0" dirty="0" smtClean="0"/>
              <a:t>But here’s the thing. We become man-babies when we’ve been Christians year after year and we just refuse to up. If we have been in church for years, and we don’t know the bible, and we’re continue clinging to spiritual immaturity and chasing after every carnal lust under the sun, we’re wearing spiritual diapers. Paul said in 1 Cor 13:11 that when he became a man, he put away childish things. Guys, Jesus needs you. You are at the point in your life where childish things need to hit the road. We’ve got to make a conscious decision to grow up and stop allowing people into our lives that enable childish spiritual behavior. And if we’re struggling to do grow, and you need help, seek it out from those who can help you.</a:t>
            </a:r>
          </a:p>
        </p:txBody>
      </p:sp>
      <p:sp>
        <p:nvSpPr>
          <p:cNvPr id="4" name="Slide Number Placeholder 3"/>
          <p:cNvSpPr>
            <a:spLocks noGrp="1"/>
          </p:cNvSpPr>
          <p:nvPr>
            <p:ph type="sldNum" sz="quarter" idx="10"/>
          </p:nvPr>
        </p:nvSpPr>
        <p:spPr/>
        <p:txBody>
          <a:bodyPr/>
          <a:lstStyle/>
          <a:p>
            <a:fld id="{E712F549-4277-491E-B045-5BF51186A4DF}" type="slidenum">
              <a:rPr lang="es-GT" smtClean="0"/>
              <a:t>9</a:t>
            </a:fld>
            <a:endParaRPr lang="es-GT"/>
          </a:p>
        </p:txBody>
      </p:sp>
    </p:spTree>
    <p:extLst>
      <p:ext uri="{BB962C8B-B14F-4D97-AF65-F5344CB8AC3E}">
        <p14:creationId xmlns:p14="http://schemas.microsoft.com/office/powerpoint/2010/main" val="229625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3276600"/>
          </a:xfrm>
        </p:spPr>
        <p:txBody>
          <a:bodyPr>
            <a:normAutofit/>
          </a:bodyPr>
          <a:lstStyle/>
          <a:p>
            <a:pPr>
              <a:lnSpc>
                <a:spcPct val="110000"/>
              </a:lnSpc>
              <a:defRPr/>
            </a:pPr>
            <a:r>
              <a:rPr lang="en-US" sz="2400" dirty="0" smtClean="0">
                <a:latin typeface="Rockwell" panose="02060603020205020403" pitchFamily="18" charset="0"/>
              </a:rPr>
              <a:t>I sin</a:t>
            </a:r>
          </a:p>
          <a:p>
            <a:pPr>
              <a:lnSpc>
                <a:spcPct val="110000"/>
              </a:lnSpc>
              <a:defRPr/>
            </a:pPr>
            <a:r>
              <a:rPr lang="en-US" sz="2400" dirty="0" smtClean="0">
                <a:latin typeface="Rockwell" panose="02060603020205020403" pitchFamily="18" charset="0"/>
              </a:rPr>
              <a:t>I don’t grow</a:t>
            </a:r>
          </a:p>
          <a:p>
            <a:pPr>
              <a:lnSpc>
                <a:spcPct val="110000"/>
              </a:lnSpc>
              <a:defRPr/>
            </a:pPr>
            <a:r>
              <a:rPr lang="en-US" sz="2400" dirty="0" smtClean="0">
                <a:latin typeface="Rockwell" panose="02060603020205020403" pitchFamily="18" charset="0"/>
              </a:rPr>
              <a:t>Misdirected </a:t>
            </a:r>
            <a:r>
              <a:rPr lang="en-US" sz="2400" dirty="0">
                <a:latin typeface="Rockwell" panose="02060603020205020403" pitchFamily="18" charset="0"/>
              </a:rPr>
              <a:t>Zeal</a:t>
            </a:r>
          </a:p>
          <a:p>
            <a:pPr lvl="1">
              <a:lnSpc>
                <a:spcPct val="110000"/>
              </a:lnSpc>
              <a:defRPr/>
            </a:pPr>
            <a:r>
              <a:rPr lang="en-US" sz="1700" b="1" dirty="0">
                <a:latin typeface="Rockwell" panose="02060603020205020403" pitchFamily="18" charset="0"/>
              </a:rPr>
              <a:t>Rom 10:2-3</a:t>
            </a:r>
            <a:r>
              <a:rPr lang="en-US" sz="1700" dirty="0">
                <a:latin typeface="Rockwell" panose="02060603020205020403" pitchFamily="18" charset="0"/>
              </a:rPr>
              <a:t> – “</a:t>
            </a:r>
            <a:r>
              <a:rPr lang="en-US" sz="1700" b="1" baseline="30000" dirty="0">
                <a:latin typeface="Rockwell" panose="02060603020205020403" pitchFamily="18" charset="0"/>
              </a:rPr>
              <a:t>2</a:t>
            </a:r>
            <a:r>
              <a:rPr lang="en-US" sz="1700" dirty="0">
                <a:latin typeface="Rockwell" panose="02060603020205020403" pitchFamily="18" charset="0"/>
              </a:rPr>
              <a:t>For I testify about them that they have a zeal for God, but not in accordance with knowledge. </a:t>
            </a:r>
            <a:r>
              <a:rPr lang="en-US" sz="1700" b="1" baseline="30000" dirty="0">
                <a:latin typeface="Rockwell" panose="02060603020205020403" pitchFamily="18" charset="0"/>
              </a:rPr>
              <a:t>3</a:t>
            </a:r>
            <a:r>
              <a:rPr lang="en-US" sz="1700" dirty="0">
                <a:latin typeface="Rockwell" panose="02060603020205020403" pitchFamily="18" charset="0"/>
              </a:rPr>
              <a:t>For not knowing about God’s </a:t>
            </a:r>
            <a:r>
              <a:rPr lang="en-US" sz="1700" dirty="0" smtClean="0">
                <a:latin typeface="Rockwell" panose="02060603020205020403" pitchFamily="18" charset="0"/>
              </a:rPr>
              <a:t>righteousness and seeking to </a:t>
            </a:r>
            <a:r>
              <a:rPr lang="en-US" sz="1700" dirty="0">
                <a:latin typeface="Rockwell" panose="02060603020205020403" pitchFamily="18" charset="0"/>
              </a:rPr>
              <a:t>establish their own, they did not subject themselves to the righteousness of God</a:t>
            </a:r>
            <a:r>
              <a:rPr lang="en-US" sz="1700" dirty="0" smtClean="0">
                <a:latin typeface="Rockwell" panose="02060603020205020403" pitchFamily="18" charset="0"/>
              </a:rPr>
              <a:t>.”</a:t>
            </a:r>
          </a:p>
          <a:p>
            <a:pPr lvl="1">
              <a:lnSpc>
                <a:spcPct val="110000"/>
              </a:lnSpc>
              <a:defRPr/>
            </a:pPr>
            <a:r>
              <a:rPr lang="en-US" sz="1700" b="1" dirty="0" smtClean="0">
                <a:latin typeface="Rockwell" panose="02060603020205020403" pitchFamily="18" charset="0"/>
              </a:rPr>
              <a:t>Prov 14:12</a:t>
            </a:r>
            <a:r>
              <a:rPr lang="en-US" sz="1700" dirty="0" smtClean="0">
                <a:latin typeface="Rockwell" panose="02060603020205020403" pitchFamily="18" charset="0"/>
              </a:rPr>
              <a:t> – “</a:t>
            </a:r>
            <a:r>
              <a:rPr lang="en-US" sz="1700" dirty="0">
                <a:latin typeface="Rockwell" panose="02060603020205020403" pitchFamily="18" charset="0"/>
              </a:rPr>
              <a:t>There is a way which seems right to a </a:t>
            </a:r>
            <a:r>
              <a:rPr lang="en-US" sz="1700" dirty="0" smtClean="0">
                <a:latin typeface="Rockwell" panose="02060603020205020403" pitchFamily="18" charset="0"/>
              </a:rPr>
              <a:t>man, but </a:t>
            </a:r>
            <a:r>
              <a:rPr lang="en-US" sz="1700" dirty="0">
                <a:latin typeface="Rockwell" panose="02060603020205020403" pitchFamily="18" charset="0"/>
              </a:rPr>
              <a:t>its end is the way of death.</a:t>
            </a:r>
            <a:r>
              <a:rPr lang="en-US" sz="1700" dirty="0" smtClean="0">
                <a:latin typeface="Rockwell" panose="02060603020205020403" pitchFamily="18" charset="0"/>
              </a:rPr>
              <a:t>”</a:t>
            </a:r>
            <a:endParaRPr lang="en-US" sz="1700" dirty="0">
              <a:latin typeface="Rockwell" panose="02060603020205020403" pitchFamily="18" charset="0"/>
            </a:endParaRP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When I Don’t Have Knowledge…</a:t>
            </a:r>
            <a:endParaRPr lang="es-GT" b="1" u="sng" dirty="0">
              <a:latin typeface="Rockwell" panose="02060603020205020403" pitchFamily="18" charset="0"/>
            </a:endParaRPr>
          </a:p>
        </p:txBody>
      </p:sp>
      <p:pic>
        <p:nvPicPr>
          <p:cNvPr id="3074" name="Picture 2" descr="Image result for unguided miss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3124200"/>
          </a:xfrm>
        </p:spPr>
        <p:txBody>
          <a:bodyPr>
            <a:normAutofit/>
          </a:bodyPr>
          <a:lstStyle/>
          <a:p>
            <a:pPr>
              <a:lnSpc>
                <a:spcPct val="110000"/>
              </a:lnSpc>
              <a:defRPr/>
            </a:pPr>
            <a:r>
              <a:rPr lang="en-US" sz="2400" dirty="0" smtClean="0">
                <a:latin typeface="Rockwell" panose="02060603020205020403" pitchFamily="18" charset="0"/>
              </a:rPr>
              <a:t>I sin</a:t>
            </a:r>
          </a:p>
          <a:p>
            <a:pPr>
              <a:lnSpc>
                <a:spcPct val="110000"/>
              </a:lnSpc>
              <a:defRPr/>
            </a:pPr>
            <a:r>
              <a:rPr lang="en-US" sz="2400" dirty="0" smtClean="0">
                <a:latin typeface="Rockwell" panose="02060603020205020403" pitchFamily="18" charset="0"/>
              </a:rPr>
              <a:t>I don’t grow</a:t>
            </a:r>
          </a:p>
          <a:p>
            <a:pPr>
              <a:lnSpc>
                <a:spcPct val="110000"/>
              </a:lnSpc>
              <a:defRPr/>
            </a:pPr>
            <a:r>
              <a:rPr lang="en-US" sz="2400" dirty="0" smtClean="0">
                <a:latin typeface="Rockwell" panose="02060603020205020403" pitchFamily="18" charset="0"/>
              </a:rPr>
              <a:t>Misdirected </a:t>
            </a:r>
            <a:r>
              <a:rPr lang="en-US" sz="2400" dirty="0">
                <a:latin typeface="Rockwell" panose="02060603020205020403" pitchFamily="18" charset="0"/>
              </a:rPr>
              <a:t>Zeal</a:t>
            </a:r>
          </a:p>
          <a:p>
            <a:pPr>
              <a:lnSpc>
                <a:spcPct val="110000"/>
              </a:lnSpc>
              <a:defRPr/>
            </a:pPr>
            <a:r>
              <a:rPr lang="en-US" sz="2400" dirty="0" smtClean="0">
                <a:latin typeface="Rockwell" panose="02060603020205020403" pitchFamily="18" charset="0"/>
              </a:rPr>
              <a:t>Susceptible To Error</a:t>
            </a:r>
          </a:p>
          <a:p>
            <a:pPr lvl="1">
              <a:lnSpc>
                <a:spcPct val="110000"/>
              </a:lnSpc>
              <a:defRPr/>
            </a:pPr>
            <a:r>
              <a:rPr lang="en-US" sz="1700" b="1" dirty="0" smtClean="0">
                <a:latin typeface="Rockwell" panose="02060603020205020403" pitchFamily="18" charset="0"/>
              </a:rPr>
              <a:t>2 Pet 3:17-18a</a:t>
            </a:r>
            <a:r>
              <a:rPr lang="en-US" sz="1700" dirty="0" smtClean="0">
                <a:latin typeface="Rockwell" panose="02060603020205020403" pitchFamily="18" charset="0"/>
              </a:rPr>
              <a:t> – “</a:t>
            </a:r>
            <a:r>
              <a:rPr lang="en-US" sz="1700" b="1" baseline="30000" dirty="0" smtClean="0">
                <a:latin typeface="Rockwell" panose="02060603020205020403" pitchFamily="18" charset="0"/>
              </a:rPr>
              <a:t>17</a:t>
            </a:r>
            <a:r>
              <a:rPr lang="en-US" sz="1700" dirty="0" smtClean="0">
                <a:latin typeface="Rockwell" panose="02060603020205020403" pitchFamily="18" charset="0"/>
              </a:rPr>
              <a:t>You </a:t>
            </a:r>
            <a:r>
              <a:rPr lang="en-US" sz="1700" dirty="0">
                <a:latin typeface="Rockwell" panose="02060603020205020403" pitchFamily="18" charset="0"/>
              </a:rPr>
              <a:t>therefore, beloved, knowing this beforehand, be on your guard so that you are not carried away by the error of unprincipled </a:t>
            </a:r>
            <a:r>
              <a:rPr lang="en-US" sz="1700" dirty="0" smtClean="0">
                <a:latin typeface="Rockwell" panose="02060603020205020403" pitchFamily="18" charset="0"/>
              </a:rPr>
              <a:t>men and fall from </a:t>
            </a:r>
            <a:r>
              <a:rPr lang="en-US" sz="1700" dirty="0">
                <a:latin typeface="Rockwell" panose="02060603020205020403" pitchFamily="18" charset="0"/>
              </a:rPr>
              <a:t>your own steadfastness, </a:t>
            </a:r>
            <a:r>
              <a:rPr lang="en-US" sz="1700" b="1" baseline="30000" dirty="0" smtClean="0">
                <a:latin typeface="Rockwell" panose="02060603020205020403" pitchFamily="18" charset="0"/>
              </a:rPr>
              <a:t>18</a:t>
            </a:r>
            <a:r>
              <a:rPr lang="en-US" sz="1700" dirty="0" smtClean="0">
                <a:latin typeface="Rockwell" panose="02060603020205020403" pitchFamily="18" charset="0"/>
              </a:rPr>
              <a:t>but </a:t>
            </a:r>
            <a:r>
              <a:rPr lang="en-US" sz="1700" dirty="0">
                <a:latin typeface="Rockwell" panose="02060603020205020403" pitchFamily="18" charset="0"/>
              </a:rPr>
              <a:t>grow in the grace and knowledge of our Lord and Savior Jesus Christ</a:t>
            </a:r>
            <a:r>
              <a:rPr lang="en-US" sz="1700" dirty="0" smtClean="0">
                <a:latin typeface="Rockwell" panose="02060603020205020403" pitchFamily="18" charset="0"/>
              </a:rPr>
              <a:t>.”</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When I Don’t Have Knowledge…</a:t>
            </a:r>
            <a:endParaRPr lang="es-GT" b="1" u="sng" dirty="0">
              <a:latin typeface="Rockwell" panose="02060603020205020403"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000" b="18000"/>
          <a:stretch/>
        </p:blipFill>
        <p:spPr>
          <a:xfrm>
            <a:off x="0" y="3815219"/>
            <a:ext cx="4572000" cy="304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10000"/>
            <a:ext cx="4572000" cy="3053219"/>
          </a:xfrm>
          <a:prstGeom prst="rect">
            <a:avLst/>
          </a:prstGeom>
        </p:spPr>
      </p:pic>
    </p:spTree>
    <p:extLst>
      <p:ext uri="{BB962C8B-B14F-4D97-AF65-F5344CB8AC3E}">
        <p14:creationId xmlns:p14="http://schemas.microsoft.com/office/powerpoint/2010/main" val="238506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3733800"/>
          </a:xfrm>
        </p:spPr>
        <p:txBody>
          <a:bodyPr>
            <a:normAutofit/>
          </a:bodyPr>
          <a:lstStyle/>
          <a:p>
            <a:pPr>
              <a:lnSpc>
                <a:spcPct val="110000"/>
              </a:lnSpc>
              <a:defRPr/>
            </a:pPr>
            <a:r>
              <a:rPr lang="en-US" sz="2400" dirty="0" smtClean="0">
                <a:latin typeface="Rockwell" panose="02060603020205020403" pitchFamily="18" charset="0"/>
              </a:rPr>
              <a:t>I sin</a:t>
            </a:r>
          </a:p>
          <a:p>
            <a:pPr>
              <a:lnSpc>
                <a:spcPct val="110000"/>
              </a:lnSpc>
              <a:defRPr/>
            </a:pPr>
            <a:r>
              <a:rPr lang="en-US" sz="2400" dirty="0" smtClean="0">
                <a:latin typeface="Rockwell" panose="02060603020205020403" pitchFamily="18" charset="0"/>
              </a:rPr>
              <a:t>I don’t grow</a:t>
            </a:r>
          </a:p>
          <a:p>
            <a:pPr>
              <a:lnSpc>
                <a:spcPct val="110000"/>
              </a:lnSpc>
              <a:defRPr/>
            </a:pPr>
            <a:r>
              <a:rPr lang="en-US" sz="2400" dirty="0" smtClean="0">
                <a:latin typeface="Rockwell" panose="02060603020205020403" pitchFamily="18" charset="0"/>
              </a:rPr>
              <a:t>Misdirected </a:t>
            </a:r>
            <a:r>
              <a:rPr lang="en-US" sz="2400" dirty="0">
                <a:latin typeface="Rockwell" panose="02060603020205020403" pitchFamily="18" charset="0"/>
              </a:rPr>
              <a:t>Zeal</a:t>
            </a:r>
          </a:p>
          <a:p>
            <a:pPr>
              <a:lnSpc>
                <a:spcPct val="110000"/>
              </a:lnSpc>
              <a:defRPr/>
            </a:pPr>
            <a:r>
              <a:rPr lang="en-US" sz="2400" dirty="0" smtClean="0">
                <a:latin typeface="Rockwell" panose="02060603020205020403" pitchFamily="18" charset="0"/>
              </a:rPr>
              <a:t>Susceptible To Error</a:t>
            </a:r>
          </a:p>
          <a:p>
            <a:pPr>
              <a:lnSpc>
                <a:spcPct val="110000"/>
              </a:lnSpc>
              <a:defRPr/>
            </a:pPr>
            <a:r>
              <a:rPr lang="en-US" sz="2400" dirty="0" smtClean="0">
                <a:latin typeface="Rockwell" panose="02060603020205020403" pitchFamily="18" charset="0"/>
              </a:rPr>
              <a:t>Condemnation</a:t>
            </a:r>
          </a:p>
          <a:p>
            <a:pPr lvl="1">
              <a:lnSpc>
                <a:spcPct val="110000"/>
              </a:lnSpc>
              <a:defRPr/>
            </a:pPr>
            <a:r>
              <a:rPr lang="en-US" sz="1700" b="1" dirty="0">
                <a:latin typeface="Rockwell" panose="02060603020205020403" pitchFamily="18" charset="0"/>
              </a:rPr>
              <a:t>Isa 5:13</a:t>
            </a:r>
            <a:r>
              <a:rPr lang="en-US" sz="1700" dirty="0">
                <a:latin typeface="Rockwell" panose="02060603020205020403" pitchFamily="18" charset="0"/>
              </a:rPr>
              <a:t> –  “Therefore My people go into exile for their lack of knowledge”</a:t>
            </a:r>
          </a:p>
          <a:p>
            <a:pPr lvl="1">
              <a:lnSpc>
                <a:spcPct val="110000"/>
              </a:lnSpc>
              <a:defRPr/>
            </a:pPr>
            <a:r>
              <a:rPr lang="en-US" sz="1700" b="1" dirty="0" smtClean="0">
                <a:latin typeface="Rockwell" panose="02060603020205020403" pitchFamily="18" charset="0"/>
              </a:rPr>
              <a:t>Hos 4:6a</a:t>
            </a:r>
            <a:r>
              <a:rPr lang="en-US" sz="1700" dirty="0" smtClean="0">
                <a:latin typeface="Rockwell" panose="02060603020205020403" pitchFamily="18" charset="0"/>
              </a:rPr>
              <a:t> – “</a:t>
            </a:r>
            <a:r>
              <a:rPr lang="en-US" sz="1700" dirty="0">
                <a:latin typeface="Rockwell" panose="02060603020205020403" pitchFamily="18" charset="0"/>
              </a:rPr>
              <a:t>My people are destroyed for lack of knowledge</a:t>
            </a:r>
            <a:r>
              <a:rPr lang="en-US" sz="1700" dirty="0" smtClean="0">
                <a:latin typeface="Rockwell" panose="02060603020205020403" pitchFamily="18" charset="0"/>
              </a:rPr>
              <a:t>.”</a:t>
            </a:r>
          </a:p>
          <a:p>
            <a:pPr lvl="1">
              <a:lnSpc>
                <a:spcPct val="110000"/>
              </a:lnSpc>
              <a:defRPr/>
            </a:pPr>
            <a:r>
              <a:rPr lang="en-US" sz="1700" b="1" dirty="0" smtClean="0">
                <a:latin typeface="Rockwell" panose="02060603020205020403" pitchFamily="18" charset="0"/>
              </a:rPr>
              <a:t>2 Thes 1:8</a:t>
            </a:r>
            <a:r>
              <a:rPr lang="en-US" sz="1700" dirty="0" smtClean="0">
                <a:latin typeface="Rockwell" panose="02060603020205020403" pitchFamily="18" charset="0"/>
              </a:rPr>
              <a:t> – “</a:t>
            </a:r>
            <a:r>
              <a:rPr lang="en-US" sz="1700" dirty="0">
                <a:latin typeface="Rockwell" panose="02060603020205020403" pitchFamily="18" charset="0"/>
              </a:rPr>
              <a:t>dealing out retribution to those who do not know God and to those who do not obey the gospel of our Lord Jesus.</a:t>
            </a:r>
            <a:r>
              <a:rPr lang="en-US" sz="1700" dirty="0" smtClean="0">
                <a:latin typeface="Rockwell" panose="02060603020205020403" pitchFamily="18" charset="0"/>
              </a:rPr>
              <a:t>”</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When I Don’t Have Knowledge…</a:t>
            </a:r>
            <a:endParaRPr lang="es-GT" b="1" u="sng" dirty="0">
              <a:latin typeface="Rockwell" panose="02060603020205020403" pitchFamily="18" charset="0"/>
            </a:endParaRPr>
          </a:p>
        </p:txBody>
      </p:sp>
      <p:pic>
        <p:nvPicPr>
          <p:cNvPr id="8194" name="Picture 2" descr="Image result for bible hell condem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1"/>
            <a:ext cx="9144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5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 y="76200"/>
            <a:ext cx="8991600" cy="1066800"/>
          </a:xfrm>
          <a:ln w="28575">
            <a:solidFill>
              <a:schemeClr val="tx1"/>
            </a:solidFill>
          </a:ln>
        </p:spPr>
        <p:txBody>
          <a:bodyPr>
            <a:normAutofit/>
          </a:bodyPr>
          <a:lstStyle/>
          <a:p>
            <a:pPr marL="0" indent="0">
              <a:lnSpc>
                <a:spcPct val="110000"/>
              </a:lnSpc>
              <a:buNone/>
              <a:defRPr/>
            </a:pPr>
            <a:r>
              <a:rPr lang="en-US" sz="2700" dirty="0" smtClean="0">
                <a:latin typeface="Rockwell" panose="02060603020205020403" pitchFamily="18" charset="0"/>
              </a:rPr>
              <a:t>“Gnosis” – “</a:t>
            </a:r>
            <a:r>
              <a:rPr lang="en-US" sz="2700" dirty="0">
                <a:latin typeface="Rockwell" panose="02060603020205020403" pitchFamily="18" charset="0"/>
              </a:rPr>
              <a:t>The accumulation of information or facts for remembering and accessing in day to day </a:t>
            </a:r>
            <a:r>
              <a:rPr lang="en-US" sz="2700" dirty="0" smtClean="0">
                <a:latin typeface="Rockwell" panose="02060603020205020403" pitchFamily="18" charset="0"/>
              </a:rPr>
              <a:t>life”</a:t>
            </a:r>
          </a:p>
        </p:txBody>
      </p:sp>
      <p:pic>
        <p:nvPicPr>
          <p:cNvPr id="3" name="Picture 2"/>
          <p:cNvPicPr>
            <a:picLocks noChangeAspect="1"/>
          </p:cNvPicPr>
          <p:nvPr/>
        </p:nvPicPr>
        <p:blipFill>
          <a:blip r:embed="rId3"/>
          <a:stretch>
            <a:fillRect/>
          </a:stretch>
        </p:blipFill>
        <p:spPr>
          <a:xfrm>
            <a:off x="76200" y="1177447"/>
            <a:ext cx="4495800" cy="347075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047" t="5125" r="4101" b="5883"/>
          <a:stretch/>
        </p:blipFill>
        <p:spPr>
          <a:xfrm>
            <a:off x="4572000" y="1177447"/>
            <a:ext cx="4495800" cy="3470754"/>
          </a:xfrm>
          <a:prstGeom prst="rect">
            <a:avLst/>
          </a:prstGeom>
        </p:spPr>
      </p:pic>
      <p:sp>
        <p:nvSpPr>
          <p:cNvPr id="8" name="Rectangle 7"/>
          <p:cNvSpPr/>
          <p:nvPr/>
        </p:nvSpPr>
        <p:spPr>
          <a:xfrm>
            <a:off x="76200" y="4684733"/>
            <a:ext cx="8991600" cy="2092881"/>
          </a:xfrm>
          <a:prstGeom prst="rect">
            <a:avLst/>
          </a:prstGeom>
          <a:ln w="28575">
            <a:solidFill>
              <a:schemeClr val="tx1"/>
            </a:solidFill>
          </a:ln>
        </p:spPr>
        <p:txBody>
          <a:bodyPr wrap="square">
            <a:spAutoFit/>
          </a:bodyPr>
          <a:lstStyle/>
          <a:p>
            <a:r>
              <a:rPr lang="en-US" sz="1900" b="1" dirty="0" smtClean="0">
                <a:solidFill>
                  <a:srgbClr val="000000"/>
                </a:solidFill>
                <a:latin typeface="Rockwell" panose="02060603020205020403" pitchFamily="18" charset="0"/>
              </a:rPr>
              <a:t>Rom 11:33</a:t>
            </a:r>
            <a:r>
              <a:rPr lang="en-US" sz="1900" dirty="0" smtClean="0">
                <a:solidFill>
                  <a:srgbClr val="000000"/>
                </a:solidFill>
                <a:latin typeface="Rockwell" panose="02060603020205020403" pitchFamily="18" charset="0"/>
              </a:rPr>
              <a:t> – Oh</a:t>
            </a:r>
            <a:r>
              <a:rPr lang="en-US" sz="1900" dirty="0">
                <a:solidFill>
                  <a:srgbClr val="000000"/>
                </a:solidFill>
                <a:latin typeface="Rockwell" panose="02060603020205020403" pitchFamily="18" charset="0"/>
              </a:rPr>
              <a:t>, the depth of the </a:t>
            </a:r>
            <a:r>
              <a:rPr lang="en-US" sz="1900" dirty="0" smtClean="0">
                <a:solidFill>
                  <a:srgbClr val="000000"/>
                </a:solidFill>
                <a:latin typeface="Rockwell" panose="02060603020205020403" pitchFamily="18" charset="0"/>
              </a:rPr>
              <a:t>riches both </a:t>
            </a:r>
            <a:r>
              <a:rPr lang="en-US" sz="1900" dirty="0">
                <a:solidFill>
                  <a:srgbClr val="000000"/>
                </a:solidFill>
                <a:latin typeface="Rockwell" panose="02060603020205020403" pitchFamily="18" charset="0"/>
              </a:rPr>
              <a:t>of the wisdom and knowledge </a:t>
            </a:r>
            <a:r>
              <a:rPr lang="en-US" sz="1900" dirty="0" smtClean="0">
                <a:solidFill>
                  <a:srgbClr val="000000"/>
                </a:solidFill>
                <a:latin typeface="Rockwell" panose="02060603020205020403" pitchFamily="18" charset="0"/>
              </a:rPr>
              <a:t>of God! How unsearchable </a:t>
            </a:r>
            <a:r>
              <a:rPr lang="en-US" sz="1900" dirty="0">
                <a:solidFill>
                  <a:srgbClr val="000000"/>
                </a:solidFill>
                <a:latin typeface="Rockwell" panose="02060603020205020403" pitchFamily="18" charset="0"/>
              </a:rPr>
              <a:t>are His judgments and unfathomable His ways</a:t>
            </a:r>
            <a:r>
              <a:rPr lang="en-US" sz="1900" dirty="0" smtClean="0">
                <a:solidFill>
                  <a:srgbClr val="000000"/>
                </a:solidFill>
                <a:latin typeface="Rockwell" panose="02060603020205020403" pitchFamily="18" charset="0"/>
              </a:rPr>
              <a:t>!”</a:t>
            </a:r>
          </a:p>
          <a:p>
            <a:endParaRPr lang="en-US" sz="1600" dirty="0">
              <a:solidFill>
                <a:srgbClr val="000000"/>
              </a:solidFill>
              <a:latin typeface="Rockwell" panose="02060603020205020403" pitchFamily="18" charset="0"/>
            </a:endParaRPr>
          </a:p>
          <a:p>
            <a:r>
              <a:rPr lang="en-US" sz="1900" b="1" dirty="0" smtClean="0">
                <a:solidFill>
                  <a:srgbClr val="000000"/>
                </a:solidFill>
                <a:latin typeface="Rockwell" panose="02060603020205020403" pitchFamily="18" charset="0"/>
              </a:rPr>
              <a:t>Col 2:2-3</a:t>
            </a:r>
            <a:r>
              <a:rPr lang="en-US" sz="1900" dirty="0" smtClean="0">
                <a:solidFill>
                  <a:srgbClr val="000000"/>
                </a:solidFill>
                <a:latin typeface="Rockwell" panose="02060603020205020403" pitchFamily="18" charset="0"/>
              </a:rPr>
              <a:t> – “</a:t>
            </a:r>
            <a:r>
              <a:rPr lang="en-US" sz="1900" b="1" baseline="30000" dirty="0" smtClean="0">
                <a:latin typeface="Rockwell" panose="02060603020205020403" pitchFamily="18" charset="0"/>
              </a:rPr>
              <a:t>2</a:t>
            </a:r>
            <a:r>
              <a:rPr lang="en-US" sz="1900" dirty="0" smtClean="0">
                <a:latin typeface="Rockwell" panose="02060603020205020403" pitchFamily="18" charset="0"/>
              </a:rPr>
              <a:t>that </a:t>
            </a:r>
            <a:r>
              <a:rPr lang="en-US" sz="1900" dirty="0">
                <a:latin typeface="Rockwell" panose="02060603020205020403" pitchFamily="18" charset="0"/>
              </a:rPr>
              <a:t>their hearts may be encouraged, having been knit together in love, and attaining to all the </a:t>
            </a:r>
            <a:r>
              <a:rPr lang="en-US" sz="1900" dirty="0" smtClean="0">
                <a:latin typeface="Rockwell" panose="02060603020205020403" pitchFamily="18" charset="0"/>
              </a:rPr>
              <a:t>wealth</a:t>
            </a:r>
            <a:r>
              <a:rPr lang="en-US" sz="1900" dirty="0">
                <a:latin typeface="Rockwell" panose="02060603020205020403" pitchFamily="18" charset="0"/>
              </a:rPr>
              <a:t> </a:t>
            </a:r>
            <a:r>
              <a:rPr lang="en-US" sz="1900" dirty="0" smtClean="0">
                <a:latin typeface="Rockwell" panose="02060603020205020403" pitchFamily="18" charset="0"/>
              </a:rPr>
              <a:t>that </a:t>
            </a:r>
            <a:r>
              <a:rPr lang="en-US" sz="1900" dirty="0">
                <a:latin typeface="Rockwell" panose="02060603020205020403" pitchFamily="18" charset="0"/>
              </a:rPr>
              <a:t>comes from the full assurance </a:t>
            </a:r>
            <a:r>
              <a:rPr lang="en-US" sz="1900" dirty="0" smtClean="0">
                <a:latin typeface="Rockwell" panose="02060603020205020403" pitchFamily="18" charset="0"/>
              </a:rPr>
              <a:t>of understanding, resulting in </a:t>
            </a:r>
            <a:r>
              <a:rPr lang="en-US" sz="1900" dirty="0">
                <a:latin typeface="Rockwell" panose="02060603020205020403" pitchFamily="18" charset="0"/>
              </a:rPr>
              <a:t>a true </a:t>
            </a:r>
            <a:r>
              <a:rPr lang="en-US" sz="1900" dirty="0" smtClean="0">
                <a:latin typeface="Rockwell" panose="02060603020205020403" pitchFamily="18" charset="0"/>
              </a:rPr>
              <a:t>knowledge of God’s mystery</a:t>
            </a:r>
            <a:r>
              <a:rPr lang="en-US" sz="1900" dirty="0">
                <a:latin typeface="Rockwell" panose="02060603020205020403" pitchFamily="18" charset="0"/>
              </a:rPr>
              <a:t>, that </a:t>
            </a:r>
            <a:r>
              <a:rPr lang="en-US" sz="1900" dirty="0" smtClean="0">
                <a:latin typeface="Rockwell" panose="02060603020205020403" pitchFamily="18" charset="0"/>
              </a:rPr>
              <a:t>is, Christ Himself, </a:t>
            </a:r>
            <a:r>
              <a:rPr lang="en-US" sz="1900" b="1" baseline="30000" dirty="0" smtClean="0">
                <a:latin typeface="Rockwell" panose="02060603020205020403" pitchFamily="18" charset="0"/>
              </a:rPr>
              <a:t>3</a:t>
            </a:r>
            <a:r>
              <a:rPr lang="en-US" sz="1900" dirty="0" smtClean="0">
                <a:latin typeface="Rockwell" panose="02060603020205020403" pitchFamily="18" charset="0"/>
              </a:rPr>
              <a:t>in </a:t>
            </a:r>
            <a:r>
              <a:rPr lang="en-US" sz="1900" dirty="0">
                <a:latin typeface="Rockwell" panose="02060603020205020403" pitchFamily="18" charset="0"/>
              </a:rPr>
              <a:t>whom are hidden all the treasures of wisdom and knowledge.</a:t>
            </a:r>
            <a:r>
              <a:rPr lang="en-US" sz="1900" dirty="0" smtClean="0">
                <a:solidFill>
                  <a:srgbClr val="000000"/>
                </a:solidFill>
                <a:latin typeface="Rockwell" panose="02060603020205020403" pitchFamily="18" charset="0"/>
              </a:rPr>
              <a:t>”</a:t>
            </a:r>
            <a:endParaRPr lang="es-GT" sz="1900" dirty="0">
              <a:latin typeface="Rockwell" panose="02060603020205020403" pitchFamily="18" charset="0"/>
            </a:endParaRPr>
          </a:p>
        </p:txBody>
      </p:sp>
    </p:spTree>
    <p:extLst>
      <p:ext uri="{BB962C8B-B14F-4D97-AF65-F5344CB8AC3E}">
        <p14:creationId xmlns:p14="http://schemas.microsoft.com/office/powerpoint/2010/main" val="370367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072" t="3932" r="2846" b="4465"/>
          <a:stretch/>
        </p:blipFill>
        <p:spPr>
          <a:xfrm>
            <a:off x="33403" y="5218"/>
            <a:ext cx="4538597" cy="349998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069" t="24658" r="15069" b="27397"/>
          <a:stretch/>
        </p:blipFill>
        <p:spPr>
          <a:xfrm>
            <a:off x="4572001" y="5219"/>
            <a:ext cx="4495799" cy="3499981"/>
          </a:xfrm>
          <a:prstGeom prst="rect">
            <a:avLst/>
          </a:prstGeom>
        </p:spPr>
      </p:pic>
      <p:sp>
        <p:nvSpPr>
          <p:cNvPr id="5" name="Rectangle 4"/>
          <p:cNvSpPr/>
          <p:nvPr/>
        </p:nvSpPr>
        <p:spPr>
          <a:xfrm>
            <a:off x="33403" y="3613551"/>
            <a:ext cx="9034397" cy="3216265"/>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2 Tim 3:7</a:t>
            </a:r>
            <a:r>
              <a:rPr lang="en-US" sz="2100" dirty="0" smtClean="0">
                <a:solidFill>
                  <a:srgbClr val="000000"/>
                </a:solidFill>
                <a:latin typeface="Rockwell" panose="02060603020205020403" pitchFamily="18" charset="0"/>
              </a:rPr>
              <a:t> – “always </a:t>
            </a:r>
            <a:r>
              <a:rPr lang="en-US" sz="2100" dirty="0">
                <a:solidFill>
                  <a:srgbClr val="000000"/>
                </a:solidFill>
                <a:latin typeface="Rockwell" panose="02060603020205020403" pitchFamily="18" charset="0"/>
              </a:rPr>
              <a:t>learning and never able to come to </a:t>
            </a:r>
            <a:r>
              <a:rPr lang="en-US" sz="2100" dirty="0" smtClean="0">
                <a:solidFill>
                  <a:srgbClr val="000000"/>
                </a:solidFill>
                <a:latin typeface="Rockwell" panose="02060603020205020403" pitchFamily="18" charset="0"/>
              </a:rPr>
              <a:t>the knowledge </a:t>
            </a:r>
            <a:r>
              <a:rPr lang="en-US" sz="2100" dirty="0">
                <a:solidFill>
                  <a:srgbClr val="000000"/>
                </a:solidFill>
                <a:latin typeface="Rockwell" panose="02060603020205020403" pitchFamily="18" charset="0"/>
              </a:rPr>
              <a:t>of the truth</a:t>
            </a:r>
            <a:r>
              <a:rPr lang="en-US" sz="2100" dirty="0" smtClean="0">
                <a:solidFill>
                  <a:srgbClr val="000000"/>
                </a:solidFill>
                <a:latin typeface="Rockwell" panose="02060603020205020403" pitchFamily="18" charset="0"/>
              </a:rPr>
              <a:t>.”</a:t>
            </a:r>
          </a:p>
          <a:p>
            <a:endParaRPr lang="en-US" sz="1400" dirty="0">
              <a:solidFill>
                <a:srgbClr val="000000"/>
              </a:solidFill>
              <a:latin typeface="Rockwell" panose="02060603020205020403" pitchFamily="18" charset="0"/>
            </a:endParaRPr>
          </a:p>
          <a:p>
            <a:r>
              <a:rPr lang="en-US" sz="2100" b="1" dirty="0">
                <a:solidFill>
                  <a:srgbClr val="000000"/>
                </a:solidFill>
                <a:latin typeface="Rockwell" panose="02060603020205020403" pitchFamily="18" charset="0"/>
              </a:rPr>
              <a:t>1 Cor 1:26-29</a:t>
            </a:r>
            <a:r>
              <a:rPr lang="en-US" sz="2100" dirty="0">
                <a:solidFill>
                  <a:srgbClr val="000000"/>
                </a:solidFill>
                <a:latin typeface="Rockwell" panose="02060603020205020403" pitchFamily="18" charset="0"/>
              </a:rPr>
              <a:t> – “</a:t>
            </a:r>
            <a:r>
              <a:rPr lang="en-US" sz="2100" b="1" baseline="30000" dirty="0">
                <a:solidFill>
                  <a:srgbClr val="000000"/>
                </a:solidFill>
                <a:latin typeface="Rockwell" panose="02060603020205020403" pitchFamily="18" charset="0"/>
              </a:rPr>
              <a:t>26</a:t>
            </a:r>
            <a:r>
              <a:rPr lang="en-US" sz="2100" dirty="0">
                <a:solidFill>
                  <a:srgbClr val="000000"/>
                </a:solidFill>
                <a:latin typeface="Rockwell" panose="02060603020205020403" pitchFamily="18" charset="0"/>
              </a:rPr>
              <a:t>For consider your calling, brethren, </a:t>
            </a:r>
            <a:r>
              <a:rPr lang="en-US" sz="2100" dirty="0" smtClean="0">
                <a:solidFill>
                  <a:srgbClr val="000000"/>
                </a:solidFill>
                <a:latin typeface="Rockwell" panose="02060603020205020403" pitchFamily="18" charset="0"/>
              </a:rPr>
              <a:t>that there were not </a:t>
            </a:r>
            <a:r>
              <a:rPr lang="en-US" sz="2100" dirty="0">
                <a:solidFill>
                  <a:srgbClr val="000000"/>
                </a:solidFill>
                <a:latin typeface="Rockwell" panose="02060603020205020403" pitchFamily="18" charset="0"/>
              </a:rPr>
              <a:t>many wise according to the flesh, not many mighty, not </a:t>
            </a:r>
            <a:r>
              <a:rPr lang="en-US" sz="2100" dirty="0" smtClean="0">
                <a:solidFill>
                  <a:srgbClr val="000000"/>
                </a:solidFill>
                <a:latin typeface="Rockwell" panose="02060603020205020403" pitchFamily="18" charset="0"/>
              </a:rPr>
              <a:t>many noble; </a:t>
            </a:r>
            <a:r>
              <a:rPr lang="en-US" sz="2100" b="1" baseline="30000" dirty="0" smtClean="0">
                <a:solidFill>
                  <a:srgbClr val="000000"/>
                </a:solidFill>
                <a:latin typeface="Rockwell" panose="02060603020205020403" pitchFamily="18" charset="0"/>
              </a:rPr>
              <a:t>27</a:t>
            </a:r>
            <a:r>
              <a:rPr lang="en-US" sz="2100" dirty="0" smtClean="0">
                <a:solidFill>
                  <a:srgbClr val="000000"/>
                </a:solidFill>
                <a:latin typeface="Rockwell" panose="02060603020205020403" pitchFamily="18" charset="0"/>
              </a:rPr>
              <a:t>but</a:t>
            </a:r>
            <a:r>
              <a:rPr lang="en-US" sz="2100" dirty="0">
                <a:solidFill>
                  <a:srgbClr val="000000"/>
                </a:solidFill>
                <a:latin typeface="Rockwell" panose="02060603020205020403" pitchFamily="18" charset="0"/>
              </a:rPr>
              <a:t> God has chosen the foolish things of the world to shame the wise, and God has chosen the weak things of the world to shame the things which are strong, </a:t>
            </a:r>
            <a:r>
              <a:rPr lang="en-US" sz="2100" b="1" baseline="30000" dirty="0">
                <a:solidFill>
                  <a:srgbClr val="000000"/>
                </a:solidFill>
                <a:latin typeface="Rockwell" panose="02060603020205020403" pitchFamily="18" charset="0"/>
              </a:rPr>
              <a:t>28</a:t>
            </a:r>
            <a:r>
              <a:rPr lang="en-US" sz="2100" dirty="0">
                <a:solidFill>
                  <a:srgbClr val="000000"/>
                </a:solidFill>
                <a:latin typeface="Rockwell" panose="02060603020205020403" pitchFamily="18" charset="0"/>
              </a:rPr>
              <a:t>and the base things of the world and the despised God has chosen, the things that are not, so that </a:t>
            </a:r>
            <a:r>
              <a:rPr lang="en-US" sz="2100" dirty="0" smtClean="0">
                <a:solidFill>
                  <a:srgbClr val="000000"/>
                </a:solidFill>
                <a:latin typeface="Rockwell" panose="02060603020205020403" pitchFamily="18" charset="0"/>
              </a:rPr>
              <a:t>He may nullify </a:t>
            </a:r>
            <a:r>
              <a:rPr lang="en-US" sz="2100" dirty="0">
                <a:solidFill>
                  <a:srgbClr val="000000"/>
                </a:solidFill>
                <a:latin typeface="Rockwell" panose="02060603020205020403" pitchFamily="18" charset="0"/>
              </a:rPr>
              <a:t>the things that are, </a:t>
            </a:r>
            <a:r>
              <a:rPr lang="en-US" sz="2100" b="1" baseline="30000" dirty="0">
                <a:solidFill>
                  <a:srgbClr val="000000"/>
                </a:solidFill>
                <a:latin typeface="Rockwell" panose="02060603020205020403" pitchFamily="18" charset="0"/>
              </a:rPr>
              <a:t>29</a:t>
            </a:r>
            <a:r>
              <a:rPr lang="en-US" sz="2100" dirty="0">
                <a:solidFill>
                  <a:srgbClr val="000000"/>
                </a:solidFill>
                <a:latin typeface="Rockwell" panose="02060603020205020403" pitchFamily="18" charset="0"/>
              </a:rPr>
              <a:t>so that no man may boast before God</a:t>
            </a:r>
            <a:r>
              <a:rPr lang="en-US" sz="2100" dirty="0" smtClean="0">
                <a:solidFill>
                  <a:srgbClr val="000000"/>
                </a:solidFill>
                <a:latin typeface="Rockwell" panose="02060603020205020403" pitchFamily="18" charset="0"/>
              </a:rPr>
              <a:t>.”</a:t>
            </a:r>
            <a:endParaRPr lang="es-GT" sz="2100" dirty="0">
              <a:latin typeface="Rockwell" panose="02060603020205020403" pitchFamily="18" charset="0"/>
            </a:endParaRPr>
          </a:p>
        </p:txBody>
      </p:sp>
    </p:spTree>
    <p:extLst>
      <p:ext uri="{BB962C8B-B14F-4D97-AF65-F5344CB8AC3E}">
        <p14:creationId xmlns:p14="http://schemas.microsoft.com/office/powerpoint/2010/main" val="4620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1" y="3046252"/>
            <a:ext cx="8991600" cy="3785652"/>
          </a:xfrm>
          <a:prstGeom prst="rect">
            <a:avLst/>
          </a:prstGeom>
          <a:ln w="28575">
            <a:solidFill>
              <a:schemeClr val="tx1"/>
            </a:solidFill>
          </a:ln>
        </p:spPr>
        <p:txBody>
          <a:bodyPr wrap="square">
            <a:spAutoFit/>
          </a:bodyPr>
          <a:lstStyle/>
          <a:p>
            <a:pPr marL="342900" indent="-342900">
              <a:buFont typeface="Arial" panose="020B0604020202020204" pitchFamily="34" charset="0"/>
              <a:buChar char="•"/>
            </a:pPr>
            <a:r>
              <a:rPr lang="en-US" sz="2000" dirty="0">
                <a:solidFill>
                  <a:srgbClr val="222222"/>
                </a:solidFill>
                <a:latin typeface="Rockwell" panose="02060603020205020403" pitchFamily="18" charset="0"/>
                <a:ea typeface="Times New Roman" panose="02020603050405020304" pitchFamily="18" charset="0"/>
              </a:rPr>
              <a:t>Knowledge is knowing that a tomato is a fruit. Wisdom is not putting it in a fruit </a:t>
            </a:r>
            <a:r>
              <a:rPr lang="en-US" sz="2000" dirty="0" smtClean="0">
                <a:solidFill>
                  <a:srgbClr val="222222"/>
                </a:solidFill>
                <a:latin typeface="Rockwell" panose="02060603020205020403" pitchFamily="18" charset="0"/>
                <a:ea typeface="Times New Roman" panose="02020603050405020304" pitchFamily="18" charset="0"/>
              </a:rPr>
              <a:t>salad</a:t>
            </a:r>
          </a:p>
          <a:p>
            <a:pPr marL="342900" indent="-342900">
              <a:buFont typeface="Arial" panose="020B0604020202020204" pitchFamily="34" charset="0"/>
              <a:buChar char="•"/>
            </a:pPr>
            <a:endParaRPr lang="en-US" sz="2000" dirty="0" smtClean="0">
              <a:solidFill>
                <a:srgbClr val="222222"/>
              </a:solidFill>
              <a:latin typeface="Rockwell" panose="02060603020205020403" pitchFamily="18" charset="0"/>
              <a:ea typeface="Times New Roman" panose="02020603050405020304" pitchFamily="18" charset="0"/>
            </a:endParaRPr>
          </a:p>
          <a:p>
            <a:pPr marL="342900" indent="-342900">
              <a:buFont typeface="Arial" panose="020B0604020202020204" pitchFamily="34" charset="0"/>
              <a:buChar char="•"/>
            </a:pPr>
            <a:r>
              <a:rPr lang="en-US" sz="2000" dirty="0">
                <a:latin typeface="Rockwell" panose="02060603020205020403" pitchFamily="18" charset="0"/>
              </a:rPr>
              <a:t>Knowledge is knowing how to use a gun. Wisdom is knowing when to use it vs. keeping it </a:t>
            </a:r>
            <a:r>
              <a:rPr lang="en-US" sz="2000" dirty="0" smtClean="0">
                <a:latin typeface="Rockwell" panose="02060603020205020403" pitchFamily="18" charset="0"/>
              </a:rPr>
              <a:t>holstered</a:t>
            </a:r>
          </a:p>
          <a:p>
            <a:pPr marL="342900" indent="-342900">
              <a:buFont typeface="Arial" panose="020B0604020202020204" pitchFamily="34" charset="0"/>
              <a:buChar char="•"/>
            </a:pPr>
            <a:endParaRPr lang="en-US" sz="2000" dirty="0" smtClean="0">
              <a:latin typeface="Rockwell" panose="02060603020205020403" pitchFamily="18" charset="0"/>
            </a:endParaRPr>
          </a:p>
          <a:p>
            <a:pPr marL="342900" indent="-342900">
              <a:buFont typeface="Arial" panose="020B0604020202020204" pitchFamily="34" charset="0"/>
              <a:buChar char="•"/>
            </a:pPr>
            <a:r>
              <a:rPr lang="en-US" sz="2000" dirty="0">
                <a:latin typeface="Rockwell" panose="02060603020205020403" pitchFamily="18" charset="0"/>
              </a:rPr>
              <a:t>Knowledge is knowing good and evil. Wisdom is knowing good from </a:t>
            </a:r>
            <a:r>
              <a:rPr lang="en-US" sz="2000" dirty="0" smtClean="0">
                <a:latin typeface="Rockwell" panose="02060603020205020403" pitchFamily="18" charset="0"/>
              </a:rPr>
              <a:t>evil</a:t>
            </a:r>
          </a:p>
          <a:p>
            <a:pPr marL="342900" indent="-342900">
              <a:buFont typeface="Arial" panose="020B0604020202020204" pitchFamily="34" charset="0"/>
              <a:buChar char="•"/>
            </a:pPr>
            <a:endParaRPr lang="en-US" sz="2000" dirty="0" smtClean="0">
              <a:latin typeface="Rockwell" panose="02060603020205020403" pitchFamily="18" charset="0"/>
            </a:endParaRPr>
          </a:p>
          <a:p>
            <a:pPr marL="342900" indent="-342900">
              <a:buFont typeface="Arial" panose="020B0604020202020204" pitchFamily="34" charset="0"/>
              <a:buChar char="•"/>
            </a:pPr>
            <a:r>
              <a:rPr lang="en-US" sz="2000" dirty="0">
                <a:latin typeface="Rockwell" panose="02060603020205020403" pitchFamily="18" charset="0"/>
              </a:rPr>
              <a:t>Knowledge memorizes the 10 Commandments. Wisdom obeys </a:t>
            </a:r>
            <a:r>
              <a:rPr lang="en-US" sz="2000" dirty="0" smtClean="0">
                <a:latin typeface="Rockwell" panose="02060603020205020403" pitchFamily="18" charset="0"/>
              </a:rPr>
              <a:t>them</a:t>
            </a:r>
          </a:p>
          <a:p>
            <a:pPr marL="342900" indent="-342900">
              <a:buFont typeface="Arial" panose="020B0604020202020204" pitchFamily="34" charset="0"/>
              <a:buChar char="•"/>
            </a:pPr>
            <a:endParaRPr lang="en-US" sz="2000" dirty="0" smtClean="0">
              <a:latin typeface="Rockwell" panose="02060603020205020403" pitchFamily="18" charset="0"/>
            </a:endParaRPr>
          </a:p>
          <a:p>
            <a:pPr marL="342900" indent="-342900">
              <a:buFont typeface="Arial" panose="020B0604020202020204" pitchFamily="34" charset="0"/>
              <a:buChar char="•"/>
            </a:pPr>
            <a:r>
              <a:rPr lang="en-US" sz="2000" dirty="0">
                <a:latin typeface="Rockwell" panose="02060603020205020403" pitchFamily="18" charset="0"/>
              </a:rPr>
              <a:t>Knowledge understands the light has turned red. Wisdom applies the </a:t>
            </a:r>
            <a:r>
              <a:rPr lang="en-US" sz="2000" dirty="0" smtClean="0">
                <a:latin typeface="Rockwell" panose="02060603020205020403" pitchFamily="18" charset="0"/>
              </a:rPr>
              <a:t>brakes</a:t>
            </a:r>
          </a:p>
        </p:txBody>
      </p:sp>
      <p:pic>
        <p:nvPicPr>
          <p:cNvPr id="6146" name="Picture 2" descr="Image result for knowledge vs wisdom"/>
          <p:cNvPicPr>
            <a:picLocks noChangeAspect="1" noChangeArrowheads="1"/>
          </p:cNvPicPr>
          <p:nvPr/>
        </p:nvPicPr>
        <p:blipFill rotWithShape="1">
          <a:blip r:embed="rId3">
            <a:extLst>
              <a:ext uri="{28A0092B-C50C-407E-A947-70E740481C1C}">
                <a14:useLocalDpi xmlns:a14="http://schemas.microsoft.com/office/drawing/2010/main" val="0"/>
              </a:ext>
            </a:extLst>
          </a:blip>
          <a:srcRect l="20666" r="20980" b="5478"/>
          <a:stretch/>
        </p:blipFill>
        <p:spPr bwMode="auto">
          <a:xfrm>
            <a:off x="76201" y="0"/>
            <a:ext cx="4495800" cy="29488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nowledge vs wis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4614"/>
            <a:ext cx="4495800" cy="293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83" y="76200"/>
            <a:ext cx="8980118" cy="707886"/>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1 Cor 8:1</a:t>
            </a:r>
            <a:r>
              <a:rPr lang="en-US" sz="2000" dirty="0" smtClean="0">
                <a:solidFill>
                  <a:srgbClr val="000000"/>
                </a:solidFill>
                <a:latin typeface="Rockwell" panose="02060603020205020403" pitchFamily="18" charset="0"/>
              </a:rPr>
              <a:t> – “Now </a:t>
            </a:r>
            <a:r>
              <a:rPr lang="en-US" sz="2000" dirty="0">
                <a:solidFill>
                  <a:srgbClr val="000000"/>
                </a:solidFill>
                <a:latin typeface="Rockwell" panose="02060603020205020403" pitchFamily="18" charset="0"/>
              </a:rPr>
              <a:t>concerning things sacrificed to idols, we know that we </a:t>
            </a:r>
            <a:r>
              <a:rPr lang="en-US" sz="2000" dirty="0" smtClean="0">
                <a:solidFill>
                  <a:srgbClr val="000000"/>
                </a:solidFill>
                <a:latin typeface="Rockwell" panose="02060603020205020403" pitchFamily="18" charset="0"/>
              </a:rPr>
              <a:t>all have knowledge. Knowledge makes </a:t>
            </a:r>
            <a:r>
              <a:rPr lang="en-US" sz="2000" dirty="0">
                <a:solidFill>
                  <a:srgbClr val="000000"/>
                </a:solidFill>
                <a:latin typeface="Rockwell" panose="02060603020205020403" pitchFamily="18" charset="0"/>
              </a:rPr>
              <a:t>arrogant, but love edifies</a:t>
            </a:r>
            <a:r>
              <a:rPr lang="en-US" sz="2000" dirty="0" smtClean="0">
                <a:solidFill>
                  <a:srgbClr val="000000"/>
                </a:solidFill>
                <a:latin typeface="Rockwell" panose="02060603020205020403" pitchFamily="18" charset="0"/>
              </a:rPr>
              <a:t>.”</a:t>
            </a:r>
            <a:endParaRPr lang="es-GT" sz="2000" dirty="0">
              <a:latin typeface="Rockwell" panose="02060603020205020403" pitchFamily="18" charset="0"/>
            </a:endParaRPr>
          </a:p>
        </p:txBody>
      </p:sp>
      <p:pic>
        <p:nvPicPr>
          <p:cNvPr id="7170" name="Picture 2" descr="Image result for knowl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8" y="914400"/>
            <a:ext cx="8980118"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982" y="3815219"/>
            <a:ext cx="8980118" cy="1138773"/>
          </a:xfrm>
          <a:prstGeom prst="rect">
            <a:avLst/>
          </a:prstGeom>
          <a:noFill/>
          <a:ln w="28575">
            <a:solidFill>
              <a:schemeClr val="tx1"/>
            </a:solidFill>
          </a:ln>
        </p:spPr>
        <p:txBody>
          <a:bodyPr wrap="square" lIns="91440" tIns="45720" rIns="91440" bIns="45720">
            <a:spAutoFit/>
          </a:bodyPr>
          <a:lstStyle/>
          <a:p>
            <a:pPr algn="ctr"/>
            <a:r>
              <a:rPr lang="en-US" sz="6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ckwell" panose="02060603020205020403" pitchFamily="18" charset="0"/>
              </a:rPr>
              <a:t>Puff Up Or Build Up?</a:t>
            </a:r>
            <a:endParaRPr lang="en-US" sz="6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ckwell" panose="02060603020205020403" pitchFamily="18" charset="0"/>
            </a:endParaRPr>
          </a:p>
        </p:txBody>
      </p:sp>
      <p:sp>
        <p:nvSpPr>
          <p:cNvPr id="6" name="Down Arrow 5"/>
          <p:cNvSpPr/>
          <p:nvPr/>
        </p:nvSpPr>
        <p:spPr>
          <a:xfrm>
            <a:off x="4148913" y="3124200"/>
            <a:ext cx="857658" cy="682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7172" name="Picture 4" descr="Image result for 1 john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82" y="5029200"/>
            <a:ext cx="450101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luke 7: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1917" y="5029200"/>
            <a:ext cx="446918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fade">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6172200"/>
          </a:xfrm>
        </p:spPr>
        <p:txBody>
          <a:bodyPr>
            <a:normAutofit fontScale="92500" lnSpcReduction="20000"/>
          </a:bodyPr>
          <a:lstStyle/>
          <a:p>
            <a:pPr>
              <a:lnSpc>
                <a:spcPct val="110000"/>
              </a:lnSpc>
              <a:defRPr/>
            </a:pPr>
            <a:r>
              <a:rPr lang="en-US" sz="2600" dirty="0" smtClean="0">
                <a:latin typeface="Rockwell" panose="02060603020205020403" pitchFamily="18" charset="0"/>
              </a:rPr>
              <a:t>Develop A Passion For It</a:t>
            </a:r>
          </a:p>
          <a:p>
            <a:pPr lvl="1">
              <a:lnSpc>
                <a:spcPct val="110000"/>
              </a:lnSpc>
              <a:defRPr/>
            </a:pPr>
            <a:r>
              <a:rPr lang="en-US" sz="1900" b="1" dirty="0" smtClean="0">
                <a:latin typeface="Rockwell" panose="02060603020205020403" pitchFamily="18" charset="0"/>
              </a:rPr>
              <a:t>Psa 1:2</a:t>
            </a:r>
            <a:r>
              <a:rPr lang="en-US" sz="1900" dirty="0" smtClean="0">
                <a:latin typeface="Rockwell" panose="02060603020205020403" pitchFamily="18" charset="0"/>
              </a:rPr>
              <a:t> – “</a:t>
            </a:r>
            <a:r>
              <a:rPr lang="en-US" sz="1900" dirty="0">
                <a:latin typeface="Rockwell" panose="02060603020205020403" pitchFamily="18" charset="0"/>
              </a:rPr>
              <a:t>But his delight is in the law of </a:t>
            </a:r>
            <a:r>
              <a:rPr lang="en-US" sz="1900" dirty="0" smtClean="0">
                <a:latin typeface="Rockwell" panose="02060603020205020403" pitchFamily="18" charset="0"/>
              </a:rPr>
              <a:t>the Lord, and </a:t>
            </a:r>
            <a:r>
              <a:rPr lang="en-US" sz="1900" dirty="0">
                <a:latin typeface="Rockwell" panose="02060603020205020403" pitchFamily="18" charset="0"/>
              </a:rPr>
              <a:t>in His law </a:t>
            </a:r>
            <a:r>
              <a:rPr lang="en-US" sz="1900" dirty="0" smtClean="0">
                <a:latin typeface="Rockwell" panose="02060603020205020403" pitchFamily="18" charset="0"/>
              </a:rPr>
              <a:t>he meditates day </a:t>
            </a:r>
            <a:r>
              <a:rPr lang="en-US" sz="1900" dirty="0">
                <a:latin typeface="Rockwell" panose="02060603020205020403" pitchFamily="18" charset="0"/>
              </a:rPr>
              <a:t>and night</a:t>
            </a:r>
            <a:r>
              <a:rPr lang="en-US" sz="1900" dirty="0" smtClean="0">
                <a:latin typeface="Rockwell" panose="02060603020205020403" pitchFamily="18" charset="0"/>
              </a:rPr>
              <a:t>.”</a:t>
            </a:r>
          </a:p>
          <a:p>
            <a:pPr lvl="1">
              <a:lnSpc>
                <a:spcPct val="110000"/>
              </a:lnSpc>
              <a:defRPr/>
            </a:pPr>
            <a:r>
              <a:rPr lang="en-US" sz="1900" b="1" dirty="0" smtClean="0">
                <a:latin typeface="Rockwell" panose="02060603020205020403" pitchFamily="18" charset="0"/>
              </a:rPr>
              <a:t>Psa 119:16</a:t>
            </a:r>
            <a:r>
              <a:rPr lang="en-US" sz="1900" dirty="0" smtClean="0">
                <a:latin typeface="Rockwell" panose="02060603020205020403" pitchFamily="18" charset="0"/>
              </a:rPr>
              <a:t> – “</a:t>
            </a:r>
            <a:r>
              <a:rPr lang="en-US" sz="1900" dirty="0">
                <a:latin typeface="Rockwell" panose="02060603020205020403" pitchFamily="18" charset="0"/>
              </a:rPr>
              <a:t>I </a:t>
            </a:r>
            <a:r>
              <a:rPr lang="en-US" sz="1900" dirty="0" smtClean="0">
                <a:latin typeface="Rockwell" panose="02060603020205020403" pitchFamily="18" charset="0"/>
              </a:rPr>
              <a:t>shall delight </a:t>
            </a:r>
            <a:r>
              <a:rPr lang="en-US" sz="1900" dirty="0">
                <a:latin typeface="Rockwell" panose="02060603020205020403" pitchFamily="18" charset="0"/>
              </a:rPr>
              <a:t>in Your </a:t>
            </a:r>
            <a:r>
              <a:rPr lang="en-US" sz="1900" dirty="0" smtClean="0">
                <a:latin typeface="Rockwell" panose="02060603020205020403" pitchFamily="18" charset="0"/>
              </a:rPr>
              <a:t>statutes; I </a:t>
            </a:r>
            <a:r>
              <a:rPr lang="en-US" sz="1900" dirty="0">
                <a:latin typeface="Rockwell" panose="02060603020205020403" pitchFamily="18" charset="0"/>
              </a:rPr>
              <a:t>shall not forget Your word</a:t>
            </a:r>
            <a:r>
              <a:rPr lang="en-US" sz="1900" dirty="0" smtClean="0">
                <a:latin typeface="Rockwell" panose="02060603020205020403" pitchFamily="18" charset="0"/>
              </a:rPr>
              <a:t>.”</a:t>
            </a:r>
          </a:p>
          <a:p>
            <a:pPr lvl="1">
              <a:lnSpc>
                <a:spcPct val="110000"/>
              </a:lnSpc>
              <a:defRPr/>
            </a:pPr>
            <a:r>
              <a:rPr lang="en-US" sz="1900" b="1" dirty="0" smtClean="0">
                <a:latin typeface="Rockwell" panose="02060603020205020403" pitchFamily="18" charset="0"/>
              </a:rPr>
              <a:t>Psa 119:72</a:t>
            </a:r>
            <a:r>
              <a:rPr lang="en-US" sz="1900" dirty="0" smtClean="0">
                <a:latin typeface="Rockwell" panose="02060603020205020403" pitchFamily="18" charset="0"/>
              </a:rPr>
              <a:t> – “</a:t>
            </a:r>
            <a:r>
              <a:rPr lang="en-US" sz="1900" dirty="0">
                <a:latin typeface="Rockwell" panose="02060603020205020403" pitchFamily="18" charset="0"/>
              </a:rPr>
              <a:t>The law of Your mouth is better to </a:t>
            </a:r>
            <a:r>
              <a:rPr lang="en-US" sz="1900" dirty="0" smtClean="0">
                <a:latin typeface="Rockwell" panose="02060603020205020403" pitchFamily="18" charset="0"/>
              </a:rPr>
              <a:t>me than thousands </a:t>
            </a:r>
            <a:r>
              <a:rPr lang="en-US" sz="1900" dirty="0">
                <a:latin typeface="Rockwell" panose="02060603020205020403" pitchFamily="18" charset="0"/>
              </a:rPr>
              <a:t>of gold and silver pieces.</a:t>
            </a:r>
            <a:r>
              <a:rPr lang="en-US" sz="1900" dirty="0" smtClean="0">
                <a:latin typeface="Rockwell" panose="02060603020205020403" pitchFamily="18" charset="0"/>
              </a:rPr>
              <a:t>”</a:t>
            </a:r>
          </a:p>
          <a:p>
            <a:pPr>
              <a:lnSpc>
                <a:spcPct val="110000"/>
              </a:lnSpc>
              <a:defRPr/>
            </a:pPr>
            <a:r>
              <a:rPr lang="en-US" sz="2600" dirty="0">
                <a:latin typeface="Rockwell" panose="02060603020205020403" pitchFamily="18" charset="0"/>
              </a:rPr>
              <a:t>Study With Others</a:t>
            </a:r>
          </a:p>
          <a:p>
            <a:pPr lvl="1">
              <a:lnSpc>
                <a:spcPct val="110000"/>
              </a:lnSpc>
              <a:defRPr/>
            </a:pPr>
            <a:r>
              <a:rPr lang="en-US" sz="1900" b="1" dirty="0">
                <a:latin typeface="Rockwell" panose="02060603020205020403" pitchFamily="18" charset="0"/>
              </a:rPr>
              <a:t>Eccl 4:9</a:t>
            </a:r>
            <a:r>
              <a:rPr lang="en-US" sz="1900" dirty="0">
                <a:latin typeface="Rockwell" panose="02060603020205020403" pitchFamily="18" charset="0"/>
              </a:rPr>
              <a:t> – “Two are better than one because they have a good return for their labor</a:t>
            </a:r>
            <a:r>
              <a:rPr lang="en-US" sz="1900" dirty="0" smtClean="0">
                <a:latin typeface="Rockwell" panose="02060603020205020403" pitchFamily="18" charset="0"/>
              </a:rPr>
              <a:t>.”</a:t>
            </a:r>
          </a:p>
          <a:p>
            <a:pPr>
              <a:lnSpc>
                <a:spcPct val="110000"/>
              </a:lnSpc>
              <a:defRPr/>
            </a:pPr>
            <a:r>
              <a:rPr lang="en-US" sz="2600" dirty="0" smtClean="0">
                <a:latin typeface="Rockwell" panose="02060603020205020403" pitchFamily="18" charset="0"/>
              </a:rPr>
              <a:t>Private Study</a:t>
            </a:r>
          </a:p>
          <a:p>
            <a:pPr lvl="1">
              <a:lnSpc>
                <a:spcPct val="110000"/>
              </a:lnSpc>
              <a:defRPr/>
            </a:pPr>
            <a:r>
              <a:rPr lang="en-US" sz="1900" b="1" dirty="0" smtClean="0">
                <a:latin typeface="Rockwell" panose="02060603020205020403" pitchFamily="18" charset="0"/>
              </a:rPr>
              <a:t>Acts 17:11</a:t>
            </a:r>
            <a:r>
              <a:rPr lang="en-US" sz="1900" dirty="0" smtClean="0">
                <a:latin typeface="Rockwell" panose="02060603020205020403" pitchFamily="18" charset="0"/>
              </a:rPr>
              <a:t> – “Now these were more noble-minded than those in Thessalonica, for they received the word with great eagerness, examining the Scriptures daily to see whether these things were so.”</a:t>
            </a:r>
          </a:p>
          <a:p>
            <a:pPr>
              <a:lnSpc>
                <a:spcPct val="110000"/>
              </a:lnSpc>
              <a:defRPr/>
            </a:pPr>
            <a:r>
              <a:rPr lang="en-US" sz="2600" dirty="0" smtClean="0">
                <a:latin typeface="Rockwell" panose="02060603020205020403" pitchFamily="18" charset="0"/>
              </a:rPr>
              <a:t>Demand It From Your Church</a:t>
            </a:r>
          </a:p>
          <a:p>
            <a:pPr lvl="1">
              <a:lnSpc>
                <a:spcPct val="110000"/>
              </a:lnSpc>
              <a:defRPr/>
            </a:pPr>
            <a:r>
              <a:rPr lang="en-US" sz="1900" b="1" dirty="0" smtClean="0">
                <a:latin typeface="Rockwell" panose="02060603020205020403" pitchFamily="18" charset="0"/>
              </a:rPr>
              <a:t>1 Tim 3:15</a:t>
            </a:r>
            <a:r>
              <a:rPr lang="en-US" sz="1900" dirty="0" smtClean="0">
                <a:latin typeface="Rockwell" panose="02060603020205020403" pitchFamily="18" charset="0"/>
              </a:rPr>
              <a:t> – “but</a:t>
            </a:r>
            <a:r>
              <a:rPr lang="en-US" sz="1900" dirty="0">
                <a:latin typeface="Rockwell" panose="02060603020205020403" pitchFamily="18" charset="0"/>
              </a:rPr>
              <a:t> </a:t>
            </a:r>
            <a:r>
              <a:rPr lang="en-US" sz="1900" dirty="0" smtClean="0">
                <a:latin typeface="Rockwell" panose="02060603020205020403" pitchFamily="18" charset="0"/>
              </a:rPr>
              <a:t>in </a:t>
            </a:r>
            <a:r>
              <a:rPr lang="en-US" sz="1900" dirty="0">
                <a:latin typeface="Rockwell" panose="02060603020205020403" pitchFamily="18" charset="0"/>
              </a:rPr>
              <a:t>case I am delayed, I write so that you will know </a:t>
            </a:r>
            <a:r>
              <a:rPr lang="en-US" sz="1900" dirty="0" smtClean="0">
                <a:latin typeface="Rockwell" panose="02060603020205020403" pitchFamily="18" charset="0"/>
              </a:rPr>
              <a:t>how</a:t>
            </a:r>
            <a:r>
              <a:rPr lang="en-US" sz="1900" dirty="0">
                <a:latin typeface="Rockwell" panose="02060603020205020403" pitchFamily="18" charset="0"/>
              </a:rPr>
              <a:t> </a:t>
            </a:r>
            <a:r>
              <a:rPr lang="en-US" sz="1900" dirty="0" smtClean="0">
                <a:latin typeface="Rockwell" panose="02060603020205020403" pitchFamily="18" charset="0"/>
              </a:rPr>
              <a:t>one </a:t>
            </a:r>
            <a:r>
              <a:rPr lang="en-US" sz="1900" dirty="0">
                <a:latin typeface="Rockwell" panose="02060603020205020403" pitchFamily="18" charset="0"/>
              </a:rPr>
              <a:t>ought to conduct himself in the household of God, which is the church of the living God, the pillar and support of the truth</a:t>
            </a:r>
            <a:r>
              <a:rPr lang="en-US" sz="1900" dirty="0" smtClean="0">
                <a:latin typeface="Rockwell" panose="02060603020205020403" pitchFamily="18" charset="0"/>
              </a:rPr>
              <a:t>.”</a:t>
            </a:r>
          </a:p>
          <a:p>
            <a:pPr>
              <a:lnSpc>
                <a:spcPct val="110000"/>
              </a:lnSpc>
              <a:defRPr/>
            </a:pPr>
            <a:r>
              <a:rPr lang="en-US" sz="2600" dirty="0" smtClean="0">
                <a:latin typeface="Rockwell" panose="02060603020205020403" pitchFamily="18" charset="0"/>
              </a:rPr>
              <a:t>Choose The Right Friends</a:t>
            </a:r>
          </a:p>
          <a:p>
            <a:pPr lvl="1">
              <a:lnSpc>
                <a:spcPct val="110000"/>
              </a:lnSpc>
              <a:defRPr/>
            </a:pPr>
            <a:r>
              <a:rPr lang="en-US" sz="1900" b="1" dirty="0" smtClean="0">
                <a:latin typeface="Rockwell" panose="02060603020205020403" pitchFamily="18" charset="0"/>
              </a:rPr>
              <a:t>Prov 14:7</a:t>
            </a:r>
            <a:r>
              <a:rPr lang="en-US" sz="1900" dirty="0" smtClean="0">
                <a:latin typeface="Rockwell" panose="02060603020205020403" pitchFamily="18" charset="0"/>
              </a:rPr>
              <a:t> – “</a:t>
            </a:r>
            <a:r>
              <a:rPr lang="en-US" sz="1900" dirty="0">
                <a:latin typeface="Rockwell" panose="02060603020205020403" pitchFamily="18" charset="0"/>
              </a:rPr>
              <a:t>Leave the presence of a </a:t>
            </a:r>
            <a:r>
              <a:rPr lang="en-US" sz="1900" dirty="0" smtClean="0">
                <a:latin typeface="Rockwell" panose="02060603020205020403" pitchFamily="18" charset="0"/>
              </a:rPr>
              <a:t>fool, or </a:t>
            </a:r>
            <a:r>
              <a:rPr lang="en-US" sz="1900" dirty="0">
                <a:latin typeface="Rockwell" panose="02060603020205020403" pitchFamily="18" charset="0"/>
              </a:rPr>
              <a:t>you will </a:t>
            </a:r>
            <a:r>
              <a:rPr lang="en-US" sz="1900" dirty="0" smtClean="0">
                <a:latin typeface="Rockwell" panose="02060603020205020403" pitchFamily="18" charset="0"/>
              </a:rPr>
              <a:t>not</a:t>
            </a:r>
            <a:r>
              <a:rPr lang="en-US" sz="1900" dirty="0">
                <a:latin typeface="Rockwell" panose="02060603020205020403" pitchFamily="18" charset="0"/>
              </a:rPr>
              <a:t> </a:t>
            </a:r>
            <a:r>
              <a:rPr lang="en-US" sz="1900" dirty="0" smtClean="0">
                <a:latin typeface="Rockwell" panose="02060603020205020403" pitchFamily="18" charset="0"/>
              </a:rPr>
              <a:t>discern</a:t>
            </a:r>
            <a:r>
              <a:rPr lang="en-US" sz="1900" dirty="0">
                <a:latin typeface="Rockwell" panose="02060603020205020403" pitchFamily="18" charset="0"/>
              </a:rPr>
              <a:t> </a:t>
            </a:r>
            <a:r>
              <a:rPr lang="en-US" sz="1900" dirty="0" smtClean="0">
                <a:latin typeface="Rockwell" panose="02060603020205020403" pitchFamily="18" charset="0"/>
              </a:rPr>
              <a:t>words </a:t>
            </a:r>
            <a:r>
              <a:rPr lang="en-US" sz="1900" dirty="0">
                <a:latin typeface="Rockwell" panose="02060603020205020403" pitchFamily="18" charset="0"/>
              </a:rPr>
              <a:t>of knowledge.</a:t>
            </a:r>
            <a:r>
              <a:rPr lang="en-US" sz="1900" dirty="0" smtClean="0">
                <a:latin typeface="Rockwell" panose="02060603020205020403" pitchFamily="18" charset="0"/>
              </a:rPr>
              <a:t>”</a:t>
            </a:r>
          </a:p>
        </p:txBody>
      </p:sp>
      <p:sp>
        <p:nvSpPr>
          <p:cNvPr id="6" name="Title 1"/>
          <p:cNvSpPr>
            <a:spLocks noGrp="1"/>
          </p:cNvSpPr>
          <p:nvPr>
            <p:ph type="title"/>
          </p:nvPr>
        </p:nvSpPr>
        <p:spPr>
          <a:xfrm>
            <a:off x="0" y="0"/>
            <a:ext cx="9144000" cy="685800"/>
          </a:xfrm>
        </p:spPr>
        <p:txBody>
          <a:bodyPr>
            <a:noAutofit/>
          </a:bodyPr>
          <a:lstStyle/>
          <a:p>
            <a:r>
              <a:rPr lang="en-US" sz="4700" b="1" u="sng" dirty="0" smtClean="0">
                <a:latin typeface="Rockwell" panose="02060603020205020403" pitchFamily="18" charset="0"/>
              </a:rPr>
              <a:t>How Do I Acquire Knowledge?</a:t>
            </a:r>
            <a:endParaRPr lang="es-GT" sz="4700" b="1" u="sng" dirty="0">
              <a:latin typeface="Rockwell" panose="02060603020205020403" pitchFamily="18" charset="0"/>
            </a:endParaRPr>
          </a:p>
        </p:txBody>
      </p:sp>
    </p:spTree>
    <p:extLst>
      <p:ext uri="{BB962C8B-B14F-4D97-AF65-F5344CB8AC3E}">
        <p14:creationId xmlns:p14="http://schemas.microsoft.com/office/powerpoint/2010/main" val="12184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555"/>
          <a:stretch/>
        </p:blipFill>
        <p:spPr>
          <a:xfrm>
            <a:off x="4419600" y="0"/>
            <a:ext cx="4648200" cy="5009152"/>
          </a:xfrm>
          <a:prstGeom prst="rect">
            <a:avLst/>
          </a:prstGeom>
        </p:spPr>
      </p:pic>
      <p:sp>
        <p:nvSpPr>
          <p:cNvPr id="3" name="Content Placeholder 2"/>
          <p:cNvSpPr txBox="1">
            <a:spLocks/>
          </p:cNvSpPr>
          <p:nvPr/>
        </p:nvSpPr>
        <p:spPr>
          <a:xfrm>
            <a:off x="76200" y="1044"/>
            <a:ext cx="4343400" cy="2662689"/>
          </a:xfrm>
          <a:prstGeom prst="rect">
            <a:avLst/>
          </a:prstGeom>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500" b="1" dirty="0" smtClean="0">
                <a:solidFill>
                  <a:schemeClr val="bg1">
                    <a:lumMod val="95000"/>
                  </a:schemeClr>
                </a:solidFill>
              </a:rPr>
              <a:t>FACTUAL KNOWLEDGE</a:t>
            </a:r>
          </a:p>
          <a:p>
            <a:endParaRPr lang="en-US" sz="900" b="1" dirty="0" smtClean="0">
              <a:solidFill>
                <a:schemeClr val="bg1">
                  <a:lumMod val="95000"/>
                </a:schemeClr>
              </a:solidFill>
            </a:endParaRPr>
          </a:p>
          <a:p>
            <a:r>
              <a:rPr lang="en-US" sz="3500" b="1" dirty="0" smtClean="0">
                <a:solidFill>
                  <a:schemeClr val="bg1">
                    <a:lumMod val="95000"/>
                  </a:schemeClr>
                </a:solidFill>
              </a:rPr>
              <a:t>SITUATIONAL INSIGHT</a:t>
            </a:r>
          </a:p>
          <a:p>
            <a:endParaRPr lang="en-US" sz="900" b="1" dirty="0" smtClean="0">
              <a:solidFill>
                <a:schemeClr val="bg1">
                  <a:lumMod val="95000"/>
                </a:schemeClr>
              </a:solidFill>
            </a:endParaRPr>
          </a:p>
          <a:p>
            <a:r>
              <a:rPr lang="en-US" sz="3500" b="1" dirty="0" smtClean="0">
                <a:solidFill>
                  <a:schemeClr val="bg1">
                    <a:lumMod val="95000"/>
                  </a:schemeClr>
                </a:solidFill>
              </a:rPr>
              <a:t>NECESSARY RESOLVE</a:t>
            </a:r>
            <a:endParaRPr lang="en-US" sz="3500" b="1" dirty="0">
              <a:solidFill>
                <a:schemeClr val="bg1">
                  <a:lumMod val="95000"/>
                </a:schemeClr>
              </a:solidFill>
            </a:endParaRPr>
          </a:p>
        </p:txBody>
      </p:sp>
      <p:sp>
        <p:nvSpPr>
          <p:cNvPr id="4" name="Striped Right Arrow 3"/>
          <p:cNvSpPr/>
          <p:nvPr/>
        </p:nvSpPr>
        <p:spPr>
          <a:xfrm rot="5400000">
            <a:off x="1505931" y="2809463"/>
            <a:ext cx="1483938" cy="1279137"/>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Content Placeholder 2"/>
          <p:cNvSpPr txBox="1">
            <a:spLocks/>
          </p:cNvSpPr>
          <p:nvPr/>
        </p:nvSpPr>
        <p:spPr>
          <a:xfrm>
            <a:off x="76200" y="4234330"/>
            <a:ext cx="4343400"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t>Righteous goal</a:t>
            </a:r>
          </a:p>
        </p:txBody>
      </p:sp>
      <p:sp>
        <p:nvSpPr>
          <p:cNvPr id="6" name="Rectangle 5"/>
          <p:cNvSpPr/>
          <p:nvPr/>
        </p:nvSpPr>
        <p:spPr>
          <a:xfrm>
            <a:off x="76200" y="5125385"/>
            <a:ext cx="8991600" cy="1708160"/>
          </a:xfrm>
          <a:prstGeom prst="rect">
            <a:avLst/>
          </a:prstGeom>
          <a:ln w="28575">
            <a:solidFill>
              <a:schemeClr val="tx1"/>
            </a:solidFill>
          </a:ln>
        </p:spPr>
        <p:txBody>
          <a:bodyPr wrap="square">
            <a:spAutoFit/>
          </a:bodyPr>
          <a:lstStyle/>
          <a:p>
            <a:r>
              <a:rPr lang="en-US" sz="2100" b="1" dirty="0" smtClean="0">
                <a:solidFill>
                  <a:srgbClr val="000000"/>
                </a:solidFill>
                <a:latin typeface="Rockwell" panose="02060603020205020403" pitchFamily="18" charset="0"/>
              </a:rPr>
              <a:t>2 Thes 2:10-12</a:t>
            </a:r>
            <a:r>
              <a:rPr lang="en-US" sz="2100" dirty="0" smtClean="0">
                <a:solidFill>
                  <a:srgbClr val="000000"/>
                </a:solidFill>
                <a:latin typeface="Rockwell" panose="02060603020205020403" pitchFamily="18" charset="0"/>
              </a:rPr>
              <a:t> – “</a:t>
            </a:r>
            <a:r>
              <a:rPr lang="en-US" sz="2100" b="1" baseline="30000" dirty="0" smtClean="0">
                <a:solidFill>
                  <a:srgbClr val="000000"/>
                </a:solidFill>
                <a:latin typeface="Rockwell" panose="02060603020205020403" pitchFamily="18" charset="0"/>
              </a:rPr>
              <a:t>10</a:t>
            </a:r>
            <a:r>
              <a:rPr lang="en-US" sz="2100" dirty="0" smtClean="0">
                <a:solidFill>
                  <a:srgbClr val="000000"/>
                </a:solidFill>
                <a:latin typeface="Rockwell" panose="02060603020205020403" pitchFamily="18" charset="0"/>
              </a:rPr>
              <a:t>and with all </a:t>
            </a:r>
            <a:r>
              <a:rPr lang="en-US" sz="2100" dirty="0">
                <a:solidFill>
                  <a:srgbClr val="000000"/>
                </a:solidFill>
                <a:latin typeface="Rockwell" panose="02060603020205020403" pitchFamily="18" charset="0"/>
              </a:rPr>
              <a:t>the deception of wickedness for those who perish, because </a:t>
            </a:r>
            <a:r>
              <a:rPr lang="en-US" sz="2100" u="sng" dirty="0">
                <a:solidFill>
                  <a:srgbClr val="000000"/>
                </a:solidFill>
                <a:latin typeface="Rockwell" panose="02060603020205020403" pitchFamily="18" charset="0"/>
              </a:rPr>
              <a:t>they did not receive the love of the truth so as to </a:t>
            </a:r>
            <a:r>
              <a:rPr lang="en-US" sz="2100" u="sng" dirty="0" smtClean="0">
                <a:solidFill>
                  <a:srgbClr val="000000"/>
                </a:solidFill>
                <a:latin typeface="Rockwell" panose="02060603020205020403" pitchFamily="18" charset="0"/>
              </a:rPr>
              <a:t>be saved</a:t>
            </a:r>
            <a:r>
              <a:rPr lang="en-US" sz="2100" dirty="0" smtClean="0">
                <a:solidFill>
                  <a:srgbClr val="000000"/>
                </a:solidFill>
                <a:latin typeface="Rockwell" panose="02060603020205020403" pitchFamily="18" charset="0"/>
              </a:rPr>
              <a:t>. </a:t>
            </a:r>
            <a:r>
              <a:rPr lang="en-US" sz="2100" b="1" baseline="30000" dirty="0" smtClean="0">
                <a:solidFill>
                  <a:srgbClr val="000000"/>
                </a:solidFill>
                <a:latin typeface="Rockwell" panose="02060603020205020403" pitchFamily="18" charset="0"/>
              </a:rPr>
              <a:t>11</a:t>
            </a:r>
            <a:r>
              <a:rPr lang="en-US" sz="2100" dirty="0" smtClean="0">
                <a:solidFill>
                  <a:srgbClr val="000000"/>
                </a:solidFill>
                <a:latin typeface="Rockwell" panose="02060603020205020403" pitchFamily="18" charset="0"/>
              </a:rPr>
              <a:t>For this reason God will send </a:t>
            </a:r>
            <a:r>
              <a:rPr lang="en-US" sz="2100" dirty="0">
                <a:solidFill>
                  <a:srgbClr val="000000"/>
                </a:solidFill>
                <a:latin typeface="Rockwell" panose="02060603020205020403" pitchFamily="18" charset="0"/>
              </a:rPr>
              <a:t>upon </a:t>
            </a:r>
            <a:r>
              <a:rPr lang="en-US" sz="2100" dirty="0" smtClean="0">
                <a:solidFill>
                  <a:srgbClr val="000000"/>
                </a:solidFill>
                <a:latin typeface="Rockwell" panose="02060603020205020403" pitchFamily="18" charset="0"/>
              </a:rPr>
              <a:t>them a</a:t>
            </a:r>
            <a:r>
              <a:rPr lang="en-US" sz="2100" dirty="0">
                <a:solidFill>
                  <a:srgbClr val="000000"/>
                </a:solidFill>
                <a:latin typeface="Rockwell" panose="02060603020205020403" pitchFamily="18" charset="0"/>
              </a:rPr>
              <a:t> deluding influence so that they will </a:t>
            </a:r>
            <a:r>
              <a:rPr lang="en-US" sz="2100" dirty="0" smtClean="0">
                <a:solidFill>
                  <a:srgbClr val="000000"/>
                </a:solidFill>
                <a:latin typeface="Rockwell" panose="02060603020205020403" pitchFamily="18" charset="0"/>
              </a:rPr>
              <a:t>believe what </a:t>
            </a:r>
            <a:r>
              <a:rPr lang="en-US" sz="2100" dirty="0">
                <a:solidFill>
                  <a:srgbClr val="000000"/>
                </a:solidFill>
                <a:latin typeface="Rockwell" panose="02060603020205020403" pitchFamily="18" charset="0"/>
              </a:rPr>
              <a:t>is false, </a:t>
            </a:r>
            <a:r>
              <a:rPr lang="en-US" sz="2100" b="1" baseline="30000" dirty="0" smtClean="0">
                <a:solidFill>
                  <a:srgbClr val="000000"/>
                </a:solidFill>
                <a:latin typeface="Rockwell" panose="02060603020205020403" pitchFamily="18" charset="0"/>
              </a:rPr>
              <a:t>12</a:t>
            </a:r>
            <a:r>
              <a:rPr lang="en-US" sz="2100" dirty="0" smtClean="0">
                <a:solidFill>
                  <a:srgbClr val="000000"/>
                </a:solidFill>
                <a:latin typeface="Rockwell" panose="02060603020205020403" pitchFamily="18" charset="0"/>
              </a:rPr>
              <a:t>in </a:t>
            </a:r>
            <a:r>
              <a:rPr lang="en-US" sz="2100" dirty="0">
                <a:solidFill>
                  <a:srgbClr val="000000"/>
                </a:solidFill>
                <a:latin typeface="Rockwell" panose="02060603020205020403" pitchFamily="18" charset="0"/>
              </a:rPr>
              <a:t>order that they all may </a:t>
            </a:r>
            <a:r>
              <a:rPr lang="en-US" sz="2100" dirty="0" smtClean="0">
                <a:solidFill>
                  <a:srgbClr val="000000"/>
                </a:solidFill>
                <a:latin typeface="Rockwell" panose="02060603020205020403" pitchFamily="18" charset="0"/>
              </a:rPr>
              <a:t>be judged </a:t>
            </a:r>
            <a:r>
              <a:rPr lang="en-US" sz="2100" dirty="0">
                <a:solidFill>
                  <a:srgbClr val="000000"/>
                </a:solidFill>
                <a:latin typeface="Rockwell" panose="02060603020205020403" pitchFamily="18" charset="0"/>
              </a:rPr>
              <a:t>who did not believe the truth, </a:t>
            </a:r>
            <a:r>
              <a:rPr lang="en-US" sz="2100" dirty="0" smtClean="0">
                <a:solidFill>
                  <a:srgbClr val="000000"/>
                </a:solidFill>
                <a:latin typeface="Rockwell" panose="02060603020205020403" pitchFamily="18" charset="0"/>
              </a:rPr>
              <a:t>but took </a:t>
            </a:r>
            <a:r>
              <a:rPr lang="en-US" sz="2100" dirty="0">
                <a:solidFill>
                  <a:srgbClr val="000000"/>
                </a:solidFill>
                <a:latin typeface="Rockwell" panose="02060603020205020403" pitchFamily="18" charset="0"/>
              </a:rPr>
              <a:t>pleasure in wickedness.</a:t>
            </a:r>
            <a:endParaRPr lang="es-GT" sz="2100" dirty="0">
              <a:latin typeface="Rockwell" panose="02060603020205020403" pitchFamily="18" charset="0"/>
            </a:endParaRPr>
          </a:p>
        </p:txBody>
      </p:sp>
    </p:spTree>
    <p:extLst>
      <p:ext uri="{BB962C8B-B14F-4D97-AF65-F5344CB8AC3E}">
        <p14:creationId xmlns:p14="http://schemas.microsoft.com/office/powerpoint/2010/main" val="8112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8100"/>
            <a:ext cx="8991600" cy="3062377"/>
          </a:xfrm>
          <a:prstGeom prst="rect">
            <a:avLst/>
          </a:prstGeom>
          <a:ln w="28575">
            <a:solidFill>
              <a:schemeClr val="tx1"/>
            </a:solidFill>
          </a:ln>
        </p:spPr>
        <p:txBody>
          <a:bodyPr wrap="square">
            <a:spAutoFit/>
          </a:bodyPr>
          <a:lstStyle/>
          <a:p>
            <a:pPr algn="ctr"/>
            <a:r>
              <a:rPr lang="en-US" sz="3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ckwell" panose="02060603020205020403" pitchFamily="18" charset="0"/>
              </a:rPr>
              <a:t>Christianity Is A Religion Of Instruction</a:t>
            </a:r>
            <a:endParaRPr lang="en-US" sz="3500" b="1" dirty="0" smtClean="0">
              <a:solidFill>
                <a:srgbClr val="000000"/>
              </a:solidFill>
              <a:latin typeface="Rockwell" panose="02060603020205020403" pitchFamily="18" charset="0"/>
            </a:endParaRPr>
          </a:p>
          <a:p>
            <a:endParaRPr lang="en-US" b="1"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John 8:31-32</a:t>
            </a:r>
            <a:r>
              <a:rPr lang="en-US" sz="2000" dirty="0" smtClean="0">
                <a:solidFill>
                  <a:srgbClr val="000000"/>
                </a:solidFill>
                <a:latin typeface="Rockwell" panose="02060603020205020403" pitchFamily="18" charset="0"/>
              </a:rPr>
              <a:t> – “</a:t>
            </a:r>
            <a:r>
              <a:rPr lang="en-US" sz="2000" b="1" baseline="30000" dirty="0" smtClean="0">
                <a:solidFill>
                  <a:srgbClr val="000000"/>
                </a:solidFill>
                <a:latin typeface="Rockwell" panose="02060603020205020403" pitchFamily="18" charset="0"/>
              </a:rPr>
              <a:t>31</a:t>
            </a:r>
            <a:r>
              <a:rPr lang="en-US" sz="2000" dirty="0" smtClean="0">
                <a:solidFill>
                  <a:srgbClr val="000000"/>
                </a:solidFill>
                <a:latin typeface="Rockwell" panose="02060603020205020403" pitchFamily="18" charset="0"/>
              </a:rPr>
              <a:t>So </a:t>
            </a:r>
            <a:r>
              <a:rPr lang="en-US" sz="2000" dirty="0">
                <a:solidFill>
                  <a:srgbClr val="000000"/>
                </a:solidFill>
                <a:latin typeface="Rockwell" panose="02060603020205020403" pitchFamily="18" charset="0"/>
              </a:rPr>
              <a:t>Jesus was saying to those Jews who had </a:t>
            </a:r>
            <a:r>
              <a:rPr lang="en-US" sz="2000" dirty="0" smtClean="0">
                <a:solidFill>
                  <a:srgbClr val="000000"/>
                </a:solidFill>
                <a:latin typeface="Rockwell" panose="02060603020205020403" pitchFamily="18" charset="0"/>
              </a:rPr>
              <a:t>believed Him, ‘If </a:t>
            </a:r>
            <a:r>
              <a:rPr lang="en-US" sz="2000" dirty="0">
                <a:solidFill>
                  <a:srgbClr val="000000"/>
                </a:solidFill>
                <a:latin typeface="Rockwell" panose="02060603020205020403" pitchFamily="18" charset="0"/>
              </a:rPr>
              <a:t>you </a:t>
            </a:r>
            <a:r>
              <a:rPr lang="en-US" sz="2000" u="sng" dirty="0">
                <a:solidFill>
                  <a:srgbClr val="000000"/>
                </a:solidFill>
                <a:latin typeface="Rockwell" panose="02060603020205020403" pitchFamily="18" charset="0"/>
              </a:rPr>
              <a:t>continue in My word</a:t>
            </a:r>
            <a:r>
              <a:rPr lang="en-US" sz="2000" dirty="0">
                <a:solidFill>
                  <a:srgbClr val="000000"/>
                </a:solidFill>
                <a:latin typeface="Rockwell" panose="02060603020205020403" pitchFamily="18" charset="0"/>
              </a:rPr>
              <a:t>, then you are truly disciples of Mine; </a:t>
            </a:r>
            <a:r>
              <a:rPr lang="en-US" sz="2000" b="1" baseline="30000" dirty="0" smtClean="0">
                <a:solidFill>
                  <a:srgbClr val="000000"/>
                </a:solidFill>
                <a:latin typeface="Rockwell" panose="02060603020205020403" pitchFamily="18" charset="0"/>
              </a:rPr>
              <a:t>32</a:t>
            </a:r>
            <a:r>
              <a:rPr lang="en-US" sz="2000" dirty="0" smtClean="0">
                <a:solidFill>
                  <a:srgbClr val="000000"/>
                </a:solidFill>
                <a:latin typeface="Rockwell" panose="02060603020205020403" pitchFamily="18" charset="0"/>
              </a:rPr>
              <a:t>and</a:t>
            </a:r>
            <a:r>
              <a:rPr lang="en-US" sz="2000" dirty="0">
                <a:solidFill>
                  <a:srgbClr val="000000"/>
                </a:solidFill>
                <a:latin typeface="Rockwell" panose="02060603020205020403" pitchFamily="18" charset="0"/>
              </a:rPr>
              <a:t> you will know the truth, and </a:t>
            </a:r>
            <a:r>
              <a:rPr lang="en-US" sz="2000" u="sng" dirty="0">
                <a:solidFill>
                  <a:srgbClr val="000000"/>
                </a:solidFill>
                <a:latin typeface="Rockwell" panose="02060603020205020403" pitchFamily="18" charset="0"/>
              </a:rPr>
              <a:t>the truth will make you free</a:t>
            </a:r>
            <a:r>
              <a:rPr lang="en-US" sz="2000" dirty="0" smtClean="0">
                <a:solidFill>
                  <a:srgbClr val="000000"/>
                </a:solidFill>
                <a:latin typeface="Rockwell" panose="02060603020205020403" pitchFamily="18" charset="0"/>
              </a:rPr>
              <a:t>.’”</a:t>
            </a:r>
          </a:p>
          <a:p>
            <a:endParaRPr lang="en-US" sz="1000" dirty="0" smtClean="0">
              <a:solidFill>
                <a:srgbClr val="000000"/>
              </a:solidFill>
              <a:latin typeface="Rockwell" panose="02060603020205020403" pitchFamily="18" charset="0"/>
            </a:endParaRPr>
          </a:p>
          <a:p>
            <a:r>
              <a:rPr lang="en-US" sz="2000" b="1" dirty="0" smtClean="0">
                <a:solidFill>
                  <a:srgbClr val="000000"/>
                </a:solidFill>
                <a:latin typeface="Rockwell" panose="02060603020205020403" pitchFamily="18" charset="0"/>
              </a:rPr>
              <a:t>John 17:17</a:t>
            </a:r>
            <a:r>
              <a:rPr lang="en-US" sz="2000" dirty="0" smtClean="0">
                <a:solidFill>
                  <a:srgbClr val="000000"/>
                </a:solidFill>
                <a:latin typeface="Rockwell" panose="02060603020205020403" pitchFamily="18" charset="0"/>
              </a:rPr>
              <a:t> – “</a:t>
            </a:r>
            <a:r>
              <a:rPr lang="en-US" sz="2000" dirty="0">
                <a:latin typeface="Rockwell" panose="02060603020205020403" pitchFamily="18" charset="0"/>
              </a:rPr>
              <a:t>Sanctify them in the truth; </a:t>
            </a:r>
            <a:r>
              <a:rPr lang="en-US" sz="2000" u="sng" dirty="0">
                <a:latin typeface="Rockwell" panose="02060603020205020403" pitchFamily="18" charset="0"/>
              </a:rPr>
              <a:t>Your word is truth</a:t>
            </a:r>
            <a:r>
              <a:rPr lang="en-US" sz="2000" dirty="0" smtClean="0">
                <a:latin typeface="Rockwell" panose="02060603020205020403" pitchFamily="18" charset="0"/>
              </a:rPr>
              <a:t>.</a:t>
            </a:r>
            <a:r>
              <a:rPr lang="en-US" sz="2000" dirty="0" smtClean="0">
                <a:solidFill>
                  <a:srgbClr val="000000"/>
                </a:solidFill>
                <a:latin typeface="Rockwell" panose="02060603020205020403" pitchFamily="18" charset="0"/>
              </a:rPr>
              <a:t>”</a:t>
            </a:r>
          </a:p>
          <a:p>
            <a:endParaRPr lang="en-US" sz="1000" dirty="0">
              <a:solidFill>
                <a:srgbClr val="000000"/>
              </a:solidFill>
              <a:latin typeface="Rockwell" panose="02060603020205020403" pitchFamily="18" charset="0"/>
            </a:endParaRPr>
          </a:p>
          <a:p>
            <a:r>
              <a:rPr lang="en-US" sz="2000" b="1" dirty="0" smtClean="0">
                <a:latin typeface="Rockwell" panose="02060603020205020403" pitchFamily="18" charset="0"/>
              </a:rPr>
              <a:t>Acts 2:42</a:t>
            </a:r>
            <a:r>
              <a:rPr lang="en-US" sz="2000" dirty="0" smtClean="0">
                <a:latin typeface="Rockwell" panose="02060603020205020403" pitchFamily="18" charset="0"/>
              </a:rPr>
              <a:t> – “They </a:t>
            </a:r>
            <a:r>
              <a:rPr lang="en-US" sz="2000" dirty="0">
                <a:latin typeface="Rockwell" panose="02060603020205020403" pitchFamily="18" charset="0"/>
              </a:rPr>
              <a:t>were continually </a:t>
            </a:r>
            <a:r>
              <a:rPr lang="en-US" sz="2000" u="sng" dirty="0">
                <a:latin typeface="Rockwell" panose="02060603020205020403" pitchFamily="18" charset="0"/>
              </a:rPr>
              <a:t>devoting themselves to the apostles’ teaching</a:t>
            </a:r>
            <a:r>
              <a:rPr lang="en-US" sz="2000" dirty="0">
                <a:latin typeface="Rockwell" panose="02060603020205020403" pitchFamily="18" charset="0"/>
              </a:rPr>
              <a:t> and to fellowship, to the breaking of bread </a:t>
            </a:r>
            <a:r>
              <a:rPr lang="en-US" sz="2000" dirty="0" smtClean="0">
                <a:latin typeface="Rockwell" panose="02060603020205020403" pitchFamily="18" charset="0"/>
              </a:rPr>
              <a:t>and</a:t>
            </a:r>
            <a:r>
              <a:rPr lang="en-US" sz="2000" dirty="0">
                <a:latin typeface="Rockwell" panose="02060603020205020403" pitchFamily="18" charset="0"/>
              </a:rPr>
              <a:t> </a:t>
            </a:r>
            <a:r>
              <a:rPr lang="en-US" sz="2000" dirty="0" smtClean="0">
                <a:latin typeface="Rockwell" panose="02060603020205020403" pitchFamily="18" charset="0"/>
              </a:rPr>
              <a:t>to </a:t>
            </a:r>
            <a:r>
              <a:rPr lang="en-US" sz="2000" dirty="0">
                <a:latin typeface="Rockwell" panose="02060603020205020403" pitchFamily="18" charset="0"/>
              </a:rPr>
              <a:t>prayer</a:t>
            </a:r>
            <a:r>
              <a:rPr lang="en-US" sz="2000" dirty="0" smtClean="0">
                <a:latin typeface="Rockwell" panose="02060603020205020403" pitchFamily="18" charset="0"/>
              </a:rPr>
              <a:t>.”</a:t>
            </a:r>
            <a:endParaRPr lang="es-GT" sz="2000" dirty="0">
              <a:latin typeface="Rockwell" panose="020606030202050204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00400"/>
            <a:ext cx="4495800" cy="28068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200401"/>
            <a:ext cx="4495800" cy="2806876"/>
          </a:xfrm>
          <a:prstGeom prst="rect">
            <a:avLst/>
          </a:prstGeom>
        </p:spPr>
      </p:pic>
      <p:sp>
        <p:nvSpPr>
          <p:cNvPr id="8" name="Rectangle 7"/>
          <p:cNvSpPr/>
          <p:nvPr/>
        </p:nvSpPr>
        <p:spPr>
          <a:xfrm>
            <a:off x="76200" y="6070954"/>
            <a:ext cx="8991600" cy="707886"/>
          </a:xfrm>
          <a:prstGeom prst="rect">
            <a:avLst/>
          </a:prstGeom>
          <a:ln w="28575">
            <a:solidFill>
              <a:schemeClr val="tx1"/>
            </a:solidFill>
          </a:ln>
        </p:spPr>
        <p:txBody>
          <a:bodyPr wrap="square">
            <a:spAutoFit/>
          </a:bodyPr>
          <a:lstStyle/>
          <a:p>
            <a:r>
              <a:rPr lang="en-US" sz="2000" b="1" dirty="0" smtClean="0">
                <a:solidFill>
                  <a:srgbClr val="000000"/>
                </a:solidFill>
                <a:latin typeface="Rockwell" panose="02060603020205020403" pitchFamily="18" charset="0"/>
              </a:rPr>
              <a:t>Acts 17:30</a:t>
            </a:r>
            <a:r>
              <a:rPr lang="en-US" sz="2000" dirty="0" smtClean="0">
                <a:solidFill>
                  <a:srgbClr val="000000"/>
                </a:solidFill>
                <a:latin typeface="Rockwell" panose="02060603020205020403" pitchFamily="18" charset="0"/>
              </a:rPr>
              <a:t> – “Therefore </a:t>
            </a:r>
            <a:r>
              <a:rPr lang="en-US" sz="2000" dirty="0">
                <a:solidFill>
                  <a:srgbClr val="000000"/>
                </a:solidFill>
                <a:latin typeface="Rockwell" panose="02060603020205020403" pitchFamily="18" charset="0"/>
              </a:rPr>
              <a:t>having overlooked the times of ignorance, God is now declaring to men that all people everywhere should </a:t>
            </a:r>
            <a:r>
              <a:rPr lang="en-US" sz="2000" dirty="0" smtClean="0">
                <a:solidFill>
                  <a:srgbClr val="000000"/>
                </a:solidFill>
                <a:latin typeface="Rockwell" panose="02060603020205020403" pitchFamily="18" charset="0"/>
              </a:rPr>
              <a:t>repent.”</a:t>
            </a:r>
            <a:endParaRPr lang="es-GT" sz="2000" dirty="0">
              <a:latin typeface="Rockwell" panose="02060603020205020403" pitchFamily="18" charset="0"/>
            </a:endParaRPr>
          </a:p>
        </p:txBody>
      </p:sp>
    </p:spTree>
    <p:extLst>
      <p:ext uri="{BB962C8B-B14F-4D97-AF65-F5344CB8AC3E}">
        <p14:creationId xmlns:p14="http://schemas.microsoft.com/office/powerpoint/2010/main" val="290117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u="sng" dirty="0">
                <a:latin typeface="Rockwell" panose="02060603020205020403" pitchFamily="18" charset="0"/>
              </a:rPr>
              <a:t>Surveys Of The American </a:t>
            </a:r>
            <a:r>
              <a:rPr lang="en-US" b="1" u="sng" dirty="0" smtClean="0">
                <a:latin typeface="Rockwell" panose="02060603020205020403" pitchFamily="18" charset="0"/>
              </a:rPr>
              <a:t>Public</a:t>
            </a:r>
            <a:endParaRPr lang="es-GT" b="1" u="sng" dirty="0">
              <a:latin typeface="Rockwell" panose="02060603020205020403" pitchFamily="18" charset="0"/>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pPr>
              <a:lnSpc>
                <a:spcPct val="120000"/>
              </a:lnSpc>
              <a:spcAft>
                <a:spcPct val="20000"/>
              </a:spcAft>
            </a:pPr>
            <a:r>
              <a:rPr lang="en-US" altLang="es-GT" dirty="0">
                <a:latin typeface="Rockwell" panose="02060603020205020403" pitchFamily="18" charset="0"/>
              </a:rPr>
              <a:t>Fewer than half of all adults can name the four gospels </a:t>
            </a:r>
          </a:p>
          <a:p>
            <a:pPr>
              <a:lnSpc>
                <a:spcPct val="120000"/>
              </a:lnSpc>
              <a:spcAft>
                <a:spcPct val="20000"/>
              </a:spcAft>
            </a:pPr>
            <a:r>
              <a:rPr lang="en-US" altLang="es-GT" dirty="0">
                <a:latin typeface="Rockwell" panose="02060603020205020403" pitchFamily="18" charset="0"/>
              </a:rPr>
              <a:t>Many professing Christians cannot identify more than two or three of the apostles </a:t>
            </a:r>
          </a:p>
          <a:p>
            <a:pPr>
              <a:lnSpc>
                <a:spcPct val="120000"/>
              </a:lnSpc>
              <a:spcAft>
                <a:spcPct val="20000"/>
              </a:spcAft>
            </a:pPr>
            <a:r>
              <a:rPr lang="en-US" altLang="es-GT" dirty="0" smtClean="0">
                <a:latin typeface="Rockwell" panose="02060603020205020403" pitchFamily="18" charset="0"/>
              </a:rPr>
              <a:t>60% </a:t>
            </a:r>
            <a:r>
              <a:rPr lang="en-US" altLang="es-GT" dirty="0">
                <a:latin typeface="Rockwell" panose="02060603020205020403" pitchFamily="18" charset="0"/>
              </a:rPr>
              <a:t>of Americans can't name even five of the Ten Commandments </a:t>
            </a:r>
          </a:p>
          <a:p>
            <a:pPr>
              <a:lnSpc>
                <a:spcPct val="120000"/>
              </a:lnSpc>
              <a:spcAft>
                <a:spcPct val="20000"/>
              </a:spcAft>
            </a:pPr>
            <a:r>
              <a:rPr lang="en-US" altLang="es-GT" dirty="0" smtClean="0">
                <a:latin typeface="Rockwell" panose="02060603020205020403" pitchFamily="18" charset="0"/>
              </a:rPr>
              <a:t>12% </a:t>
            </a:r>
            <a:r>
              <a:rPr lang="en-US" altLang="es-GT" dirty="0">
                <a:latin typeface="Rockwell" panose="02060603020205020403" pitchFamily="18" charset="0"/>
              </a:rPr>
              <a:t>of adults believe that Joan of Arc was Noah's wife </a:t>
            </a:r>
          </a:p>
          <a:p>
            <a:pPr>
              <a:lnSpc>
                <a:spcPct val="120000"/>
              </a:lnSpc>
              <a:spcAft>
                <a:spcPct val="20000"/>
              </a:spcAft>
            </a:pPr>
            <a:r>
              <a:rPr lang="en-US" altLang="es-GT" dirty="0" smtClean="0">
                <a:latin typeface="Rockwell" panose="02060603020205020403" pitchFamily="18" charset="0"/>
              </a:rPr>
              <a:t>50% </a:t>
            </a:r>
            <a:r>
              <a:rPr lang="en-US" altLang="es-GT" dirty="0">
                <a:latin typeface="Rockwell" panose="02060603020205020403" pitchFamily="18" charset="0"/>
              </a:rPr>
              <a:t>of graduating high school seniors thought that Sodom and Gomorrah were husband and wife </a:t>
            </a:r>
          </a:p>
          <a:p>
            <a:pPr>
              <a:lnSpc>
                <a:spcPct val="120000"/>
              </a:lnSpc>
              <a:spcAft>
                <a:spcPct val="20000"/>
              </a:spcAft>
            </a:pPr>
            <a:r>
              <a:rPr lang="en-US" altLang="es-GT" dirty="0">
                <a:latin typeface="Rockwell" panose="02060603020205020403" pitchFamily="18" charset="0"/>
              </a:rPr>
              <a:t>A considerable number of respondents indicated that the Sermon on the Mount was preached by Billy Graham</a:t>
            </a:r>
            <a:endParaRPr lang="es-GT" dirty="0">
              <a:latin typeface="Rockwell" panose="02060603020205020403" pitchFamily="18" charset="0"/>
            </a:endParaRPr>
          </a:p>
        </p:txBody>
      </p:sp>
    </p:spTree>
    <p:extLst>
      <p:ext uri="{BB962C8B-B14F-4D97-AF65-F5344CB8AC3E}">
        <p14:creationId xmlns:p14="http://schemas.microsoft.com/office/powerpoint/2010/main" val="40164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4200" b="1" u="sng" dirty="0" smtClean="0">
                <a:latin typeface="Rockwell" panose="02060603020205020403" pitchFamily="18" charset="0"/>
              </a:rPr>
              <a:t>Freshmen At Evangelical College</a:t>
            </a:r>
            <a:endParaRPr lang="es-GT" sz="4200" b="1" u="sng" dirty="0">
              <a:latin typeface="Rockwell" panose="02060603020205020403" pitchFamily="18" charset="0"/>
            </a:endParaRPr>
          </a:p>
        </p:txBody>
      </p:sp>
      <p:sp>
        <p:nvSpPr>
          <p:cNvPr id="3" name="Content Placeholder 2"/>
          <p:cNvSpPr>
            <a:spLocks noGrp="1"/>
          </p:cNvSpPr>
          <p:nvPr>
            <p:ph idx="1"/>
          </p:nvPr>
        </p:nvSpPr>
        <p:spPr>
          <a:xfrm>
            <a:off x="0" y="838200"/>
            <a:ext cx="9144000" cy="6019800"/>
          </a:xfrm>
        </p:spPr>
        <p:txBody>
          <a:bodyPr>
            <a:normAutofit fontScale="92500" lnSpcReduction="20000"/>
          </a:bodyPr>
          <a:lstStyle/>
          <a:p>
            <a:pPr>
              <a:lnSpc>
                <a:spcPct val="120000"/>
              </a:lnSpc>
              <a:defRPr/>
            </a:pPr>
            <a:r>
              <a:rPr lang="en-US" dirty="0" smtClean="0">
                <a:latin typeface="Rockwell" panose="02060603020205020403" pitchFamily="18" charset="0"/>
              </a:rPr>
              <a:t>80% </a:t>
            </a:r>
            <a:r>
              <a:rPr lang="en-US" dirty="0">
                <a:latin typeface="Rockwell" panose="02060603020205020403" pitchFamily="18" charset="0"/>
              </a:rPr>
              <a:t>could not place Moses, Adam, David, Solomon, Abraham in chronological order. </a:t>
            </a:r>
          </a:p>
          <a:p>
            <a:pPr>
              <a:lnSpc>
                <a:spcPct val="120000"/>
              </a:lnSpc>
              <a:defRPr/>
            </a:pPr>
            <a:r>
              <a:rPr lang="en-US" dirty="0">
                <a:latin typeface="Rockwell" panose="02060603020205020403" pitchFamily="18" charset="0"/>
              </a:rPr>
              <a:t>Only </a:t>
            </a:r>
            <a:r>
              <a:rPr lang="en-US" dirty="0" smtClean="0">
                <a:latin typeface="Rockwell" panose="02060603020205020403" pitchFamily="18" charset="0"/>
              </a:rPr>
              <a:t>15% </a:t>
            </a:r>
            <a:r>
              <a:rPr lang="en-US" dirty="0">
                <a:latin typeface="Rockwell" panose="02060603020205020403" pitchFamily="18" charset="0"/>
              </a:rPr>
              <a:t>could place in order the major events of Jesus' and Paul's lives. </a:t>
            </a:r>
          </a:p>
          <a:p>
            <a:pPr>
              <a:lnSpc>
                <a:spcPct val="120000"/>
              </a:lnSpc>
              <a:defRPr/>
            </a:pPr>
            <a:r>
              <a:rPr lang="en-US" dirty="0">
                <a:latin typeface="Rockwell" panose="02060603020205020403" pitchFamily="18" charset="0"/>
              </a:rPr>
              <a:t>Only </a:t>
            </a:r>
            <a:r>
              <a:rPr lang="en-US" dirty="0" smtClean="0">
                <a:latin typeface="Rockwell" panose="02060603020205020403" pitchFamily="18" charset="0"/>
              </a:rPr>
              <a:t>20% </a:t>
            </a:r>
            <a:r>
              <a:rPr lang="en-US" dirty="0">
                <a:latin typeface="Rockwell" panose="02060603020205020403" pitchFamily="18" charset="0"/>
              </a:rPr>
              <a:t>knew to look in Acts to read the story of Paul's travels. </a:t>
            </a:r>
          </a:p>
          <a:p>
            <a:pPr>
              <a:lnSpc>
                <a:spcPct val="120000"/>
              </a:lnSpc>
              <a:defRPr/>
            </a:pPr>
            <a:r>
              <a:rPr lang="en-US" dirty="0">
                <a:latin typeface="Rockwell" panose="02060603020205020403" pitchFamily="18" charset="0"/>
              </a:rPr>
              <a:t>Only </a:t>
            </a:r>
            <a:r>
              <a:rPr lang="en-US" dirty="0" smtClean="0">
                <a:latin typeface="Rockwell" panose="02060603020205020403" pitchFamily="18" charset="0"/>
              </a:rPr>
              <a:t>60% </a:t>
            </a:r>
            <a:r>
              <a:rPr lang="en-US" dirty="0">
                <a:latin typeface="Rockwell" panose="02060603020205020403" pitchFamily="18" charset="0"/>
              </a:rPr>
              <a:t>could locate the Exodus story in the Old Testament.</a:t>
            </a:r>
          </a:p>
          <a:p>
            <a:pPr>
              <a:lnSpc>
                <a:spcPct val="120000"/>
              </a:lnSpc>
              <a:defRPr/>
            </a:pPr>
            <a:r>
              <a:rPr lang="en-US" dirty="0">
                <a:latin typeface="Rockwell" panose="02060603020205020403" pitchFamily="18" charset="0"/>
              </a:rPr>
              <a:t>Only </a:t>
            </a:r>
            <a:r>
              <a:rPr lang="en-US" dirty="0" smtClean="0">
                <a:latin typeface="Rockwell" panose="02060603020205020403" pitchFamily="18" charset="0"/>
              </a:rPr>
              <a:t>33% could </a:t>
            </a:r>
            <a:r>
              <a:rPr lang="en-US" dirty="0">
                <a:latin typeface="Rockwell" panose="02060603020205020403" pitchFamily="18" charset="0"/>
              </a:rPr>
              <a:t>find the Sermon on the Mount in the New Testament.</a:t>
            </a:r>
          </a:p>
          <a:p>
            <a:pPr>
              <a:lnSpc>
                <a:spcPct val="120000"/>
              </a:lnSpc>
              <a:defRPr/>
            </a:pPr>
            <a:r>
              <a:rPr lang="en-US" dirty="0" smtClean="0">
                <a:latin typeface="Rockwell" panose="02060603020205020403" pitchFamily="18" charset="0"/>
              </a:rPr>
              <a:t>80% </a:t>
            </a:r>
            <a:r>
              <a:rPr lang="en-US" dirty="0">
                <a:latin typeface="Rockwell" panose="02060603020205020403" pitchFamily="18" charset="0"/>
              </a:rPr>
              <a:t>did not know where to find the Lord's </a:t>
            </a:r>
            <a:r>
              <a:rPr lang="en-US" dirty="0" smtClean="0">
                <a:latin typeface="Rockwell" panose="02060603020205020403" pitchFamily="18" charset="0"/>
              </a:rPr>
              <a:t>Prayer</a:t>
            </a:r>
            <a:endParaRPr lang="es-GT" dirty="0">
              <a:latin typeface="Rockwell" panose="02060603020205020403" pitchFamily="18" charset="0"/>
            </a:endParaRPr>
          </a:p>
        </p:txBody>
      </p:sp>
    </p:spTree>
    <p:extLst>
      <p:ext uri="{BB962C8B-B14F-4D97-AF65-F5344CB8AC3E}">
        <p14:creationId xmlns:p14="http://schemas.microsoft.com/office/powerpoint/2010/main" val="304286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b="1" u="sng" dirty="0">
                <a:latin typeface="Rockwell" panose="02060603020205020403" pitchFamily="18" charset="0"/>
              </a:rPr>
              <a:t>Freshman A</a:t>
            </a:r>
            <a:r>
              <a:rPr lang="en-US" sz="3600" b="1" u="sng" dirty="0" smtClean="0">
                <a:latin typeface="Rockwell" panose="02060603020205020403" pitchFamily="18" charset="0"/>
              </a:rPr>
              <a:t>t </a:t>
            </a:r>
            <a:r>
              <a:rPr lang="en-US" sz="3600" b="1" u="sng" dirty="0">
                <a:latin typeface="Rockwell" panose="02060603020205020403" pitchFamily="18" charset="0"/>
              </a:rPr>
              <a:t>College Bible D</a:t>
            </a:r>
            <a:r>
              <a:rPr lang="en-US" sz="3600" b="1" u="sng" dirty="0" smtClean="0">
                <a:latin typeface="Rockwell" panose="02060603020205020403" pitchFamily="18" charset="0"/>
              </a:rPr>
              <a:t>epartment</a:t>
            </a:r>
            <a:endParaRPr lang="es-GT" sz="3600" b="1" u="sng" dirty="0">
              <a:latin typeface="Rockwell" panose="02060603020205020403" pitchFamily="18" charset="0"/>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lnSpc>
                <a:spcPct val="90000"/>
              </a:lnSpc>
              <a:defRPr/>
            </a:pPr>
            <a:r>
              <a:rPr lang="en-US" sz="3400" dirty="0">
                <a:latin typeface="Rockwell" panose="02060603020205020403" pitchFamily="18" charset="0"/>
              </a:rPr>
              <a:t>91% </a:t>
            </a:r>
            <a:r>
              <a:rPr lang="en-US" sz="3400" dirty="0" smtClean="0">
                <a:latin typeface="Rockwell" panose="02060603020205020403" pitchFamily="18" charset="0"/>
              </a:rPr>
              <a:t>were </a:t>
            </a:r>
            <a:r>
              <a:rPr lang="en-US" sz="3400" dirty="0">
                <a:latin typeface="Rockwell" panose="02060603020205020403" pitchFamily="18" charset="0"/>
              </a:rPr>
              <a:t>members of the </a:t>
            </a:r>
            <a:r>
              <a:rPr lang="en-US" sz="3400" dirty="0" smtClean="0">
                <a:latin typeface="Rockwell" panose="02060603020205020403" pitchFamily="18" charset="0"/>
              </a:rPr>
              <a:t>church</a:t>
            </a:r>
          </a:p>
          <a:p>
            <a:pPr lvl="1">
              <a:lnSpc>
                <a:spcPct val="90000"/>
              </a:lnSpc>
              <a:defRPr/>
            </a:pPr>
            <a:endParaRPr lang="en-US" sz="1100" dirty="0" smtClean="0"/>
          </a:p>
          <a:p>
            <a:pPr lvl="1">
              <a:lnSpc>
                <a:spcPct val="80000"/>
              </a:lnSpc>
              <a:spcAft>
                <a:spcPct val="20000"/>
              </a:spcAft>
            </a:pPr>
            <a:r>
              <a:rPr lang="en-US" altLang="es-GT" sz="2700" dirty="0">
                <a:latin typeface="Rockwell" panose="02060603020205020403" pitchFamily="18" charset="0"/>
              </a:rPr>
              <a:t>33% of the students did not know that Jonah was a prophet who was on a ship bound for Tarshish or that he preached in Nineveh.</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17% did not know Romans was the sixth book in the New Testament.</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31% did not know that Jude follows 3 John.</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55% did not know who wrote 2 Timothy.</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45% did not know who wrote Revelation.</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21% did not know that Isaiah wrote Isaiah.</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56% did not know that Luke wrote Acts.</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20% did not know that Lydia sold purple.</a:t>
            </a:r>
            <a:endParaRPr lang="en-US" altLang="es-GT" sz="2700" b="1" dirty="0">
              <a:latin typeface="Rockwell" panose="02060603020205020403" pitchFamily="18" charset="0"/>
            </a:endParaRPr>
          </a:p>
          <a:p>
            <a:pPr lvl="1">
              <a:lnSpc>
                <a:spcPct val="80000"/>
              </a:lnSpc>
              <a:spcAft>
                <a:spcPct val="20000"/>
              </a:spcAft>
            </a:pPr>
            <a:r>
              <a:rPr lang="en-US" altLang="es-GT" sz="2700" dirty="0">
                <a:latin typeface="Rockwell" panose="02060603020205020403" pitchFamily="18" charset="0"/>
              </a:rPr>
              <a:t>92% did not know that Christ's conversation </a:t>
            </a:r>
            <a:r>
              <a:rPr lang="en-US" altLang="es-GT" sz="2700" dirty="0" smtClean="0">
                <a:latin typeface="Rockwell" panose="02060603020205020403" pitchFamily="18" charset="0"/>
              </a:rPr>
              <a:t>w/Nicodemus </a:t>
            </a:r>
            <a:r>
              <a:rPr lang="en-US" altLang="es-GT" sz="2700" dirty="0">
                <a:latin typeface="Rockwell" panose="02060603020205020403" pitchFamily="18" charset="0"/>
              </a:rPr>
              <a:t>on the new birth is found in the gospel of John.</a:t>
            </a:r>
            <a:endParaRPr lang="es-GT" sz="2700" dirty="0">
              <a:latin typeface="Rockwell" panose="02060603020205020403" pitchFamily="18" charset="0"/>
            </a:endParaRPr>
          </a:p>
        </p:txBody>
      </p:sp>
    </p:spTree>
    <p:extLst>
      <p:ext uri="{BB962C8B-B14F-4D97-AF65-F5344CB8AC3E}">
        <p14:creationId xmlns:p14="http://schemas.microsoft.com/office/powerpoint/2010/main" val="30912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990600"/>
            <a:ext cx="9144000" cy="5867400"/>
          </a:xfrm>
        </p:spPr>
        <p:txBody>
          <a:bodyPr>
            <a:normAutofit lnSpcReduction="10000"/>
          </a:bodyPr>
          <a:lstStyle/>
          <a:p>
            <a:pPr>
              <a:lnSpc>
                <a:spcPct val="90000"/>
              </a:lnSpc>
              <a:defRPr/>
            </a:pPr>
            <a:r>
              <a:rPr lang="en-US" sz="2900" dirty="0" smtClean="0">
                <a:latin typeface="Rockwell" panose="02060603020205020403" pitchFamily="18" charset="0"/>
              </a:rPr>
              <a:t>Sound teaching replaced w/activities &amp; program</a:t>
            </a:r>
            <a:r>
              <a:rPr lang="es-GT" sz="2900" dirty="0" smtClean="0">
                <a:latin typeface="Rockwell" panose="02060603020205020403" pitchFamily="18" charset="0"/>
              </a:rPr>
              <a:t>s</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Churches watering down teaching</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Elders who don’t demand/respect sound teaching</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Removing evening services</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Shortening gospel meetings</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Career preaches who only work Sun &amp; Wed</a:t>
            </a:r>
          </a:p>
          <a:p>
            <a:pPr>
              <a:lnSpc>
                <a:spcPct val="90000"/>
              </a:lnSpc>
              <a:defRPr/>
            </a:pPr>
            <a:endParaRPr lang="en-US" sz="2000" dirty="0" smtClean="0">
              <a:latin typeface="Rockwell" panose="02060603020205020403" pitchFamily="18" charset="0"/>
            </a:endParaRPr>
          </a:p>
          <a:p>
            <a:pPr>
              <a:lnSpc>
                <a:spcPct val="90000"/>
              </a:lnSpc>
              <a:defRPr/>
            </a:pPr>
            <a:r>
              <a:rPr lang="en-US" sz="2900" dirty="0">
                <a:latin typeface="Rockwell" panose="02060603020205020403" pitchFamily="18" charset="0"/>
              </a:rPr>
              <a:t>P</a:t>
            </a:r>
            <a:r>
              <a:rPr lang="en-US" sz="2900" dirty="0" smtClean="0">
                <a:latin typeface="Rockwell" panose="02060603020205020403" pitchFamily="18" charset="0"/>
              </a:rPr>
              <a:t>reachers who preach to appease the church</a:t>
            </a:r>
          </a:p>
          <a:p>
            <a:pPr>
              <a:lnSpc>
                <a:spcPct val="90000"/>
              </a:lnSpc>
              <a:defRPr/>
            </a:pPr>
            <a:endParaRPr lang="en-US" sz="2000" dirty="0" smtClean="0">
              <a:latin typeface="Rockwell" panose="02060603020205020403" pitchFamily="18" charset="0"/>
            </a:endParaRPr>
          </a:p>
          <a:p>
            <a:pPr>
              <a:lnSpc>
                <a:spcPct val="90000"/>
              </a:lnSpc>
              <a:defRPr/>
            </a:pPr>
            <a:r>
              <a:rPr lang="en-US" sz="2900" dirty="0" smtClean="0">
                <a:latin typeface="Rockwell" panose="02060603020205020403" pitchFamily="18" charset="0"/>
              </a:rPr>
              <a:t>Church scoffers who are not held accountable</a:t>
            </a:r>
          </a:p>
          <a:p>
            <a:pPr>
              <a:lnSpc>
                <a:spcPct val="90000"/>
              </a:lnSpc>
              <a:defRPr/>
            </a:pPr>
            <a:endParaRPr lang="en-US" sz="2700" dirty="0" smtClean="0">
              <a:latin typeface="Rockwell" panose="02060603020205020403" pitchFamily="18" charset="0"/>
            </a:endParaRPr>
          </a:p>
        </p:txBody>
      </p:sp>
      <p:sp>
        <p:nvSpPr>
          <p:cNvPr id="6" name="Title 1"/>
          <p:cNvSpPr>
            <a:spLocks noGrp="1"/>
          </p:cNvSpPr>
          <p:nvPr>
            <p:ph type="title"/>
          </p:nvPr>
        </p:nvSpPr>
        <p:spPr>
          <a:xfrm>
            <a:off x="0" y="0"/>
            <a:ext cx="9144000" cy="762000"/>
          </a:xfrm>
        </p:spPr>
        <p:txBody>
          <a:bodyPr>
            <a:noAutofit/>
          </a:bodyPr>
          <a:lstStyle/>
          <a:p>
            <a:r>
              <a:rPr lang="en-US" sz="6000" b="1" u="sng" dirty="0" smtClean="0">
                <a:latin typeface="Rockwell" panose="02060603020205020403" pitchFamily="18" charset="0"/>
              </a:rPr>
              <a:t>Causes</a:t>
            </a:r>
            <a:endParaRPr lang="es-GT" sz="6000" b="1" u="sng" dirty="0">
              <a:latin typeface="Rockwell" panose="02060603020205020403" pitchFamily="18" charset="0"/>
            </a:endParaRPr>
          </a:p>
        </p:txBody>
      </p:sp>
    </p:spTree>
    <p:extLst>
      <p:ext uri="{BB962C8B-B14F-4D97-AF65-F5344CB8AC3E}">
        <p14:creationId xmlns:p14="http://schemas.microsoft.com/office/powerpoint/2010/main" val="27062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609600"/>
          </a:xfrm>
        </p:spPr>
        <p:txBody>
          <a:bodyPr>
            <a:normAutofit/>
          </a:bodyPr>
          <a:lstStyle/>
          <a:p>
            <a:pPr>
              <a:lnSpc>
                <a:spcPct val="110000"/>
              </a:lnSpc>
              <a:defRPr/>
            </a:pPr>
            <a:r>
              <a:rPr lang="en-US" sz="2400" dirty="0" smtClean="0">
                <a:latin typeface="Rockwell" panose="02060603020205020403" pitchFamily="18" charset="0"/>
              </a:rPr>
              <a:t>I sin</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When I Don’t Have Knowledge…</a:t>
            </a:r>
            <a:endParaRPr lang="es-GT" b="1" u="sng" dirty="0">
              <a:latin typeface="Rockwell" panose="02060603020205020403" pitchFamily="18" charset="0"/>
            </a:endParaRPr>
          </a:p>
        </p:txBody>
      </p:sp>
      <p:pic>
        <p:nvPicPr>
          <p:cNvPr id="2050" name="Picture 2" descr="Image result for psalm 119:11"/>
          <p:cNvPicPr>
            <a:picLocks noChangeAspect="1" noChangeArrowheads="1"/>
          </p:cNvPicPr>
          <p:nvPr/>
        </p:nvPicPr>
        <p:blipFill rotWithShape="1">
          <a:blip r:embed="rId3">
            <a:extLst>
              <a:ext uri="{28A0092B-C50C-407E-A947-70E740481C1C}">
                <a14:useLocalDpi xmlns:a14="http://schemas.microsoft.com/office/drawing/2010/main" val="0"/>
              </a:ext>
            </a:extLst>
          </a:blip>
          <a:srcRect b="15069"/>
          <a:stretch/>
        </p:blipFill>
        <p:spPr bwMode="auto">
          <a:xfrm>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8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6172200"/>
          </a:xfrm>
        </p:spPr>
        <p:txBody>
          <a:bodyPr>
            <a:normAutofit/>
          </a:bodyPr>
          <a:lstStyle/>
          <a:p>
            <a:pPr>
              <a:lnSpc>
                <a:spcPct val="110000"/>
              </a:lnSpc>
              <a:defRPr/>
            </a:pPr>
            <a:r>
              <a:rPr lang="en-US" sz="2400" dirty="0" smtClean="0">
                <a:latin typeface="Rockwell" panose="02060603020205020403" pitchFamily="18" charset="0"/>
              </a:rPr>
              <a:t>I sin</a:t>
            </a:r>
          </a:p>
          <a:p>
            <a:pPr>
              <a:lnSpc>
                <a:spcPct val="110000"/>
              </a:lnSpc>
              <a:defRPr/>
            </a:pPr>
            <a:r>
              <a:rPr lang="en-US" sz="2400" dirty="0" smtClean="0">
                <a:latin typeface="Rockwell" panose="02060603020205020403" pitchFamily="18" charset="0"/>
              </a:rPr>
              <a:t>I don’t grow</a:t>
            </a:r>
          </a:p>
          <a:p>
            <a:pPr lvl="1">
              <a:lnSpc>
                <a:spcPct val="110000"/>
              </a:lnSpc>
              <a:defRPr/>
            </a:pPr>
            <a:r>
              <a:rPr lang="en-US" sz="1700" b="1" dirty="0" smtClean="0">
                <a:latin typeface="Rockwell" panose="02060603020205020403" pitchFamily="18" charset="0"/>
              </a:rPr>
              <a:t>Heb 5:12</a:t>
            </a:r>
            <a:r>
              <a:rPr lang="en-US" sz="1700" dirty="0" smtClean="0">
                <a:latin typeface="Rockwell" panose="02060603020205020403" pitchFamily="18" charset="0"/>
              </a:rPr>
              <a:t> – “</a:t>
            </a:r>
            <a:r>
              <a:rPr lang="en-US" sz="1700" b="1" baseline="30000" dirty="0" smtClean="0">
                <a:latin typeface="Rockwell" panose="02060603020205020403" pitchFamily="18" charset="0"/>
              </a:rPr>
              <a:t>12</a:t>
            </a:r>
            <a:r>
              <a:rPr lang="en-US" sz="1700" dirty="0" smtClean="0">
                <a:latin typeface="Rockwell" panose="02060603020205020403" pitchFamily="18" charset="0"/>
              </a:rPr>
              <a:t>For though</a:t>
            </a:r>
            <a:r>
              <a:rPr lang="en-US" sz="1700" dirty="0">
                <a:latin typeface="Rockwell" panose="02060603020205020403" pitchFamily="18" charset="0"/>
              </a:rPr>
              <a:t> </a:t>
            </a:r>
            <a:r>
              <a:rPr lang="en-US" sz="1700" dirty="0" smtClean="0">
                <a:latin typeface="Rockwell" panose="02060603020205020403" pitchFamily="18" charset="0"/>
              </a:rPr>
              <a:t>by </a:t>
            </a:r>
            <a:r>
              <a:rPr lang="en-US" sz="1700" dirty="0">
                <a:latin typeface="Rockwell" panose="02060603020205020403" pitchFamily="18" charset="0"/>
              </a:rPr>
              <a:t>this time you ought to be teachers, you have need again for someone to teach you </a:t>
            </a:r>
            <a:r>
              <a:rPr lang="en-US" sz="1700" dirty="0" smtClean="0">
                <a:latin typeface="Rockwell" panose="02060603020205020403" pitchFamily="18" charset="0"/>
              </a:rPr>
              <a:t>the</a:t>
            </a:r>
            <a:r>
              <a:rPr lang="en-US" sz="1700" dirty="0">
                <a:latin typeface="Rockwell" panose="02060603020205020403" pitchFamily="18" charset="0"/>
              </a:rPr>
              <a:t> </a:t>
            </a:r>
            <a:r>
              <a:rPr lang="en-US" sz="1700" dirty="0" smtClean="0">
                <a:latin typeface="Rockwell" panose="02060603020205020403" pitchFamily="18" charset="0"/>
              </a:rPr>
              <a:t>elementary </a:t>
            </a:r>
            <a:r>
              <a:rPr lang="en-US" sz="1700" dirty="0">
                <a:latin typeface="Rockwell" panose="02060603020205020403" pitchFamily="18" charset="0"/>
              </a:rPr>
              <a:t>principles of the oracles of God, and you have come to need milk and not solid food</a:t>
            </a:r>
            <a:r>
              <a:rPr lang="en-US" sz="1700" dirty="0" smtClean="0">
                <a:latin typeface="Rockwell" panose="02060603020205020403" pitchFamily="18" charset="0"/>
              </a:rPr>
              <a:t>.”</a:t>
            </a:r>
          </a:p>
          <a:p>
            <a:pPr lvl="1">
              <a:lnSpc>
                <a:spcPct val="110000"/>
              </a:lnSpc>
              <a:defRPr/>
            </a:pPr>
            <a:r>
              <a:rPr lang="en-US" sz="1700" b="1" dirty="0" smtClean="0">
                <a:latin typeface="Rockwell" panose="02060603020205020403" pitchFamily="18" charset="0"/>
              </a:rPr>
              <a:t>1 Cor 13:11</a:t>
            </a:r>
            <a:r>
              <a:rPr lang="en-US" sz="1700" dirty="0" smtClean="0">
                <a:latin typeface="Rockwell" panose="02060603020205020403" pitchFamily="18" charset="0"/>
              </a:rPr>
              <a:t> – “</a:t>
            </a:r>
            <a:r>
              <a:rPr lang="en-US" sz="1700" dirty="0">
                <a:latin typeface="Rockwell" panose="02060603020205020403" pitchFamily="18" charset="0"/>
              </a:rPr>
              <a:t>When I was a child, I used to speak like a child, think like a child, reason like a child; when </a:t>
            </a:r>
            <a:r>
              <a:rPr lang="en-US" sz="1700" dirty="0" smtClean="0">
                <a:latin typeface="Rockwell" panose="02060603020205020403" pitchFamily="18" charset="0"/>
              </a:rPr>
              <a:t>I</a:t>
            </a:r>
            <a:r>
              <a:rPr lang="en-US" sz="1700" dirty="0">
                <a:latin typeface="Rockwell" panose="02060603020205020403" pitchFamily="18" charset="0"/>
              </a:rPr>
              <a:t> </a:t>
            </a:r>
            <a:r>
              <a:rPr lang="en-US" sz="1700" dirty="0" smtClean="0">
                <a:latin typeface="Rockwell" panose="02060603020205020403" pitchFamily="18" charset="0"/>
              </a:rPr>
              <a:t>became </a:t>
            </a:r>
            <a:r>
              <a:rPr lang="en-US" sz="1700" dirty="0">
                <a:latin typeface="Rockwell" panose="02060603020205020403" pitchFamily="18" charset="0"/>
              </a:rPr>
              <a:t>a man, I did away with childish things.</a:t>
            </a:r>
            <a:r>
              <a:rPr lang="en-US" sz="1700" dirty="0" smtClean="0">
                <a:latin typeface="Rockwell" panose="02060603020205020403" pitchFamily="18" charset="0"/>
              </a:rPr>
              <a:t>”</a:t>
            </a:r>
          </a:p>
        </p:txBody>
      </p:sp>
      <p:sp>
        <p:nvSpPr>
          <p:cNvPr id="6" name="Title 1"/>
          <p:cNvSpPr>
            <a:spLocks noGrp="1"/>
          </p:cNvSpPr>
          <p:nvPr>
            <p:ph type="title"/>
          </p:nvPr>
        </p:nvSpPr>
        <p:spPr>
          <a:xfrm>
            <a:off x="0" y="0"/>
            <a:ext cx="9144000" cy="685800"/>
          </a:xfrm>
        </p:spPr>
        <p:txBody>
          <a:bodyPr>
            <a:noAutofit/>
          </a:bodyPr>
          <a:lstStyle/>
          <a:p>
            <a:r>
              <a:rPr lang="en-US" b="1" u="sng" dirty="0" smtClean="0">
                <a:latin typeface="Rockwell" panose="02060603020205020403" pitchFamily="18" charset="0"/>
              </a:rPr>
              <a:t>When I Don’t Have Knowledge…</a:t>
            </a:r>
            <a:endParaRPr lang="es-GT" b="1" u="sng" dirty="0">
              <a:latin typeface="Rockwell" panose="02060603020205020403" pitchFamily="18" charset="0"/>
            </a:endParaRPr>
          </a:p>
        </p:txBody>
      </p:sp>
      <p:pic>
        <p:nvPicPr>
          <p:cNvPr id="4" name="Picture 2" descr="Baby talk: This man likes to come home from work, dress up as an infant and play with his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2" y="3200399"/>
            <a:ext cx="4560518" cy="36576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00399"/>
            <a:ext cx="4572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3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17039</TotalTime>
  <Words>4777</Words>
  <Application>Microsoft Office PowerPoint</Application>
  <PresentationFormat>On-screen Show (4:3)</PresentationFormat>
  <Paragraphs>232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Rockwell</vt:lpstr>
      <vt:lpstr>Times New Roman</vt:lpstr>
      <vt:lpstr>Office Theme</vt:lpstr>
      <vt:lpstr>PowerPoint Presentation</vt:lpstr>
      <vt:lpstr>PowerPoint Presentation</vt:lpstr>
      <vt:lpstr>PowerPoint Presentation</vt:lpstr>
      <vt:lpstr>Surveys Of The American Public</vt:lpstr>
      <vt:lpstr>Freshmen At Evangelical College</vt:lpstr>
      <vt:lpstr>Freshman At College Bible Department</vt:lpstr>
      <vt:lpstr>Causes</vt:lpstr>
      <vt:lpstr>When I Don’t Have Knowledge…</vt:lpstr>
      <vt:lpstr>When I Don’t Have Knowledge…</vt:lpstr>
      <vt:lpstr>When I Don’t Have Knowledge…</vt:lpstr>
      <vt:lpstr>When I Don’t Have Knowledge…</vt:lpstr>
      <vt:lpstr>When I Don’t Have Knowledge…</vt:lpstr>
      <vt:lpstr>PowerPoint Presentation</vt:lpstr>
      <vt:lpstr>PowerPoint Presentation</vt:lpstr>
      <vt:lpstr>PowerPoint Presentation</vt:lpstr>
      <vt:lpstr>PowerPoint Presentation</vt:lpstr>
      <vt:lpstr>How Do I Acquire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299</cp:revision>
  <cp:lastPrinted>2019-11-13T23:38:19Z</cp:lastPrinted>
  <dcterms:created xsi:type="dcterms:W3CDTF">2006-08-16T00:00:00Z</dcterms:created>
  <dcterms:modified xsi:type="dcterms:W3CDTF">2019-11-20T15:59:24Z</dcterms:modified>
</cp:coreProperties>
</file>