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434" r:id="rId3"/>
    <p:sldId id="435" r:id="rId4"/>
    <p:sldId id="438" r:id="rId5"/>
    <p:sldId id="436" r:id="rId6"/>
    <p:sldId id="437" r:id="rId7"/>
    <p:sldId id="439" r:id="rId8"/>
    <p:sldId id="440" r:id="rId9"/>
    <p:sldId id="441" r:id="rId10"/>
    <p:sldId id="442" r:id="rId11"/>
    <p:sldId id="444" r:id="rId12"/>
    <p:sldId id="443" r:id="rId13"/>
    <p:sldId id="433" r:id="rId14"/>
    <p:sldId id="460" r:id="rId15"/>
    <p:sldId id="452" r:id="rId16"/>
    <p:sldId id="445" r:id="rId17"/>
    <p:sldId id="453" r:id="rId18"/>
    <p:sldId id="454" r:id="rId19"/>
    <p:sldId id="446" r:id="rId20"/>
    <p:sldId id="448" r:id="rId21"/>
    <p:sldId id="447" r:id="rId22"/>
    <p:sldId id="449" r:id="rId23"/>
    <p:sldId id="455" r:id="rId24"/>
    <p:sldId id="450" r:id="rId25"/>
    <p:sldId id="451" r:id="rId26"/>
    <p:sldId id="459" r:id="rId27"/>
    <p:sldId id="457" r:id="rId28"/>
    <p:sldId id="456" r:id="rId29"/>
    <p:sldId id="45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38" autoAdjust="0"/>
    <p:restoredTop sz="94638" autoAdjust="0"/>
  </p:normalViewPr>
  <p:slideViewPr>
    <p:cSldViewPr snapToGrid="0">
      <p:cViewPr varScale="1">
        <p:scale>
          <a:sx n="86" d="100"/>
          <a:sy n="86" d="100"/>
        </p:scale>
        <p:origin x="-450" y="-90"/>
      </p:cViewPr>
      <p:guideLst>
        <p:guide orient="horz" pos="2160"/>
        <p:guide pos="3840"/>
      </p:guideLst>
    </p:cSldViewPr>
  </p:slideViewPr>
  <p:outlineViewPr>
    <p:cViewPr>
      <p:scale>
        <a:sx n="33" d="100"/>
        <a:sy n="33" d="100"/>
      </p:scale>
      <p:origin x="48" y="6426"/>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9" d="100"/>
          <a:sy n="69" d="100"/>
        </p:scale>
        <p:origin x="-32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34B9D-F6DF-4573-959C-C2B9B6E7947B}" type="datetimeFigureOut">
              <a:rPr lang="en-US" smtClean="0"/>
              <a:pPr/>
              <a:t>3/29/20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0D828-7E9F-4860-8CD8-1B1B5B7A84CA}" type="slidenum">
              <a:rPr lang="en-US" smtClean="0"/>
              <a:pPr/>
              <a:t>‹#›</a:t>
            </a:fld>
            <a:endParaRPr lang="en-US"/>
          </a:p>
        </p:txBody>
      </p:sp>
    </p:spTree>
    <p:extLst>
      <p:ext uri="{BB962C8B-B14F-4D97-AF65-F5344CB8AC3E}">
        <p14:creationId xmlns:p14="http://schemas.microsoft.com/office/powerpoint/2010/main" val="2081168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biblehub.com/romans/14-5.ht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C0D828-7E9F-4860-8CD8-1B1B5B7A84CA}" type="slidenum">
              <a:rPr lang="en-US" smtClean="0"/>
              <a:pPr/>
              <a:t>1</a:t>
            </a:fld>
            <a:endParaRPr lang="en-US"/>
          </a:p>
        </p:txBody>
      </p:sp>
    </p:spTree>
    <p:extLst>
      <p:ext uri="{BB962C8B-B14F-4D97-AF65-F5344CB8AC3E}">
        <p14:creationId xmlns:p14="http://schemas.microsoft.com/office/powerpoint/2010/main" val="1501191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Verse 22b</a:t>
            </a:r>
            <a:r>
              <a:rPr lang="en-US" dirty="0"/>
              <a:t>: “Blessed” (ESV) or “happy” (KJ, NKJ, AS, NAS).  Either way, or conscience is at peace if it does not condemn us is the point. </a:t>
            </a:r>
          </a:p>
          <a:p>
            <a:endParaRPr lang="en-US" dirty="0"/>
          </a:p>
          <a:p>
            <a:r>
              <a:rPr lang="en-US" b="1" dirty="0"/>
              <a:t>Gill comments</a:t>
            </a:r>
            <a:r>
              <a:rPr lang="en-US" dirty="0"/>
              <a:t>, “</a:t>
            </a:r>
            <a:r>
              <a:rPr lang="en-US" sz="1800" dirty="0">
                <a:solidFill>
                  <a:srgbClr val="001320"/>
                </a:solidFill>
                <a:latin typeface="Roboto-Regular"/>
              </a:rPr>
              <a:t>Which is to be understood, not of faith in the Lord Jesus Christ, and in the doctrines of the Gospel; for a man that has such faith given him, ought not to keep it in his own breast, but to declare it to others; he ought to make a public visible profession of it, before many witnesses; it becomes him to tell the church of God what great things the Lord has done for him; and as he believes with the heart, so he ought to make confession with the mouth unto salvation; but this faith only designs a full persuasion in a man's own mind, about the free and lawful use of things indifferent, the subject the apostle is upon; see </a:t>
            </a:r>
            <a:r>
              <a:rPr lang="en-US" sz="1800" dirty="0">
                <a:solidFill>
                  <a:srgbClr val="008AE6"/>
                </a:solidFill>
                <a:latin typeface="Roboto-Regular"/>
                <a:hlinkClick r:id="rId3"/>
              </a:rPr>
              <a:t>Romans 14:5</a:t>
            </a:r>
            <a:r>
              <a:rPr lang="en-US" sz="1800" dirty="0">
                <a:solidFill>
                  <a:srgbClr val="001320"/>
                </a:solidFill>
                <a:latin typeface="Roboto-Regular"/>
                <a:hlinkClick r:id="rId3"/>
              </a:rPr>
              <a:t>; and his advice on this head is, to keep this faith and persuasion in a man's own breast, and not divulge it to others, where there is danger of scandal and </a:t>
            </a:r>
            <a:r>
              <a:rPr lang="en-US" sz="1800" dirty="0" err="1">
                <a:solidFill>
                  <a:srgbClr val="001320"/>
                </a:solidFill>
                <a:latin typeface="Roboto-Regular"/>
                <a:hlinkClick r:id="rId3"/>
              </a:rPr>
              <a:t>offence</a:t>
            </a:r>
            <a:r>
              <a:rPr lang="en-US" sz="1800" dirty="0">
                <a:solidFill>
                  <a:srgbClr val="001320"/>
                </a:solidFill>
                <a:latin typeface="Roboto-Regular"/>
                <a:hlinkClick r:id="rId3"/>
              </a:rPr>
              <a:t>: he does not advise such to alter their minds, change their sentiments, or cast away their faith, which was right and agreeable to his own, but to have it, hold and keep it, though, within themselves; he would not have them openly declare it, and publicly make use of it, since it might be grieving and distressing to weak minds; but in private, and where there was no danger of giving </a:t>
            </a:r>
            <a:r>
              <a:rPr lang="en-US" sz="1800" dirty="0" err="1">
                <a:solidFill>
                  <a:srgbClr val="001320"/>
                </a:solidFill>
                <a:latin typeface="Roboto-Regular"/>
                <a:hlinkClick r:id="rId3"/>
              </a:rPr>
              <a:t>offence</a:t>
            </a:r>
            <a:r>
              <a:rPr lang="en-US" sz="1800" dirty="0">
                <a:solidFill>
                  <a:srgbClr val="001320"/>
                </a:solidFill>
                <a:latin typeface="Roboto-Regular"/>
                <a:hlinkClick r:id="rId3"/>
              </a:rPr>
              <a:t>, they might both speak of it, and use it; </a:t>
            </a:r>
            <a:endParaRPr lang="en-US" sz="1800" dirty="0">
              <a:solidFill>
                <a:srgbClr val="001320"/>
              </a:solidFill>
              <a:latin typeface="Roboto-Regular"/>
            </a:endParaRPr>
          </a:p>
          <a:p>
            <a:endParaRPr lang="en-US" dirty="0"/>
          </a:p>
          <a:p>
            <a:r>
              <a:rPr lang="en-US" b="1" dirty="0"/>
              <a:t>Verse 23: BW -</a:t>
            </a:r>
            <a:r>
              <a:rPr lang="en-US" dirty="0"/>
              <a:t> We should focus on our conscience being formed exclusively by God’s complete counsel in His word, not by specious reasonings or shallow considerations!</a:t>
            </a:r>
          </a:p>
        </p:txBody>
      </p:sp>
      <p:sp>
        <p:nvSpPr>
          <p:cNvPr id="4" name="Slide Number Placeholder 3"/>
          <p:cNvSpPr>
            <a:spLocks noGrp="1"/>
          </p:cNvSpPr>
          <p:nvPr>
            <p:ph type="sldNum" sz="quarter" idx="5"/>
          </p:nvPr>
        </p:nvSpPr>
        <p:spPr/>
        <p:txBody>
          <a:bodyPr/>
          <a:lstStyle/>
          <a:p>
            <a:fld id="{1EC0D828-7E9F-4860-8CD8-1B1B5B7A84CA}" type="slidenum">
              <a:rPr lang="en-US" smtClean="0"/>
              <a:pPr/>
              <a:t>12</a:t>
            </a:fld>
            <a:endParaRPr lang="en-US"/>
          </a:p>
        </p:txBody>
      </p:sp>
    </p:spTree>
    <p:extLst>
      <p:ext uri="{BB962C8B-B14F-4D97-AF65-F5344CB8AC3E}">
        <p14:creationId xmlns:p14="http://schemas.microsoft.com/office/powerpoint/2010/main" val="2471793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gives definition to our causing a weak brother to stumble. If we encourage him to violate his conscience, we have encouraged him to be lawless. </a:t>
            </a:r>
            <a:r>
              <a:rPr lang="en-US" b="1" dirty="0"/>
              <a:t>So we are aiding and abetting him to sin.</a:t>
            </a:r>
            <a:endParaRPr lang="en-US" dirty="0"/>
          </a:p>
        </p:txBody>
      </p:sp>
      <p:sp>
        <p:nvSpPr>
          <p:cNvPr id="4" name="Slide Number Placeholder 3"/>
          <p:cNvSpPr>
            <a:spLocks noGrp="1"/>
          </p:cNvSpPr>
          <p:nvPr>
            <p:ph type="sldNum" sz="quarter" idx="5"/>
          </p:nvPr>
        </p:nvSpPr>
        <p:spPr/>
        <p:txBody>
          <a:bodyPr/>
          <a:lstStyle/>
          <a:p>
            <a:fld id="{1EC0D828-7E9F-4860-8CD8-1B1B5B7A84CA}" type="slidenum">
              <a:rPr lang="en-US" smtClean="0"/>
              <a:pPr/>
              <a:t>13</a:t>
            </a:fld>
            <a:endParaRPr lang="en-US"/>
          </a:p>
        </p:txBody>
      </p:sp>
    </p:spTree>
    <p:extLst>
      <p:ext uri="{BB962C8B-B14F-4D97-AF65-F5344CB8AC3E}">
        <p14:creationId xmlns:p14="http://schemas.microsoft.com/office/powerpoint/2010/main" val="3852008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 pluribus unum</a:t>
            </a:r>
          </a:p>
          <a:p>
            <a:endParaRPr lang="en-US" dirty="0"/>
          </a:p>
          <a:p>
            <a:r>
              <a:rPr lang="en-US" dirty="0"/>
              <a:t>14:1 weakness in opinions/scruples</a:t>
            </a:r>
          </a:p>
          <a:p>
            <a:endParaRPr lang="en-US" dirty="0"/>
          </a:p>
          <a:p>
            <a:r>
              <a:rPr lang="en-US" dirty="0"/>
              <a:t>14:7-9 unity in Christ</a:t>
            </a:r>
          </a:p>
          <a:p>
            <a:endParaRPr lang="en-US" dirty="0"/>
          </a:p>
          <a:p>
            <a:r>
              <a:rPr lang="en-US" dirty="0"/>
              <a:t>14:16-19 burden upon the strong not to offend the weak consciences in regard to matters of indifference.</a:t>
            </a:r>
          </a:p>
          <a:p>
            <a:endParaRPr lang="en-US" dirty="0"/>
          </a:p>
          <a:p>
            <a:r>
              <a:rPr lang="en-US" dirty="0"/>
              <a:t>15:1-3 continues to speak to the strong</a:t>
            </a:r>
          </a:p>
        </p:txBody>
      </p:sp>
      <p:sp>
        <p:nvSpPr>
          <p:cNvPr id="4" name="Slide Number Placeholder 3"/>
          <p:cNvSpPr>
            <a:spLocks noGrp="1"/>
          </p:cNvSpPr>
          <p:nvPr>
            <p:ph type="sldNum" sz="quarter" idx="5"/>
          </p:nvPr>
        </p:nvSpPr>
        <p:spPr/>
        <p:txBody>
          <a:bodyPr/>
          <a:lstStyle/>
          <a:p>
            <a:fld id="{1EC0D828-7E9F-4860-8CD8-1B1B5B7A84CA}" type="slidenum">
              <a:rPr lang="en-US" smtClean="0"/>
              <a:pPr/>
              <a:t>14</a:t>
            </a:fld>
            <a:endParaRPr lang="en-US"/>
          </a:p>
        </p:txBody>
      </p:sp>
    </p:spTree>
    <p:extLst>
      <p:ext uri="{BB962C8B-B14F-4D97-AF65-F5344CB8AC3E}">
        <p14:creationId xmlns:p14="http://schemas.microsoft.com/office/powerpoint/2010/main" val="3817700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Rather than contempt for the weak (14:3), the strong must strive to encourage &amp; edify them (14:19 &amp; 15:2).</a:t>
            </a:r>
          </a:p>
        </p:txBody>
      </p:sp>
      <p:sp>
        <p:nvSpPr>
          <p:cNvPr id="4" name="Slide Number Placeholder 3"/>
          <p:cNvSpPr>
            <a:spLocks noGrp="1"/>
          </p:cNvSpPr>
          <p:nvPr>
            <p:ph type="sldNum" sz="quarter" idx="5"/>
          </p:nvPr>
        </p:nvSpPr>
        <p:spPr/>
        <p:txBody>
          <a:bodyPr/>
          <a:lstStyle/>
          <a:p>
            <a:fld id="{1EC0D828-7E9F-4860-8CD8-1B1B5B7A84CA}" type="slidenum">
              <a:rPr lang="en-US" smtClean="0"/>
              <a:pPr/>
              <a:t>15</a:t>
            </a:fld>
            <a:endParaRPr lang="en-US"/>
          </a:p>
        </p:txBody>
      </p:sp>
    </p:spTree>
    <p:extLst>
      <p:ext uri="{BB962C8B-B14F-4D97-AF65-F5344CB8AC3E}">
        <p14:creationId xmlns:p14="http://schemas.microsoft.com/office/powerpoint/2010/main" val="968683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Verse 1 (Coffman): “Bear" is </a:t>
            </a:r>
            <a:r>
              <a:rPr lang="en-US" b="1" dirty="0"/>
              <a:t>not to be understood in the sense of "bear with" frequent in our common speech but in the sense of "bear up," or "carry</a:t>
            </a:r>
            <a:r>
              <a:rPr lang="en-US" dirty="0"/>
              <a:t>."</a:t>
            </a:r>
          </a:p>
          <a:p>
            <a:r>
              <a:rPr lang="en-US" dirty="0"/>
              <a:t>Thus the strong have a definite responsibility for the week and the </a:t>
            </a:r>
            <a:r>
              <a:rPr lang="en-US" b="1" dirty="0"/>
              <a:t>obligation to see that they make it.</a:t>
            </a:r>
            <a:r>
              <a:rPr lang="en-US" dirty="0"/>
              <a:t> He must, in a sense, </a:t>
            </a:r>
            <a:r>
              <a:rPr lang="en-US" b="1" dirty="0"/>
              <a:t>carry them in a manner like that of a strong man carrying a little child.</a:t>
            </a:r>
          </a:p>
          <a:p>
            <a:endParaRPr lang="en-US" dirty="0"/>
          </a:p>
          <a:p>
            <a:r>
              <a:rPr lang="en-US" dirty="0"/>
              <a:t>In no instance must his personal liberty as a Christian be allowed to interfere with duty toward the weak. The claim which the weak brother has upon the aid and encouragement of the strong is based upon his redemption in Christ and may not be rejected by the strong, regardless of what personal inclinations and Christian liberties of his own should be sacrificed to the fulfillment of that duty.</a:t>
            </a:r>
          </a:p>
          <a:p>
            <a:endParaRPr lang="en-US" dirty="0"/>
          </a:p>
        </p:txBody>
      </p:sp>
      <p:sp>
        <p:nvSpPr>
          <p:cNvPr id="4" name="Slide Number Placeholder 3"/>
          <p:cNvSpPr>
            <a:spLocks noGrp="1"/>
          </p:cNvSpPr>
          <p:nvPr>
            <p:ph type="sldNum" sz="quarter" idx="5"/>
          </p:nvPr>
        </p:nvSpPr>
        <p:spPr/>
        <p:txBody>
          <a:bodyPr/>
          <a:lstStyle/>
          <a:p>
            <a:fld id="{1EC0D828-7E9F-4860-8CD8-1B1B5B7A84CA}" type="slidenum">
              <a:rPr lang="en-US" smtClean="0"/>
              <a:pPr/>
              <a:t>16</a:t>
            </a:fld>
            <a:endParaRPr lang="en-US"/>
          </a:p>
        </p:txBody>
      </p:sp>
    </p:spTree>
    <p:extLst>
      <p:ext uri="{BB962C8B-B14F-4D97-AF65-F5344CB8AC3E}">
        <p14:creationId xmlns:p14="http://schemas.microsoft.com/office/powerpoint/2010/main" val="1740621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Psalm of David (cf. Rom. 11:9).</a:t>
            </a:r>
          </a:p>
          <a:p>
            <a:r>
              <a:rPr lang="en-US" dirty="0"/>
              <a:t>Writing of himself, it also applies to Christ as Paul here applies it.</a:t>
            </a:r>
          </a:p>
          <a:p>
            <a:endParaRPr lang="en-US" dirty="0"/>
          </a:p>
          <a:p>
            <a:r>
              <a:rPr lang="en-US" dirty="0"/>
              <a:t>Jackson: </a:t>
            </a:r>
            <a:r>
              <a:rPr lang="en-US" sz="1800" dirty="0">
                <a:solidFill>
                  <a:srgbClr val="212529"/>
                </a:solidFill>
                <a:latin typeface="Roboto-Regular"/>
              </a:rPr>
              <a:t>Acts 1:20. Peter declared that the quotation was from the Holy Spirit “by the mouth of David” (Acts 1:16).</a:t>
            </a:r>
          </a:p>
          <a:p>
            <a:endParaRPr lang="en-US" sz="1800" dirty="0">
              <a:solidFill>
                <a:srgbClr val="212529"/>
              </a:solidFill>
              <a:latin typeface="Roboto-Regular"/>
            </a:endParaRPr>
          </a:p>
          <a:p>
            <a:r>
              <a:rPr lang="en-US" sz="1800" dirty="0">
                <a:solidFill>
                  <a:srgbClr val="212529"/>
                </a:solidFill>
                <a:latin typeface="Roboto-Regular"/>
              </a:rPr>
              <a:t>Psalm 69 obviously relates to a point in David’s life when he was in </a:t>
            </a:r>
            <a:r>
              <a:rPr lang="en-US" sz="1800" b="1" dirty="0">
                <a:solidFill>
                  <a:srgbClr val="212529"/>
                </a:solidFill>
                <a:latin typeface="Roboto-Bold"/>
              </a:rPr>
              <a:t>difficult straits</a:t>
            </a:r>
            <a:r>
              <a:rPr lang="en-US" sz="1800" b="0" dirty="0">
                <a:solidFill>
                  <a:srgbClr val="212529"/>
                </a:solidFill>
                <a:latin typeface="Roboto-Regular"/>
              </a:rPr>
              <a:t> from numerous enemies. There were several periods in the shepherd-king’s life that could correspond with the sentiments here expressed.</a:t>
            </a:r>
          </a:p>
          <a:p>
            <a:endParaRPr lang="en-US" sz="1800" b="0" dirty="0">
              <a:solidFill>
                <a:srgbClr val="212529"/>
              </a:solidFill>
              <a:latin typeface="Roboto-Regular"/>
            </a:endParaRPr>
          </a:p>
          <a:p>
            <a:r>
              <a:rPr lang="en-US" sz="1800" dirty="0">
                <a:solidFill>
                  <a:srgbClr val="212529"/>
                </a:solidFill>
                <a:latin typeface="Roboto-Regular"/>
              </a:rPr>
              <a:t>This passage reveals David’s genuine interest in the holy cause of God. He is concerned that his ill treatment, which many would assume was the result of some sin, would bring reproach upon the Lord’s faithful people. He prays that it may not be so. He does not want dishonor brought upon the saints through him. Ought not we likewise to be concerned for any detrimental effect that our influence might have upon our brethren in the Lord?</a:t>
            </a:r>
            <a:endParaRPr lang="en-US" dirty="0"/>
          </a:p>
        </p:txBody>
      </p:sp>
      <p:sp>
        <p:nvSpPr>
          <p:cNvPr id="4" name="Slide Number Placeholder 3"/>
          <p:cNvSpPr>
            <a:spLocks noGrp="1"/>
          </p:cNvSpPr>
          <p:nvPr>
            <p:ph type="sldNum" sz="quarter" idx="5"/>
          </p:nvPr>
        </p:nvSpPr>
        <p:spPr/>
        <p:txBody>
          <a:bodyPr/>
          <a:lstStyle/>
          <a:p>
            <a:fld id="{1EC0D828-7E9F-4860-8CD8-1B1B5B7A84CA}" type="slidenum">
              <a:rPr lang="en-US" smtClean="0"/>
              <a:pPr/>
              <a:t>19</a:t>
            </a:fld>
            <a:endParaRPr lang="en-US"/>
          </a:p>
        </p:txBody>
      </p:sp>
    </p:spTree>
    <p:extLst>
      <p:ext uri="{BB962C8B-B14F-4D97-AF65-F5344CB8AC3E}">
        <p14:creationId xmlns:p14="http://schemas.microsoft.com/office/powerpoint/2010/main" val="4221500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the weak were judging the strong over matters of indifference. And the strong had contempt for the weak.</a:t>
            </a:r>
          </a:p>
          <a:p>
            <a:endParaRPr lang="en-US" dirty="0"/>
          </a:p>
          <a:p>
            <a:r>
              <a:rPr lang="en-US" dirty="0"/>
              <a:t>The strong and weak had refuge in what was </a:t>
            </a:r>
            <a:r>
              <a:rPr lang="en-US" b="1" dirty="0"/>
              <a:t>written</a:t>
            </a:r>
            <a:r>
              <a:rPr lang="en-US" b="0" dirty="0"/>
              <a:t> in the OT.  </a:t>
            </a:r>
            <a:r>
              <a:rPr lang="en-US" b="1" dirty="0"/>
              <a:t>Mentioned 3 times!</a:t>
            </a:r>
          </a:p>
          <a:p>
            <a:endParaRPr lang="en-US" b="1" dirty="0"/>
          </a:p>
          <a:p>
            <a:r>
              <a:rPr lang="en-US" b="0" dirty="0"/>
              <a:t>Law is not the point here… perseverance AND encouragement we derive from the scriptures are 2 the points.</a:t>
            </a:r>
          </a:p>
          <a:p>
            <a:endParaRPr lang="en-US" b="0" dirty="0"/>
          </a:p>
          <a:p>
            <a:r>
              <a:rPr lang="en-US" b="0" dirty="0"/>
              <a:t>Ever been reading or hearing teaching from the OT and coming away encouraged?</a:t>
            </a:r>
          </a:p>
          <a:p>
            <a:endParaRPr lang="en-US" b="0" dirty="0"/>
          </a:p>
          <a:p>
            <a:r>
              <a:rPr lang="en-US" b="0" dirty="0"/>
              <a:t>Jackson: </a:t>
            </a:r>
            <a:r>
              <a:rPr lang="en-US" sz="1800" dirty="0">
                <a:solidFill>
                  <a:prstClr val="black"/>
                </a:solidFill>
                <a:latin typeface="Verdana" panose="020B0604030504040204" pitchFamily="34" charset="0"/>
              </a:rPr>
              <a:t> our (BW: emphasis our OUR OWN) teaching must be the Scriptures, for it alone is “profitable for teaching, for reproof, for correction, for instruction which is in righteousness: that the man of God may be complete, furnished completely for every good work” (2 Timothy 3:16, 17).</a:t>
            </a:r>
            <a:endParaRPr lang="en-US" b="0" dirty="0"/>
          </a:p>
        </p:txBody>
      </p:sp>
      <p:sp>
        <p:nvSpPr>
          <p:cNvPr id="4" name="Slide Number Placeholder 3"/>
          <p:cNvSpPr>
            <a:spLocks noGrp="1"/>
          </p:cNvSpPr>
          <p:nvPr>
            <p:ph type="sldNum" sz="quarter" idx="5"/>
          </p:nvPr>
        </p:nvSpPr>
        <p:spPr/>
        <p:txBody>
          <a:bodyPr/>
          <a:lstStyle/>
          <a:p>
            <a:fld id="{1EC0D828-7E9F-4860-8CD8-1B1B5B7A84CA}" type="slidenum">
              <a:rPr lang="en-US" smtClean="0"/>
              <a:pPr/>
              <a:t>20</a:t>
            </a:fld>
            <a:endParaRPr lang="en-US"/>
          </a:p>
        </p:txBody>
      </p:sp>
    </p:spTree>
    <p:extLst>
      <p:ext uri="{BB962C8B-B14F-4D97-AF65-F5344CB8AC3E}">
        <p14:creationId xmlns:p14="http://schemas.microsoft.com/office/powerpoint/2010/main" val="4071176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from OT should lead us to certain conclusions about Jesus.</a:t>
            </a:r>
          </a:p>
          <a:p>
            <a:r>
              <a:rPr lang="en-US" i="1" dirty="0"/>
              <a:t>HE fulfilled all prophecies relating to the Messiah!</a:t>
            </a:r>
          </a:p>
          <a:p>
            <a:endParaRPr lang="en-US" i="1" dirty="0"/>
          </a:p>
          <a:p>
            <a:r>
              <a:rPr lang="en-US" i="0" dirty="0"/>
              <a:t>Patience:  </a:t>
            </a:r>
          </a:p>
          <a:p>
            <a:endParaRPr lang="en-US" i="0" dirty="0"/>
          </a:p>
          <a:p>
            <a:r>
              <a:rPr lang="en-US" i="0" dirty="0"/>
              <a:t>“Count it all joy, my brethren, when ye fall into manifold temptations;</a:t>
            </a:r>
            <a:r>
              <a:rPr lang="en-US" i="0" u="sng" dirty="0"/>
              <a:t> knowing that the proving of your faith </a:t>
            </a:r>
            <a:r>
              <a:rPr lang="en-US" i="0" u="sng" dirty="0" err="1"/>
              <a:t>worketh</a:t>
            </a:r>
            <a:r>
              <a:rPr lang="en-US" i="0" u="sng" dirty="0"/>
              <a:t> patience. And let patience have its perfect work</a:t>
            </a:r>
            <a:r>
              <a:rPr lang="en-US" i="0" dirty="0"/>
              <a:t>, that ye may be perfect and entire, lacking in nothing.”‭‭James‬ ‭1:2-4‬ ‭ASV‬‬</a:t>
            </a:r>
          </a:p>
          <a:p>
            <a:endParaRPr lang="en-US" i="0" dirty="0"/>
          </a:p>
          <a:p>
            <a:r>
              <a:rPr lang="en-US" i="0" dirty="0"/>
              <a:t>“Therefore I, the prisoner of the Lord, implore you to walk in a manner worthy of the calling with which you have been called, with all humility and gentleness, </a:t>
            </a:r>
            <a:r>
              <a:rPr lang="en-US" i="0" u="sng" dirty="0"/>
              <a:t>with patience, showing tolerance for one another in love</a:t>
            </a:r>
            <a:r>
              <a:rPr lang="en-US" i="0" dirty="0"/>
              <a:t>, being diligent to preserve the unity of the Spirit in the bond of peace.”‭‭ Ephesians‬ ‭4:1-3‬ ‭NASB‬‬</a:t>
            </a:r>
          </a:p>
          <a:p>
            <a:endParaRPr lang="en-US" i="0" dirty="0"/>
          </a:p>
          <a:p>
            <a:r>
              <a:rPr lang="en-US" dirty="0"/>
              <a:t>Comfort from trials – 2 </a:t>
            </a:r>
            <a:r>
              <a:rPr lang="en-US" dirty="0" err="1"/>
              <a:t>Cor</a:t>
            </a:r>
            <a:r>
              <a:rPr lang="en-US" dirty="0"/>
              <a:t>. 1:3-4</a:t>
            </a:r>
          </a:p>
        </p:txBody>
      </p:sp>
      <p:sp>
        <p:nvSpPr>
          <p:cNvPr id="4" name="Slide Number Placeholder 3"/>
          <p:cNvSpPr>
            <a:spLocks noGrp="1"/>
          </p:cNvSpPr>
          <p:nvPr>
            <p:ph type="sldNum" sz="quarter" idx="5"/>
          </p:nvPr>
        </p:nvSpPr>
        <p:spPr/>
        <p:txBody>
          <a:bodyPr/>
          <a:lstStyle/>
          <a:p>
            <a:fld id="{1EC0D828-7E9F-4860-8CD8-1B1B5B7A84CA}" type="slidenum">
              <a:rPr lang="en-US" smtClean="0"/>
              <a:pPr/>
              <a:t>21</a:t>
            </a:fld>
            <a:endParaRPr lang="en-US"/>
          </a:p>
        </p:txBody>
      </p:sp>
    </p:spTree>
    <p:extLst>
      <p:ext uri="{BB962C8B-B14F-4D97-AF65-F5344CB8AC3E}">
        <p14:creationId xmlns:p14="http://schemas.microsoft.com/office/powerpoint/2010/main" val="99134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““Blessed are you when people insult you and persecute you, and falsely say all kinds of evil against you because of Me. Rejoice and be glad, for your reward in heaven is great; for in the same way they persecuted the prophets who were before you.”‭‭Matthew‬ ‭5:11-12‬ ‭NASB‬‬</a:t>
            </a:r>
          </a:p>
          <a:p>
            <a:endParaRPr lang="en-US" dirty="0"/>
          </a:p>
          <a:p>
            <a:r>
              <a:rPr lang="en-US" dirty="0"/>
              <a:t>“As an example, brethren, of suffering and patience, take the prophets who spoke in the name of the Lord. We count those blessed who endured. You have heard of the endurance of Job and have seen the outcome of the Lord’s dealings, that the Lord is full of compassion and is merciful.”‭‭James‬ ‭5:10-11‬ ‭NASB‬‬</a:t>
            </a:r>
          </a:p>
          <a:p>
            <a:endParaRPr lang="en-US" dirty="0"/>
          </a:p>
          <a:p>
            <a:r>
              <a:rPr lang="en-US" dirty="0"/>
              <a:t>“Therefore, since we have so great a cloud of witnesses surrounding us, let us also lay aside every encumbrance and the sin which so easily entangles us, and let us run with endurance the race that is set before us, fixing our eyes on Jesus, the author and perfecter of faith, who for the joy set before Him endured the cross, despising the shame, and has sat down at the right hand of the throne of God.”‭‭Hebrews‬ ‭12:1-2‬ ‭NASB‬‬</a:t>
            </a:r>
          </a:p>
        </p:txBody>
      </p:sp>
      <p:sp>
        <p:nvSpPr>
          <p:cNvPr id="4" name="Slide Number Placeholder 3"/>
          <p:cNvSpPr>
            <a:spLocks noGrp="1"/>
          </p:cNvSpPr>
          <p:nvPr>
            <p:ph type="sldNum" sz="quarter" idx="5"/>
          </p:nvPr>
        </p:nvSpPr>
        <p:spPr/>
        <p:txBody>
          <a:bodyPr/>
          <a:lstStyle/>
          <a:p>
            <a:fld id="{1EC0D828-7E9F-4860-8CD8-1B1B5B7A84CA}" type="slidenum">
              <a:rPr lang="en-US" smtClean="0"/>
              <a:pPr/>
              <a:t>23</a:t>
            </a:fld>
            <a:endParaRPr lang="en-US"/>
          </a:p>
        </p:txBody>
      </p:sp>
    </p:spTree>
    <p:extLst>
      <p:ext uri="{BB962C8B-B14F-4D97-AF65-F5344CB8AC3E}">
        <p14:creationId xmlns:p14="http://schemas.microsoft.com/office/powerpoint/2010/main" val="2605376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ASTM example</a:t>
            </a:r>
          </a:p>
          <a:p>
            <a:endParaRPr lang="en-US" dirty="0"/>
          </a:p>
          <a:p>
            <a:r>
              <a:rPr lang="en-US" dirty="0"/>
              <a:t>Note in v6, “so that” unity </a:t>
            </a:r>
            <a:r>
              <a:rPr lang="en-US"/>
              <a:t>would exist!</a:t>
            </a:r>
            <a:endParaRPr lang="en-US" dirty="0"/>
          </a:p>
        </p:txBody>
      </p:sp>
      <p:sp>
        <p:nvSpPr>
          <p:cNvPr id="4" name="Slide Number Placeholder 3"/>
          <p:cNvSpPr>
            <a:spLocks noGrp="1"/>
          </p:cNvSpPr>
          <p:nvPr>
            <p:ph type="sldNum" sz="quarter" idx="5"/>
          </p:nvPr>
        </p:nvSpPr>
        <p:spPr/>
        <p:txBody>
          <a:bodyPr/>
          <a:lstStyle/>
          <a:p>
            <a:fld id="{1EC0D828-7E9F-4860-8CD8-1B1B5B7A84CA}" type="slidenum">
              <a:rPr lang="en-US" smtClean="0"/>
              <a:pPr/>
              <a:t>24</a:t>
            </a:fld>
            <a:endParaRPr lang="en-US"/>
          </a:p>
        </p:txBody>
      </p:sp>
    </p:spTree>
    <p:extLst>
      <p:ext uri="{BB962C8B-B14F-4D97-AF65-F5344CB8AC3E}">
        <p14:creationId xmlns:p14="http://schemas.microsoft.com/office/powerpoint/2010/main" val="411990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 Pluribus Unum</a:t>
            </a:r>
          </a:p>
        </p:txBody>
      </p:sp>
      <p:sp>
        <p:nvSpPr>
          <p:cNvPr id="4" name="Slide Number Placeholder 3"/>
          <p:cNvSpPr>
            <a:spLocks noGrp="1"/>
          </p:cNvSpPr>
          <p:nvPr>
            <p:ph type="sldNum" sz="quarter" idx="5"/>
          </p:nvPr>
        </p:nvSpPr>
        <p:spPr/>
        <p:txBody>
          <a:bodyPr/>
          <a:lstStyle/>
          <a:p>
            <a:fld id="{1EC0D828-7E9F-4860-8CD8-1B1B5B7A84CA}" type="slidenum">
              <a:rPr lang="en-US" smtClean="0"/>
              <a:pPr/>
              <a:t>2</a:t>
            </a:fld>
            <a:endParaRPr lang="en-US"/>
          </a:p>
        </p:txBody>
      </p:sp>
    </p:spTree>
    <p:extLst>
      <p:ext uri="{BB962C8B-B14F-4D97-AF65-F5344CB8AC3E}">
        <p14:creationId xmlns:p14="http://schemas.microsoft.com/office/powerpoint/2010/main" val="13644963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11:11</a:t>
            </a:r>
          </a:p>
        </p:txBody>
      </p:sp>
      <p:sp>
        <p:nvSpPr>
          <p:cNvPr id="4" name="Slide Number Placeholder 3"/>
          <p:cNvSpPr>
            <a:spLocks noGrp="1"/>
          </p:cNvSpPr>
          <p:nvPr>
            <p:ph type="sldNum" sz="quarter" idx="5"/>
          </p:nvPr>
        </p:nvSpPr>
        <p:spPr/>
        <p:txBody>
          <a:bodyPr/>
          <a:lstStyle/>
          <a:p>
            <a:fld id="{1EC0D828-7E9F-4860-8CD8-1B1B5B7A84CA}" type="slidenum">
              <a:rPr lang="en-US" smtClean="0"/>
              <a:pPr/>
              <a:t>25</a:t>
            </a:fld>
            <a:endParaRPr lang="en-US"/>
          </a:p>
        </p:txBody>
      </p:sp>
    </p:spTree>
    <p:extLst>
      <p:ext uri="{BB962C8B-B14F-4D97-AF65-F5344CB8AC3E}">
        <p14:creationId xmlns:p14="http://schemas.microsoft.com/office/powerpoint/2010/main" val="476424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presence of definite article as well as absence of a subject in the original Greek.</a:t>
            </a:r>
          </a:p>
          <a:p>
            <a:endParaRPr lang="en-US" dirty="0"/>
          </a:p>
          <a:p>
            <a:r>
              <a:rPr lang="en-US" dirty="0"/>
              <a:t> We’re given 2 examples: Those who eat no meat and those who regard one day above another.  Paul does not identify the different parties.</a:t>
            </a:r>
          </a:p>
          <a:p>
            <a:endParaRPr lang="en-US" dirty="0"/>
          </a:p>
          <a:p>
            <a:r>
              <a:rPr lang="en-US" dirty="0"/>
              <a:t>Most seem to assume some had Jewish backgrounds which introduced the problem. Yet those with pagan backgrounds could also be in mind. </a:t>
            </a:r>
          </a:p>
          <a:p>
            <a:endParaRPr lang="en-US" dirty="0"/>
          </a:p>
          <a:p>
            <a:r>
              <a:rPr lang="en-US" dirty="0"/>
              <a:t>The principles here tell us how to deal with differences arising of matters of indifference so far as the Gospel reveals. </a:t>
            </a:r>
          </a:p>
        </p:txBody>
      </p:sp>
      <p:sp>
        <p:nvSpPr>
          <p:cNvPr id="4" name="Slide Number Placeholder 3"/>
          <p:cNvSpPr>
            <a:spLocks noGrp="1"/>
          </p:cNvSpPr>
          <p:nvPr>
            <p:ph type="sldNum" sz="quarter" idx="5"/>
          </p:nvPr>
        </p:nvSpPr>
        <p:spPr/>
        <p:txBody>
          <a:bodyPr/>
          <a:lstStyle/>
          <a:p>
            <a:fld id="{1EC0D828-7E9F-4860-8CD8-1B1B5B7A84CA}" type="slidenum">
              <a:rPr lang="en-US" smtClean="0"/>
              <a:pPr/>
              <a:t>3</a:t>
            </a:fld>
            <a:endParaRPr lang="en-US"/>
          </a:p>
        </p:txBody>
      </p:sp>
    </p:spTree>
    <p:extLst>
      <p:ext uri="{BB962C8B-B14F-4D97-AF65-F5344CB8AC3E}">
        <p14:creationId xmlns:p14="http://schemas.microsoft.com/office/powerpoint/2010/main" val="3890190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7:14-23. Jesus taught what is eaten does not defile man, but what proceeds from the heart can.</a:t>
            </a:r>
          </a:p>
        </p:txBody>
      </p:sp>
      <p:sp>
        <p:nvSpPr>
          <p:cNvPr id="4" name="Slide Number Placeholder 3"/>
          <p:cNvSpPr>
            <a:spLocks noGrp="1"/>
          </p:cNvSpPr>
          <p:nvPr>
            <p:ph type="sldNum" sz="quarter" idx="5"/>
          </p:nvPr>
        </p:nvSpPr>
        <p:spPr/>
        <p:txBody>
          <a:bodyPr/>
          <a:lstStyle/>
          <a:p>
            <a:fld id="{1EC0D828-7E9F-4860-8CD8-1B1B5B7A84CA}" type="slidenum">
              <a:rPr lang="en-US" smtClean="0"/>
              <a:pPr/>
              <a:t>5</a:t>
            </a:fld>
            <a:endParaRPr lang="en-US"/>
          </a:p>
        </p:txBody>
      </p:sp>
    </p:spTree>
    <p:extLst>
      <p:ext uri="{BB962C8B-B14F-4D97-AF65-F5344CB8AC3E}">
        <p14:creationId xmlns:p14="http://schemas.microsoft.com/office/powerpoint/2010/main" val="963224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Cf. Colossians 2:16-17</a:t>
            </a:r>
          </a:p>
        </p:txBody>
      </p:sp>
      <p:sp>
        <p:nvSpPr>
          <p:cNvPr id="4" name="Slide Number Placeholder 3"/>
          <p:cNvSpPr>
            <a:spLocks noGrp="1"/>
          </p:cNvSpPr>
          <p:nvPr>
            <p:ph type="sldNum" sz="quarter" idx="5"/>
          </p:nvPr>
        </p:nvSpPr>
        <p:spPr/>
        <p:txBody>
          <a:bodyPr/>
          <a:lstStyle/>
          <a:p>
            <a:fld id="{1EC0D828-7E9F-4860-8CD8-1B1B5B7A84CA}" type="slidenum">
              <a:rPr lang="en-US" smtClean="0"/>
              <a:pPr/>
              <a:t>6</a:t>
            </a:fld>
            <a:endParaRPr lang="en-US"/>
          </a:p>
        </p:txBody>
      </p:sp>
    </p:spTree>
    <p:extLst>
      <p:ext uri="{BB962C8B-B14F-4D97-AF65-F5344CB8AC3E}">
        <p14:creationId xmlns:p14="http://schemas.microsoft.com/office/powerpoint/2010/main" val="1659658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Verse 5….Riggs:  Can a person get drunk, "to the Lord?" Can one commit adultery "to the Lord"? Can one preach error "to the Lord?" Of course, the answer is, "Absolutely not!"1. I ask such questions because many brethren try to use Rom.14 to find a loophole for their sin or error. Also, they often attempt to use Rom. 14 to find a way to maintain fellowship with a brother who insists on teaching error.</a:t>
            </a:r>
          </a:p>
          <a:p>
            <a:pPr marL="457200" lvl="1" indent="0">
              <a:buNone/>
            </a:pPr>
            <a:endParaRPr lang="en-US" dirty="0"/>
          </a:p>
          <a:p>
            <a:pPr marL="0" lvl="0" indent="0">
              <a:buNone/>
            </a:pPr>
            <a:r>
              <a:rPr lang="en-US" dirty="0"/>
              <a:t>Verse 6 (BW). Growth is encouraged (Ephesians 4:11-16) -and required (Hebrews 5:12)</a:t>
            </a:r>
          </a:p>
          <a:p>
            <a:endParaRPr lang="en-US" dirty="0"/>
          </a:p>
        </p:txBody>
      </p:sp>
      <p:sp>
        <p:nvSpPr>
          <p:cNvPr id="4" name="Slide Number Placeholder 3"/>
          <p:cNvSpPr>
            <a:spLocks noGrp="1"/>
          </p:cNvSpPr>
          <p:nvPr>
            <p:ph type="sldNum" sz="quarter" idx="5"/>
          </p:nvPr>
        </p:nvSpPr>
        <p:spPr/>
        <p:txBody>
          <a:bodyPr/>
          <a:lstStyle/>
          <a:p>
            <a:fld id="{1EC0D828-7E9F-4860-8CD8-1B1B5B7A84CA}" type="slidenum">
              <a:rPr lang="en-US" smtClean="0"/>
              <a:pPr/>
              <a:t>7</a:t>
            </a:fld>
            <a:endParaRPr lang="en-US"/>
          </a:p>
        </p:txBody>
      </p:sp>
    </p:spTree>
    <p:extLst>
      <p:ext uri="{BB962C8B-B14F-4D97-AF65-F5344CB8AC3E}">
        <p14:creationId xmlns:p14="http://schemas.microsoft.com/office/powerpoint/2010/main" val="3055506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Verse 10, Riggs:  why do you judge your brother?" - This cannot be applied to all matters of judging. It cannot refer to sinful practices or doctrinal differences, for it would contradict Jesus,John, and Paul himself. John 7:24; 2 John 9-11; 1 </a:t>
            </a:r>
            <a:r>
              <a:rPr lang="en-US" dirty="0" err="1"/>
              <a:t>Cor</a:t>
            </a:r>
            <a:r>
              <a:rPr lang="en-US" dirty="0"/>
              <a:t>. 5:10-12.</a:t>
            </a:r>
          </a:p>
          <a:p>
            <a:endParaRPr lang="en-US" dirty="0"/>
          </a:p>
          <a:p>
            <a:r>
              <a:rPr lang="en-US" dirty="0"/>
              <a:t>Verse 11, BW: from Isaiah 45:23 which begins “I have sworn by Myself…” (KJ, NKJ, AS, NAS) which Paul modifies “As I live” (BW, a solemn statement on the basis of our eternal Lord…. He lives!”</a:t>
            </a:r>
          </a:p>
        </p:txBody>
      </p:sp>
      <p:sp>
        <p:nvSpPr>
          <p:cNvPr id="4" name="Slide Number Placeholder 3"/>
          <p:cNvSpPr>
            <a:spLocks noGrp="1"/>
          </p:cNvSpPr>
          <p:nvPr>
            <p:ph type="sldNum" sz="quarter" idx="5"/>
          </p:nvPr>
        </p:nvSpPr>
        <p:spPr/>
        <p:txBody>
          <a:bodyPr/>
          <a:lstStyle/>
          <a:p>
            <a:fld id="{1EC0D828-7E9F-4860-8CD8-1B1B5B7A84CA}" type="slidenum">
              <a:rPr lang="en-US" smtClean="0"/>
              <a:pPr/>
              <a:t>9</a:t>
            </a:fld>
            <a:endParaRPr lang="en-US"/>
          </a:p>
        </p:txBody>
      </p:sp>
    </p:spTree>
    <p:extLst>
      <p:ext uri="{BB962C8B-B14F-4D97-AF65-F5344CB8AC3E}">
        <p14:creationId xmlns:p14="http://schemas.microsoft.com/office/powerpoint/2010/main" val="2198714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14:14 . Under the gospel system, there are no foods which are unclean. 1 Tim. 4:1-5</a:t>
            </a:r>
          </a:p>
        </p:txBody>
      </p:sp>
      <p:sp>
        <p:nvSpPr>
          <p:cNvPr id="4" name="Slide Number Placeholder 3"/>
          <p:cNvSpPr>
            <a:spLocks noGrp="1"/>
          </p:cNvSpPr>
          <p:nvPr>
            <p:ph type="sldNum" sz="quarter" idx="5"/>
          </p:nvPr>
        </p:nvSpPr>
        <p:spPr/>
        <p:txBody>
          <a:bodyPr/>
          <a:lstStyle/>
          <a:p>
            <a:fld id="{1EC0D828-7E9F-4860-8CD8-1B1B5B7A84CA}" type="slidenum">
              <a:rPr lang="en-US" smtClean="0"/>
              <a:pPr/>
              <a:t>10</a:t>
            </a:fld>
            <a:endParaRPr lang="en-US"/>
          </a:p>
        </p:txBody>
      </p:sp>
    </p:spTree>
    <p:extLst>
      <p:ext uri="{BB962C8B-B14F-4D97-AF65-F5344CB8AC3E}">
        <p14:creationId xmlns:p14="http://schemas.microsoft.com/office/powerpoint/2010/main" val="3624862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Verse 15 </a:t>
            </a:r>
            <a:r>
              <a:rPr lang="en-US" dirty="0"/>
              <a:t>is similar to Matthew 18:6….</a:t>
            </a:r>
          </a:p>
          <a:p>
            <a:r>
              <a:rPr lang="en-US" sz="1800" dirty="0">
                <a:solidFill>
                  <a:srgbClr val="001320"/>
                </a:solidFill>
                <a:latin typeface="Roboto-Regular"/>
              </a:rPr>
              <a:t>“whoever causes one of these little ones who believe in Me to stumble, it is better for him that a heavy millstone be hung around his neck, and that he be drowned in the depth of the sea.”</a:t>
            </a:r>
          </a:p>
          <a:p>
            <a:endParaRPr lang="en-US" sz="1800" dirty="0">
              <a:solidFill>
                <a:srgbClr val="001320"/>
              </a:solidFill>
              <a:latin typeface="Roboto-Regular"/>
            </a:endParaRPr>
          </a:p>
          <a:p>
            <a:r>
              <a:rPr lang="en-US" sz="1800" b="1" dirty="0">
                <a:solidFill>
                  <a:srgbClr val="001320"/>
                </a:solidFill>
                <a:latin typeface="Roboto-Regular"/>
              </a:rPr>
              <a:t>Verse 17</a:t>
            </a:r>
            <a:r>
              <a:rPr lang="en-US" sz="1800" dirty="0">
                <a:solidFill>
                  <a:srgbClr val="001320"/>
                </a:solidFill>
                <a:latin typeface="Roboto-Regular"/>
              </a:rPr>
              <a:t> – cf. Gal. 5:22. Peace here is not justification with God but peace with our brethren. </a:t>
            </a:r>
          </a:p>
          <a:p>
            <a:endParaRPr lang="en-US" sz="1800" dirty="0">
              <a:solidFill>
                <a:srgbClr val="001320"/>
              </a:solidFill>
              <a:latin typeface="Roboto-Regular"/>
            </a:endParaRPr>
          </a:p>
          <a:p>
            <a:r>
              <a:rPr lang="en-US" sz="1800" b="1" dirty="0">
                <a:solidFill>
                  <a:srgbClr val="001320"/>
                </a:solidFill>
                <a:latin typeface="Roboto-Regular"/>
              </a:rPr>
              <a:t>Verse 19</a:t>
            </a:r>
            <a:r>
              <a:rPr lang="en-US" sz="1800" dirty="0">
                <a:solidFill>
                  <a:srgbClr val="001320"/>
                </a:solidFill>
                <a:latin typeface="Roboto-Regular"/>
              </a:rPr>
              <a:t> – why is peace and building up one another brought up?  Context is a brother whose conscience is not mature in some area. Rather than bluntness, pursue peace and encouragement.  I relate to denominational concepts that took time for me to mature and discard.</a:t>
            </a:r>
          </a:p>
          <a:p>
            <a:endParaRPr lang="en-US" sz="1800" dirty="0">
              <a:solidFill>
                <a:srgbClr val="001320"/>
              </a:solidFill>
              <a:latin typeface="Roboto-Regular"/>
            </a:endParaRPr>
          </a:p>
          <a:p>
            <a:r>
              <a:rPr lang="en-US" sz="1800" dirty="0">
                <a:solidFill>
                  <a:srgbClr val="001320"/>
                </a:solidFill>
                <a:latin typeface="Roboto-Regular"/>
              </a:rPr>
              <a:t>“Therefore, strengthen the hands that are weak and the knees that are feeble, and make straight paths for your feet, so that the limb which is lame may not be put out of joint, but rather be healed. Pursue peace with all men, and the sanctification without which no one will see the Lord.” Hebrews 12:12-14</a:t>
            </a:r>
          </a:p>
          <a:p>
            <a:endParaRPr lang="en-US" sz="1800" dirty="0">
              <a:solidFill>
                <a:srgbClr val="001320"/>
              </a:solidFill>
              <a:latin typeface="Roboto-Regular"/>
            </a:endParaRPr>
          </a:p>
          <a:p>
            <a:r>
              <a:rPr lang="en-US" sz="1800" dirty="0">
                <a:solidFill>
                  <a:srgbClr val="001320"/>
                </a:solidFill>
                <a:latin typeface="Roboto-Regular"/>
              </a:rPr>
              <a:t>Don’t tear down the work of God!</a:t>
            </a:r>
            <a:endParaRPr lang="en-US" dirty="0"/>
          </a:p>
        </p:txBody>
      </p:sp>
      <p:sp>
        <p:nvSpPr>
          <p:cNvPr id="4" name="Slide Number Placeholder 3"/>
          <p:cNvSpPr>
            <a:spLocks noGrp="1"/>
          </p:cNvSpPr>
          <p:nvPr>
            <p:ph type="sldNum" sz="quarter" idx="5"/>
          </p:nvPr>
        </p:nvSpPr>
        <p:spPr/>
        <p:txBody>
          <a:bodyPr/>
          <a:lstStyle/>
          <a:p>
            <a:fld id="{1EC0D828-7E9F-4860-8CD8-1B1B5B7A84CA}" type="slidenum">
              <a:rPr lang="en-US" smtClean="0"/>
              <a:pPr/>
              <a:t>11</a:t>
            </a:fld>
            <a:endParaRPr lang="en-US"/>
          </a:p>
        </p:txBody>
      </p:sp>
    </p:spTree>
    <p:extLst>
      <p:ext uri="{BB962C8B-B14F-4D97-AF65-F5344CB8AC3E}">
        <p14:creationId xmlns:p14="http://schemas.microsoft.com/office/powerpoint/2010/main" val="2805261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AFDDD93-B85C-41D6-83AC-A345029363EE}" type="datetime1">
              <a:rPr lang="en-US" smtClean="0"/>
              <a:pPr/>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59526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43C7DE-6D4E-4C64-9467-241425F196D7}" type="datetime1">
              <a:rPr lang="en-US" smtClean="0"/>
              <a:pPr/>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331359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8D1EBD-D187-4F72-9121-91F8C3F9E12C}" type="datetime1">
              <a:rPr lang="en-US" smtClean="0"/>
              <a:pPr/>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170618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3E0600-7E8E-4D78-AD1B-8C69FFA355CB}" type="datetime1">
              <a:rPr lang="en-US" smtClean="0"/>
              <a:pPr/>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098225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FB123-228A-4B78-92FE-3088CC22F8D7}" type="datetime1">
              <a:rPr lang="en-US" smtClean="0"/>
              <a:pPr/>
              <a:t>3/29/20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348109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2EDB5D-C6C4-4B5B-B16A-02C6721BC529}" type="datetime1">
              <a:rPr lang="en-US" smtClean="0"/>
              <a:pPr/>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376701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9905A5-70F6-4C5A-B1B2-767DD34F74B2}" type="datetime1">
              <a:rPr lang="en-US" smtClean="0"/>
              <a:pPr/>
              <a:t>3/29/20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5749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E43EF2-73B3-4C4D-B3AA-5662F0C4A4BE}" type="datetime1">
              <a:rPr lang="en-US" smtClean="0"/>
              <a:pPr/>
              <a:t>3/29/20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139790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0C6B6-1E9A-4A4A-8494-DA483D9A2F5A}" type="datetime1">
              <a:rPr lang="en-US" smtClean="0"/>
              <a:pPr/>
              <a:t>3/29/20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62149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DC5CF3-DC7C-4345-B9BE-52793D260116}" type="datetime1">
              <a:rPr lang="en-US" smtClean="0"/>
              <a:pPr/>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2827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918CF3-1F4E-4A86-9DA7-C9C307063BA8}" type="datetime1">
              <a:rPr lang="en-US" smtClean="0"/>
              <a:pPr/>
              <a:t>3/29/20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6B25F-56C9-487F-9FBE-E91237EF9CD8}" type="slidenum">
              <a:rPr lang="en-US" smtClean="0"/>
              <a:pPr/>
              <a:t>‹#›</a:t>
            </a:fld>
            <a:endParaRPr lang="en-US"/>
          </a:p>
        </p:txBody>
      </p:sp>
    </p:spTree>
    <p:extLst>
      <p:ext uri="{BB962C8B-B14F-4D97-AF65-F5344CB8AC3E}">
        <p14:creationId xmlns:p14="http://schemas.microsoft.com/office/powerpoint/2010/main" val="1087797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49111-074B-44B5-971C-0DE6B1276EAE}" type="datetime1">
              <a:rPr lang="en-US" smtClean="0"/>
              <a:pPr/>
              <a:t>3/29/20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6B25F-56C9-487F-9FBE-E91237EF9CD8}" type="slidenum">
              <a:rPr lang="en-US" smtClean="0"/>
              <a:pPr/>
              <a:t>‹#›</a:t>
            </a:fld>
            <a:endParaRPr lang="en-US"/>
          </a:p>
        </p:txBody>
      </p:sp>
    </p:spTree>
    <p:extLst>
      <p:ext uri="{BB962C8B-B14F-4D97-AF65-F5344CB8AC3E}">
        <p14:creationId xmlns:p14="http://schemas.microsoft.com/office/powerpoint/2010/main" val="59670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b="1" dirty="0"/>
            </a:br>
            <a:r>
              <a:rPr lang="en-US" b="1" dirty="0"/>
              <a:t>Strong &amp; Weak Consciences</a:t>
            </a:r>
            <a:br>
              <a:rPr lang="en-US" b="1" dirty="0"/>
            </a:br>
            <a:r>
              <a:rPr lang="en-US" b="1" dirty="0"/>
              <a:t>Romans 14 – 15:13</a:t>
            </a:r>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AC06B25F-56C9-487F-9FBE-E91237EF9CD8}" type="slidenum">
              <a:rPr lang="en-US" smtClean="0"/>
              <a:pPr/>
              <a:t>1</a:t>
            </a:fld>
            <a:endParaRPr lang="en-US"/>
          </a:p>
        </p:txBody>
      </p:sp>
    </p:spTree>
    <p:extLst>
      <p:ext uri="{BB962C8B-B14F-4D97-AF65-F5344CB8AC3E}">
        <p14:creationId xmlns:p14="http://schemas.microsoft.com/office/powerpoint/2010/main" val="1200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1C7E8-5D15-C44C-B59A-2D1647BCEBD8}"/>
              </a:ext>
            </a:extLst>
          </p:cNvPr>
          <p:cNvSpPr>
            <a:spLocks noGrp="1"/>
          </p:cNvSpPr>
          <p:nvPr>
            <p:ph type="title"/>
          </p:nvPr>
        </p:nvSpPr>
        <p:spPr/>
        <p:txBody>
          <a:bodyPr>
            <a:normAutofit/>
          </a:bodyPr>
          <a:lstStyle/>
          <a:p>
            <a:r>
              <a:rPr lang="en-US" sz="3800" b="1" dirty="0"/>
              <a:t>Romans 14:13-23 Walk in Brotherly Love</a:t>
            </a:r>
          </a:p>
        </p:txBody>
      </p:sp>
      <p:sp>
        <p:nvSpPr>
          <p:cNvPr id="3" name="Content Placeholder 2">
            <a:extLst>
              <a:ext uri="{FF2B5EF4-FFF2-40B4-BE49-F238E27FC236}">
                <a16:creationId xmlns:a16="http://schemas.microsoft.com/office/drawing/2014/main" id="{C7B732EC-448F-BA47-AF7F-B2CE1C627D8A}"/>
              </a:ext>
            </a:extLst>
          </p:cNvPr>
          <p:cNvSpPr>
            <a:spLocks noGrp="1"/>
          </p:cNvSpPr>
          <p:nvPr>
            <p:ph idx="1"/>
          </p:nvPr>
        </p:nvSpPr>
        <p:spPr/>
        <p:txBody>
          <a:bodyPr/>
          <a:lstStyle/>
          <a:p>
            <a:r>
              <a:rPr lang="en-US" dirty="0"/>
              <a:t>(14:13) A conclusion followed by an admonition.</a:t>
            </a:r>
          </a:p>
          <a:p>
            <a:pPr lvl="1"/>
            <a:r>
              <a:rPr lang="en-US" dirty="0"/>
              <a:t>13a - “Therefore do not judge one another any more…” Conclusion based upon ultimate judgment of all by God (verses 11-12).</a:t>
            </a:r>
          </a:p>
          <a:p>
            <a:pPr lvl="2"/>
            <a:r>
              <a:rPr lang="en-US" dirty="0"/>
              <a:t>Context: judgment in things not sinful (eating meat, observing days).</a:t>
            </a:r>
          </a:p>
          <a:p>
            <a:pPr lvl="2"/>
            <a:r>
              <a:rPr lang="en-US" dirty="0"/>
              <a:t>In doctrine, “Judge with righteous judgment” (John. 7:24).</a:t>
            </a:r>
          </a:p>
          <a:p>
            <a:pPr lvl="1"/>
            <a:r>
              <a:rPr lang="en-US" dirty="0"/>
              <a:t>13b - Determine not to put an obstacle in a brother’s way. </a:t>
            </a:r>
          </a:p>
          <a:p>
            <a:pPr lvl="2"/>
            <a:r>
              <a:rPr lang="en-US" dirty="0"/>
              <a:t>A brother cannot fall unless he is standing, so the only sense is an obstacle to his conscience over a matter of indifference so far as the Gospel of Christ. (Food, days)</a:t>
            </a:r>
          </a:p>
          <a:p>
            <a:pPr lvl="2"/>
            <a:r>
              <a:rPr lang="en-US" i="1" dirty="0"/>
              <a:t>What is necessary for us to accomplish “no obstacles” in the verses which follow?</a:t>
            </a:r>
          </a:p>
          <a:p>
            <a:r>
              <a:rPr lang="en-US" dirty="0"/>
              <a:t>(14:14-21) Do not destroy a brother over food &amp; drink (examples) </a:t>
            </a:r>
          </a:p>
        </p:txBody>
      </p:sp>
      <p:sp>
        <p:nvSpPr>
          <p:cNvPr id="4" name="Slide Number Placeholder 3">
            <a:extLst>
              <a:ext uri="{FF2B5EF4-FFF2-40B4-BE49-F238E27FC236}">
                <a16:creationId xmlns:a16="http://schemas.microsoft.com/office/drawing/2014/main" id="{A67B82F2-504D-D043-865F-D23C563A66C7}"/>
              </a:ext>
            </a:extLst>
          </p:cNvPr>
          <p:cNvSpPr>
            <a:spLocks noGrp="1"/>
          </p:cNvSpPr>
          <p:nvPr>
            <p:ph type="sldNum" sz="quarter" idx="12"/>
          </p:nvPr>
        </p:nvSpPr>
        <p:spPr/>
        <p:txBody>
          <a:bodyPr/>
          <a:lstStyle/>
          <a:p>
            <a:fld id="{AC06B25F-56C9-487F-9FBE-E91237EF9CD8}" type="slidenum">
              <a:rPr lang="en-US" smtClean="0"/>
              <a:pPr/>
              <a:t>10</a:t>
            </a:fld>
            <a:endParaRPr lang="en-US"/>
          </a:p>
        </p:txBody>
      </p:sp>
    </p:spTree>
    <p:extLst>
      <p:ext uri="{BB962C8B-B14F-4D97-AF65-F5344CB8AC3E}">
        <p14:creationId xmlns:p14="http://schemas.microsoft.com/office/powerpoint/2010/main" val="972618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7C921F-2A64-6943-BDAE-915D26AD6337}"/>
              </a:ext>
            </a:extLst>
          </p:cNvPr>
          <p:cNvSpPr>
            <a:spLocks noGrp="1"/>
          </p:cNvSpPr>
          <p:nvPr>
            <p:ph idx="1"/>
          </p:nvPr>
        </p:nvSpPr>
        <p:spPr/>
        <p:txBody>
          <a:bodyPr/>
          <a:lstStyle/>
          <a:p>
            <a:r>
              <a:rPr lang="en-US" dirty="0"/>
              <a:t>(14:15-16) Do not “hurt” brethren over non-essentials </a:t>
            </a:r>
          </a:p>
          <a:p>
            <a:r>
              <a:rPr lang="en-US" dirty="0"/>
              <a:t>(14:17) Focus on righteousness, peace and joy in the Holy Spirit</a:t>
            </a:r>
          </a:p>
          <a:p>
            <a:r>
              <a:rPr lang="en-US" dirty="0"/>
              <a:t>(14:18) Serving Christ, acceptable to God, approved by men.</a:t>
            </a:r>
          </a:p>
          <a:p>
            <a:r>
              <a:rPr lang="en-US" dirty="0"/>
              <a:t>(14:19) Pursue peace and building up one another.</a:t>
            </a:r>
          </a:p>
          <a:p>
            <a:r>
              <a:rPr lang="en-US" dirty="0"/>
              <a:t>(14:20-21) Take care not to discourage the weak-conscience brother or sister. Don’t “tear down the work of God” over food, etc. </a:t>
            </a:r>
          </a:p>
        </p:txBody>
      </p:sp>
      <p:sp>
        <p:nvSpPr>
          <p:cNvPr id="4" name="Slide Number Placeholder 3">
            <a:extLst>
              <a:ext uri="{FF2B5EF4-FFF2-40B4-BE49-F238E27FC236}">
                <a16:creationId xmlns:a16="http://schemas.microsoft.com/office/drawing/2014/main" id="{1FE2D1EC-FBC1-1747-AD90-EDEAC6A3F33A}"/>
              </a:ext>
            </a:extLst>
          </p:cNvPr>
          <p:cNvSpPr>
            <a:spLocks noGrp="1"/>
          </p:cNvSpPr>
          <p:nvPr>
            <p:ph type="sldNum" sz="quarter" idx="12"/>
          </p:nvPr>
        </p:nvSpPr>
        <p:spPr/>
        <p:txBody>
          <a:bodyPr/>
          <a:lstStyle/>
          <a:p>
            <a:fld id="{AC06B25F-56C9-487F-9FBE-E91237EF9CD8}" type="slidenum">
              <a:rPr lang="en-US" smtClean="0"/>
              <a:pPr/>
              <a:t>11</a:t>
            </a:fld>
            <a:endParaRPr lang="en-US"/>
          </a:p>
        </p:txBody>
      </p:sp>
      <p:sp>
        <p:nvSpPr>
          <p:cNvPr id="6" name="Title 1">
            <a:extLst>
              <a:ext uri="{FF2B5EF4-FFF2-40B4-BE49-F238E27FC236}">
                <a16:creationId xmlns:a16="http://schemas.microsoft.com/office/drawing/2014/main" id="{B557B65D-22ED-F945-9121-106B155FE333}"/>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t>Romans 14:13-23 Brotherly Love </a:t>
            </a:r>
          </a:p>
        </p:txBody>
      </p:sp>
    </p:spTree>
    <p:extLst>
      <p:ext uri="{BB962C8B-B14F-4D97-AF65-F5344CB8AC3E}">
        <p14:creationId xmlns:p14="http://schemas.microsoft.com/office/powerpoint/2010/main" val="2813617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A552-ED76-3646-A0F2-5342BBE647F7}"/>
              </a:ext>
            </a:extLst>
          </p:cNvPr>
          <p:cNvSpPr>
            <a:spLocks noGrp="1"/>
          </p:cNvSpPr>
          <p:nvPr>
            <p:ph type="title"/>
          </p:nvPr>
        </p:nvSpPr>
        <p:spPr/>
        <p:txBody>
          <a:bodyPr>
            <a:normAutofit/>
          </a:bodyPr>
          <a:lstStyle/>
          <a:p>
            <a:r>
              <a:rPr lang="en-US" sz="3800" b="1" dirty="0"/>
              <a:t>Romans 14:22-23 Faith as conviction before God</a:t>
            </a:r>
          </a:p>
        </p:txBody>
      </p:sp>
      <p:sp>
        <p:nvSpPr>
          <p:cNvPr id="3" name="Content Placeholder 2">
            <a:extLst>
              <a:ext uri="{FF2B5EF4-FFF2-40B4-BE49-F238E27FC236}">
                <a16:creationId xmlns:a16="http://schemas.microsoft.com/office/drawing/2014/main" id="{02240F94-3A33-8B44-A3BB-06926F794832}"/>
              </a:ext>
            </a:extLst>
          </p:cNvPr>
          <p:cNvSpPr>
            <a:spLocks noGrp="1"/>
          </p:cNvSpPr>
          <p:nvPr>
            <p:ph idx="1"/>
          </p:nvPr>
        </p:nvSpPr>
        <p:spPr/>
        <p:txBody>
          <a:bodyPr/>
          <a:lstStyle/>
          <a:p>
            <a:r>
              <a:rPr lang="en-US" dirty="0"/>
              <a:t>(14:22) Faith is personal</a:t>
            </a:r>
          </a:p>
          <a:p>
            <a:pPr lvl="1"/>
            <a:r>
              <a:rPr lang="en-US" dirty="0"/>
              <a:t>Literally, “according to yourself” </a:t>
            </a:r>
          </a:p>
          <a:p>
            <a:pPr lvl="2"/>
            <a:r>
              <a:rPr lang="en-US" dirty="0"/>
              <a:t>Does not originate with self!  </a:t>
            </a:r>
          </a:p>
          <a:p>
            <a:pPr lvl="2"/>
            <a:r>
              <a:rPr lang="en-US" dirty="0"/>
              <a:t>Romans 10:17 – ”hearing”  occurs one person at a time.</a:t>
            </a:r>
          </a:p>
          <a:p>
            <a:pPr lvl="3"/>
            <a:r>
              <a:rPr lang="en-US" dirty="0"/>
              <a:t>We have “hearing aids” – preachers, teachers, Christian friends, etc. </a:t>
            </a:r>
          </a:p>
          <a:p>
            <a:pPr lvl="3"/>
            <a:r>
              <a:rPr lang="en-US" dirty="0"/>
              <a:t>Yet we individually come to understand the “word of Christ.”</a:t>
            </a:r>
          </a:p>
          <a:p>
            <a:pPr lvl="1"/>
            <a:r>
              <a:rPr lang="en-US" dirty="0"/>
              <a:t>Faith is a conviction before God</a:t>
            </a:r>
          </a:p>
          <a:p>
            <a:pPr lvl="2"/>
            <a:r>
              <a:rPr lang="en-US" dirty="0"/>
              <a:t>Belief is a conviction – specifically that Jesus loves us, died for us and was demonstrated to be the son of God by the resurrection from the dead (Rom. 1:4).</a:t>
            </a:r>
          </a:p>
          <a:p>
            <a:pPr lvl="1"/>
            <a:r>
              <a:rPr lang="en-US" dirty="0"/>
              <a:t>All that the Gospel reveals to us should form or fortify our faith.</a:t>
            </a:r>
          </a:p>
          <a:p>
            <a:r>
              <a:rPr lang="en-US" dirty="0"/>
              <a:t>(14:23) Actions taken with doubts render faith void.</a:t>
            </a:r>
          </a:p>
        </p:txBody>
      </p:sp>
      <p:sp>
        <p:nvSpPr>
          <p:cNvPr id="4" name="Slide Number Placeholder 3">
            <a:extLst>
              <a:ext uri="{FF2B5EF4-FFF2-40B4-BE49-F238E27FC236}">
                <a16:creationId xmlns:a16="http://schemas.microsoft.com/office/drawing/2014/main" id="{1FF0D652-E012-A841-A28A-9DE133B8A7E2}"/>
              </a:ext>
            </a:extLst>
          </p:cNvPr>
          <p:cNvSpPr>
            <a:spLocks noGrp="1"/>
          </p:cNvSpPr>
          <p:nvPr>
            <p:ph type="sldNum" sz="quarter" idx="12"/>
          </p:nvPr>
        </p:nvSpPr>
        <p:spPr/>
        <p:txBody>
          <a:bodyPr/>
          <a:lstStyle/>
          <a:p>
            <a:fld id="{AC06B25F-56C9-487F-9FBE-E91237EF9CD8}" type="slidenum">
              <a:rPr lang="en-US" smtClean="0"/>
              <a:pPr/>
              <a:t>12</a:t>
            </a:fld>
            <a:endParaRPr lang="en-US"/>
          </a:p>
        </p:txBody>
      </p:sp>
    </p:spTree>
    <p:extLst>
      <p:ext uri="{BB962C8B-B14F-4D97-AF65-F5344CB8AC3E}">
        <p14:creationId xmlns:p14="http://schemas.microsoft.com/office/powerpoint/2010/main" val="3312620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38CF-E581-764B-AC69-DDA793AF575E}"/>
              </a:ext>
            </a:extLst>
          </p:cNvPr>
          <p:cNvSpPr>
            <a:spLocks noGrp="1"/>
          </p:cNvSpPr>
          <p:nvPr>
            <p:ph type="title"/>
          </p:nvPr>
        </p:nvSpPr>
        <p:spPr/>
        <p:txBody>
          <a:bodyPr>
            <a:normAutofit/>
          </a:bodyPr>
          <a:lstStyle/>
          <a:p>
            <a:r>
              <a:rPr lang="en-US" sz="3800" b="1" dirty="0"/>
              <a:t>Romans 14:23 What is not of faith is sin</a:t>
            </a:r>
          </a:p>
        </p:txBody>
      </p:sp>
      <p:sp>
        <p:nvSpPr>
          <p:cNvPr id="3" name="Content Placeholder 2">
            <a:extLst>
              <a:ext uri="{FF2B5EF4-FFF2-40B4-BE49-F238E27FC236}">
                <a16:creationId xmlns:a16="http://schemas.microsoft.com/office/drawing/2014/main" id="{BDFB37F7-D05D-7F4B-86D6-DDDB3BB27116}"/>
              </a:ext>
            </a:extLst>
          </p:cNvPr>
          <p:cNvSpPr>
            <a:spLocks noGrp="1"/>
          </p:cNvSpPr>
          <p:nvPr>
            <p:ph idx="1"/>
          </p:nvPr>
        </p:nvSpPr>
        <p:spPr/>
        <p:txBody>
          <a:bodyPr>
            <a:normAutofit/>
          </a:bodyPr>
          <a:lstStyle/>
          <a:p>
            <a:r>
              <a:rPr lang="en-US" dirty="0">
                <a:latin typeface="TimesNewRomanPSMT"/>
              </a:rPr>
              <a:t>Willful violation of conscience is in itself “sin.”</a:t>
            </a:r>
            <a:endParaRPr lang="en-US" i="1" dirty="0">
              <a:latin typeface="TimesNewRomanPS-ItalicMT"/>
            </a:endParaRPr>
          </a:p>
          <a:p>
            <a:r>
              <a:rPr lang="en-US" dirty="0">
                <a:latin typeface="TimesNewRomanPSMT"/>
              </a:rPr>
              <a:t>God declares lawlessness (</a:t>
            </a:r>
            <a:r>
              <a:rPr lang="en-US" i="1" dirty="0">
                <a:latin typeface="TimesNewRomanPS-ItalicMT"/>
              </a:rPr>
              <a:t>anomia</a:t>
            </a:r>
            <a:r>
              <a:rPr lang="en-US" i="0" dirty="0">
                <a:latin typeface="TimesNewRomanPSMT"/>
              </a:rPr>
              <a:t>) sin. (1 John 3:4) </a:t>
            </a:r>
            <a:r>
              <a:rPr lang="en-US" dirty="0">
                <a:latin typeface="TimesNewRomanPSMT"/>
              </a:rPr>
              <a:t> </a:t>
            </a:r>
            <a:endParaRPr lang="en-US" dirty="0"/>
          </a:p>
        </p:txBody>
      </p:sp>
      <p:sp>
        <p:nvSpPr>
          <p:cNvPr id="4" name="Slide Number Placeholder 3">
            <a:extLst>
              <a:ext uri="{FF2B5EF4-FFF2-40B4-BE49-F238E27FC236}">
                <a16:creationId xmlns:a16="http://schemas.microsoft.com/office/drawing/2014/main" id="{8D0FCE62-C950-E947-B4F1-620A00B64CEE}"/>
              </a:ext>
            </a:extLst>
          </p:cNvPr>
          <p:cNvSpPr>
            <a:spLocks noGrp="1"/>
          </p:cNvSpPr>
          <p:nvPr>
            <p:ph type="sldNum" sz="quarter" idx="12"/>
          </p:nvPr>
        </p:nvSpPr>
        <p:spPr/>
        <p:txBody>
          <a:bodyPr/>
          <a:lstStyle/>
          <a:p>
            <a:fld id="{AC06B25F-56C9-487F-9FBE-E91237EF9CD8}" type="slidenum">
              <a:rPr lang="en-US" smtClean="0"/>
              <a:pPr/>
              <a:t>13</a:t>
            </a:fld>
            <a:endParaRPr lang="en-US"/>
          </a:p>
        </p:txBody>
      </p:sp>
    </p:spTree>
    <p:extLst>
      <p:ext uri="{BB962C8B-B14F-4D97-AF65-F5344CB8AC3E}">
        <p14:creationId xmlns:p14="http://schemas.microsoft.com/office/powerpoint/2010/main" val="378723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10A3E-7B2C-3242-BECB-7D56563F6ECB}"/>
              </a:ext>
            </a:extLst>
          </p:cNvPr>
          <p:cNvSpPr>
            <a:spLocks noGrp="1"/>
          </p:cNvSpPr>
          <p:nvPr>
            <p:ph type="title"/>
          </p:nvPr>
        </p:nvSpPr>
        <p:spPr/>
        <p:txBody>
          <a:bodyPr/>
          <a:lstStyle/>
          <a:p>
            <a:pPr algn="ctr"/>
            <a:r>
              <a:rPr lang="en-US" b="1" dirty="0"/>
              <a:t>Romans 15:1-13</a:t>
            </a:r>
          </a:p>
        </p:txBody>
      </p:sp>
      <p:sp>
        <p:nvSpPr>
          <p:cNvPr id="3" name="Content Placeholder 2">
            <a:extLst>
              <a:ext uri="{FF2B5EF4-FFF2-40B4-BE49-F238E27FC236}">
                <a16:creationId xmlns:a16="http://schemas.microsoft.com/office/drawing/2014/main" id="{21CC8301-C69C-7D45-9477-73A1F89CAAFA}"/>
              </a:ext>
            </a:extLst>
          </p:cNvPr>
          <p:cNvSpPr>
            <a:spLocks noGrp="1"/>
          </p:cNvSpPr>
          <p:nvPr>
            <p:ph idx="1"/>
          </p:nvPr>
        </p:nvSpPr>
        <p:spPr/>
        <p:txBody>
          <a:bodyPr/>
          <a:lstStyle/>
          <a:p>
            <a:pPr marL="0" indent="0">
              <a:buNone/>
            </a:pPr>
            <a:endParaRPr lang="en-US" i="1" dirty="0"/>
          </a:p>
          <a:p>
            <a:pPr marL="0" indent="0">
              <a:buNone/>
            </a:pPr>
            <a:endParaRPr lang="en-US" i="1" dirty="0"/>
          </a:p>
          <a:p>
            <a:pPr marL="0" indent="0">
              <a:buNone/>
            </a:pPr>
            <a:r>
              <a:rPr lang="en-US" i="1" dirty="0"/>
              <a:t>A continuation of the apostle Paul’s discussion of the weak and the strong issues in the church, which began in Romans 14:1.</a:t>
            </a:r>
          </a:p>
        </p:txBody>
      </p:sp>
      <p:sp>
        <p:nvSpPr>
          <p:cNvPr id="4" name="Slide Number Placeholder 3">
            <a:extLst>
              <a:ext uri="{FF2B5EF4-FFF2-40B4-BE49-F238E27FC236}">
                <a16:creationId xmlns:a16="http://schemas.microsoft.com/office/drawing/2014/main" id="{D6705BA6-A54F-7F4D-95F0-F3FA3135006D}"/>
              </a:ext>
            </a:extLst>
          </p:cNvPr>
          <p:cNvSpPr>
            <a:spLocks noGrp="1"/>
          </p:cNvSpPr>
          <p:nvPr>
            <p:ph type="sldNum" sz="quarter" idx="12"/>
          </p:nvPr>
        </p:nvSpPr>
        <p:spPr/>
        <p:txBody>
          <a:bodyPr/>
          <a:lstStyle/>
          <a:p>
            <a:fld id="{AC06B25F-56C9-487F-9FBE-E91237EF9CD8}" type="slidenum">
              <a:rPr lang="en-US" smtClean="0"/>
              <a:pPr/>
              <a:t>14</a:t>
            </a:fld>
            <a:endParaRPr lang="en-US"/>
          </a:p>
        </p:txBody>
      </p:sp>
    </p:spTree>
    <p:extLst>
      <p:ext uri="{BB962C8B-B14F-4D97-AF65-F5344CB8AC3E}">
        <p14:creationId xmlns:p14="http://schemas.microsoft.com/office/powerpoint/2010/main" val="355269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741D8-12B7-A84C-AAB8-32B961D08754}"/>
              </a:ext>
            </a:extLst>
          </p:cNvPr>
          <p:cNvSpPr>
            <a:spLocks noGrp="1"/>
          </p:cNvSpPr>
          <p:nvPr>
            <p:ph type="title"/>
          </p:nvPr>
        </p:nvSpPr>
        <p:spPr/>
        <p:txBody>
          <a:bodyPr>
            <a:normAutofit/>
          </a:bodyPr>
          <a:lstStyle/>
          <a:p>
            <a:r>
              <a:rPr lang="en-US" sz="3400" b="1" dirty="0"/>
              <a:t>Romans 15:1-3 Pleasing the weak among us</a:t>
            </a:r>
          </a:p>
        </p:txBody>
      </p:sp>
      <p:sp>
        <p:nvSpPr>
          <p:cNvPr id="3" name="Content Placeholder 2">
            <a:extLst>
              <a:ext uri="{FF2B5EF4-FFF2-40B4-BE49-F238E27FC236}">
                <a16:creationId xmlns:a16="http://schemas.microsoft.com/office/drawing/2014/main" id="{03CFA48F-A8BA-3949-BD7F-9479FE7A2723}"/>
              </a:ext>
            </a:extLst>
          </p:cNvPr>
          <p:cNvSpPr>
            <a:spLocks noGrp="1"/>
          </p:cNvSpPr>
          <p:nvPr>
            <p:ph idx="1"/>
          </p:nvPr>
        </p:nvSpPr>
        <p:spPr/>
        <p:txBody>
          <a:bodyPr/>
          <a:lstStyle/>
          <a:p>
            <a:r>
              <a:rPr lang="en-US" dirty="0"/>
              <a:t>“pleasing” in each verse</a:t>
            </a:r>
          </a:p>
          <a:p>
            <a:pPr lvl="1"/>
            <a:r>
              <a:rPr lang="en-US" dirty="0"/>
              <a:t>V1 — “not just please ourselves” (assumes we please self)</a:t>
            </a:r>
          </a:p>
          <a:p>
            <a:pPr lvl="1"/>
            <a:r>
              <a:rPr lang="en-US" dirty="0"/>
              <a:t>V2 — must “please our neighbor” in edification.</a:t>
            </a:r>
          </a:p>
          <a:p>
            <a:pPr lvl="1"/>
            <a:r>
              <a:rPr lang="en-US" dirty="0"/>
              <a:t>V3 — Christ did it!</a:t>
            </a:r>
          </a:p>
          <a:p>
            <a:pPr marL="0" indent="0">
              <a:buNone/>
            </a:pPr>
            <a:r>
              <a:rPr lang="en-US" dirty="0"/>
              <a:t>“For while we were yet weak, in due season Christ died for the ungodly.” Romans 5:6 (American Standard 1901)</a:t>
            </a:r>
          </a:p>
          <a:p>
            <a:r>
              <a:rPr lang="en-US" dirty="0"/>
              <a:t>Rom. 15:2 Who is my neighbor?  (Luke 10:29) </a:t>
            </a:r>
          </a:p>
          <a:p>
            <a:pPr lvl="1"/>
            <a:r>
              <a:rPr lang="en-US" dirty="0"/>
              <a:t>Here it is the weak consciences among us.</a:t>
            </a:r>
          </a:p>
        </p:txBody>
      </p:sp>
      <p:sp>
        <p:nvSpPr>
          <p:cNvPr id="4" name="Slide Number Placeholder 3">
            <a:extLst>
              <a:ext uri="{FF2B5EF4-FFF2-40B4-BE49-F238E27FC236}">
                <a16:creationId xmlns:a16="http://schemas.microsoft.com/office/drawing/2014/main" id="{3183B081-F20C-CA43-8813-B7A14322B27D}"/>
              </a:ext>
            </a:extLst>
          </p:cNvPr>
          <p:cNvSpPr>
            <a:spLocks noGrp="1"/>
          </p:cNvSpPr>
          <p:nvPr>
            <p:ph type="sldNum" sz="quarter" idx="12"/>
          </p:nvPr>
        </p:nvSpPr>
        <p:spPr/>
        <p:txBody>
          <a:bodyPr/>
          <a:lstStyle/>
          <a:p>
            <a:fld id="{AC06B25F-56C9-487F-9FBE-E91237EF9CD8}" type="slidenum">
              <a:rPr lang="en-US" smtClean="0"/>
              <a:pPr/>
              <a:t>15</a:t>
            </a:fld>
            <a:endParaRPr lang="en-US"/>
          </a:p>
        </p:txBody>
      </p:sp>
    </p:spTree>
    <p:extLst>
      <p:ext uri="{BB962C8B-B14F-4D97-AF65-F5344CB8AC3E}">
        <p14:creationId xmlns:p14="http://schemas.microsoft.com/office/powerpoint/2010/main" val="2008981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476E81-7284-AD4B-94DF-ED79F4A090ED}"/>
              </a:ext>
            </a:extLst>
          </p:cNvPr>
          <p:cNvSpPr>
            <a:spLocks noGrp="1"/>
          </p:cNvSpPr>
          <p:nvPr>
            <p:ph idx="1"/>
          </p:nvPr>
        </p:nvSpPr>
        <p:spPr>
          <a:xfrm>
            <a:off x="807962" y="1825625"/>
            <a:ext cx="10515600" cy="4351338"/>
          </a:xfrm>
        </p:spPr>
        <p:txBody>
          <a:bodyPr>
            <a:normAutofit/>
          </a:bodyPr>
          <a:lstStyle/>
          <a:p>
            <a:pPr marL="0" indent="0">
              <a:buNone/>
            </a:pPr>
            <a:r>
              <a:rPr lang="en-US" sz="1800" dirty="0">
                <a:latin typeface="ArialMT"/>
              </a:rPr>
              <a:t>”Bear” is better than “bear with.”</a:t>
            </a:r>
          </a:p>
          <a:p>
            <a:pPr marL="0" indent="0">
              <a:buNone/>
            </a:pPr>
            <a:r>
              <a:rPr lang="en-US" sz="1800" dirty="0">
                <a:latin typeface="ArialMT"/>
              </a:rPr>
              <a:t>	</a:t>
            </a:r>
            <a:r>
              <a:rPr lang="el-GR" sz="1800" dirty="0">
                <a:latin typeface="ArialMT"/>
              </a:rPr>
              <a:t>βαστάζειν</a:t>
            </a:r>
            <a:r>
              <a:rPr lang="el-GR" sz="1800" dirty="0">
                <a:latin typeface="Roboto-Regular"/>
              </a:rPr>
              <a:t> (</a:t>
            </a:r>
            <a:r>
              <a:rPr lang="en-US" sz="1800" dirty="0" err="1">
                <a:latin typeface="Roboto-Regular"/>
              </a:rPr>
              <a:t>bastazein</a:t>
            </a:r>
            <a:r>
              <a:rPr lang="en-US" sz="1800" dirty="0">
                <a:latin typeface="Roboto-Regular"/>
              </a:rPr>
              <a:t>) Verb – Strong’s 941 “to lift, literally or figuratively.” </a:t>
            </a:r>
            <a:endParaRPr lang="en-US" sz="1800" dirty="0">
              <a:latin typeface="ArialMT"/>
            </a:endParaRPr>
          </a:p>
          <a:p>
            <a:pPr marL="0" indent="0">
              <a:buNone/>
            </a:pPr>
            <a:r>
              <a:rPr lang="en-US" sz="1800" dirty="0">
                <a:latin typeface="ArialMT"/>
              </a:rPr>
              <a:t>The weak of 15:1 is a different word than the weak of 14:1</a:t>
            </a:r>
          </a:p>
          <a:p>
            <a:pPr lvl="1"/>
            <a:r>
              <a:rPr lang="en-US" sz="1400" dirty="0">
                <a:latin typeface="ArialMT"/>
              </a:rPr>
              <a:t>Romans 15:1 Weak </a:t>
            </a:r>
            <a:r>
              <a:rPr lang="el-GR" sz="1400" dirty="0">
                <a:latin typeface="ArialMT"/>
              </a:rPr>
              <a:t>ἀδυνάτων</a:t>
            </a:r>
            <a:r>
              <a:rPr lang="el-GR" sz="1400" dirty="0">
                <a:latin typeface="Roboto-Regular"/>
              </a:rPr>
              <a:t> (</a:t>
            </a:r>
            <a:r>
              <a:rPr lang="en-US" sz="1400" dirty="0" err="1">
                <a:latin typeface="Roboto-Regular"/>
              </a:rPr>
              <a:t>adynatōn</a:t>
            </a:r>
            <a:r>
              <a:rPr lang="en-US" sz="1400" dirty="0">
                <a:latin typeface="Roboto-Regular"/>
              </a:rPr>
              <a:t>) Adjective - Plural.   Strong’s 102 “Of persons: incapable;”</a:t>
            </a:r>
          </a:p>
          <a:p>
            <a:pPr lvl="1"/>
            <a:r>
              <a:rPr lang="en-US" sz="1400" dirty="0">
                <a:latin typeface="Roboto-Regular"/>
              </a:rPr>
              <a:t>Romans 14:1: Weak </a:t>
            </a:r>
            <a:r>
              <a:rPr lang="el-GR" sz="1400" dirty="0">
                <a:latin typeface="ArialMT"/>
              </a:rPr>
              <a:t>ἀσθενοῦντα</a:t>
            </a:r>
            <a:r>
              <a:rPr lang="el-GR" sz="1400" dirty="0">
                <a:latin typeface="Roboto-Regular"/>
              </a:rPr>
              <a:t> (</a:t>
            </a:r>
            <a:r>
              <a:rPr lang="en-US" sz="1400" dirty="0" err="1">
                <a:latin typeface="Roboto-Regular"/>
              </a:rPr>
              <a:t>asthenounta</a:t>
            </a:r>
            <a:r>
              <a:rPr lang="en-US" sz="1400" dirty="0">
                <a:latin typeface="Roboto-Regular"/>
              </a:rPr>
              <a:t>) Verb. Strong’s 770 “To be weak (physically: then morally), to be sick. From </a:t>
            </a:r>
            <a:r>
              <a:rPr lang="en-US" sz="1400" dirty="0" err="1">
                <a:latin typeface="Roboto-Regular"/>
              </a:rPr>
              <a:t>asthenes</a:t>
            </a:r>
            <a:r>
              <a:rPr lang="en-US" sz="1400" dirty="0">
                <a:latin typeface="Roboto-Regular"/>
              </a:rPr>
              <a:t>; to be feeble.” </a:t>
            </a:r>
            <a:endParaRPr lang="en-US" sz="1800" dirty="0">
              <a:latin typeface="Roboto-Regular"/>
            </a:endParaRPr>
          </a:p>
          <a:p>
            <a:pPr lvl="1"/>
            <a:endParaRPr lang="en-US" sz="1800" dirty="0">
              <a:latin typeface="Roboto-Regular"/>
            </a:endParaRPr>
          </a:p>
          <a:p>
            <a:pPr marL="0" indent="0">
              <a:buNone/>
            </a:pPr>
            <a:r>
              <a:rPr lang="en-US" sz="1800" dirty="0">
                <a:latin typeface="Roboto-Regular"/>
              </a:rPr>
              <a:t>Teaching to the strong concerning matters of indifference within the church:</a:t>
            </a:r>
          </a:p>
          <a:p>
            <a:pPr marL="342900" indent="-342900">
              <a:buFont typeface="+mj-lt"/>
              <a:buAutoNum type="arabicPeriod"/>
            </a:pPr>
            <a:r>
              <a:rPr lang="en-US" sz="1800" dirty="0">
                <a:latin typeface="Roboto-Regular"/>
              </a:rPr>
              <a:t>The strong must bear the incapabilities of the weak. </a:t>
            </a:r>
          </a:p>
          <a:p>
            <a:pPr marL="342900" indent="-342900">
              <a:buFont typeface="+mj-lt"/>
              <a:buAutoNum type="arabicPeriod"/>
            </a:pPr>
            <a:r>
              <a:rPr lang="en-US" sz="1800" dirty="0">
                <a:latin typeface="Roboto-Regular"/>
              </a:rPr>
              <a:t>The strong are told: “Please your neighbor for his good, unto edification.”</a:t>
            </a:r>
          </a:p>
          <a:p>
            <a:pPr marL="0" indent="0">
              <a:buNone/>
            </a:pPr>
            <a:r>
              <a:rPr lang="en-US" sz="1800" dirty="0">
                <a:latin typeface="Roboto-Regular"/>
              </a:rPr>
              <a:t>“Give no offense either to Jews or to Greeks or to the church of God; just as I also please all men in all things, not seeking my own profit but the profit of the many, so that they may be saved. Be imitators of me, just as I also am of Christ”  1</a:t>
            </a:r>
            <a:r>
              <a:rPr lang="en-US" sz="1800" baseline="30000" dirty="0">
                <a:latin typeface="Roboto-Regular"/>
              </a:rPr>
              <a:t>st</a:t>
            </a:r>
            <a:r>
              <a:rPr lang="en-US" sz="1800" dirty="0">
                <a:latin typeface="Roboto-Regular"/>
              </a:rPr>
              <a:t> Corinthians 10:32-11:1. NASB</a:t>
            </a:r>
          </a:p>
        </p:txBody>
      </p:sp>
      <p:sp>
        <p:nvSpPr>
          <p:cNvPr id="4" name="Slide Number Placeholder 3">
            <a:extLst>
              <a:ext uri="{FF2B5EF4-FFF2-40B4-BE49-F238E27FC236}">
                <a16:creationId xmlns:a16="http://schemas.microsoft.com/office/drawing/2014/main" id="{801EFCCF-7D37-2D45-BE45-74E92F18D2E2}"/>
              </a:ext>
            </a:extLst>
          </p:cNvPr>
          <p:cNvSpPr>
            <a:spLocks noGrp="1"/>
          </p:cNvSpPr>
          <p:nvPr>
            <p:ph type="sldNum" sz="quarter" idx="12"/>
          </p:nvPr>
        </p:nvSpPr>
        <p:spPr/>
        <p:txBody>
          <a:bodyPr/>
          <a:lstStyle/>
          <a:p>
            <a:fld id="{AC06B25F-56C9-487F-9FBE-E91237EF9CD8}" type="slidenum">
              <a:rPr lang="en-US" smtClean="0"/>
              <a:pPr/>
              <a:t>16</a:t>
            </a:fld>
            <a:endParaRPr lang="en-US"/>
          </a:p>
        </p:txBody>
      </p:sp>
      <p:sp>
        <p:nvSpPr>
          <p:cNvPr id="8" name="Title 1">
            <a:extLst>
              <a:ext uri="{FF2B5EF4-FFF2-40B4-BE49-F238E27FC236}">
                <a16:creationId xmlns:a16="http://schemas.microsoft.com/office/drawing/2014/main" id="{0240002B-2A93-7E4C-9B36-F1C499D914E2}"/>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b="1" dirty="0"/>
              <a:t>Romans 15:1-2</a:t>
            </a:r>
            <a:br>
              <a:rPr lang="en-US" sz="3400" b="1" dirty="0"/>
            </a:br>
            <a:r>
              <a:rPr lang="en-US" sz="3400" b="1" dirty="0"/>
              <a:t>Strong </a:t>
            </a:r>
            <a:r>
              <a:rPr lang="en-US" sz="3400" b="1" u="sng" dirty="0"/>
              <a:t>Ought To Bear</a:t>
            </a:r>
            <a:r>
              <a:rPr lang="en-US" sz="3400" b="1" dirty="0"/>
              <a:t> the Scruples of The Weak</a:t>
            </a:r>
          </a:p>
        </p:txBody>
      </p:sp>
    </p:spTree>
    <p:extLst>
      <p:ext uri="{BB962C8B-B14F-4D97-AF65-F5344CB8AC3E}">
        <p14:creationId xmlns:p14="http://schemas.microsoft.com/office/powerpoint/2010/main" val="663803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68732-9A9E-9841-8625-D47E2CFBA276}"/>
              </a:ext>
            </a:extLst>
          </p:cNvPr>
          <p:cNvSpPr>
            <a:spLocks noGrp="1"/>
          </p:cNvSpPr>
          <p:nvPr>
            <p:ph type="title"/>
          </p:nvPr>
        </p:nvSpPr>
        <p:spPr/>
        <p:txBody>
          <a:bodyPr>
            <a:normAutofit/>
          </a:bodyPr>
          <a:lstStyle/>
          <a:p>
            <a:r>
              <a:rPr lang="en-US" sz="3400" b="1" dirty="0"/>
              <a:t>Help the Weak</a:t>
            </a:r>
          </a:p>
        </p:txBody>
      </p:sp>
      <p:sp>
        <p:nvSpPr>
          <p:cNvPr id="3" name="Content Placeholder 2">
            <a:extLst>
              <a:ext uri="{FF2B5EF4-FFF2-40B4-BE49-F238E27FC236}">
                <a16:creationId xmlns:a16="http://schemas.microsoft.com/office/drawing/2014/main" id="{F14966BA-4DC5-7041-88F7-B7BF350A096C}"/>
              </a:ext>
            </a:extLst>
          </p:cNvPr>
          <p:cNvSpPr>
            <a:spLocks noGrp="1"/>
          </p:cNvSpPr>
          <p:nvPr>
            <p:ph idx="1"/>
          </p:nvPr>
        </p:nvSpPr>
        <p:spPr/>
        <p:txBody>
          <a:bodyPr/>
          <a:lstStyle/>
          <a:p>
            <a:pPr marL="0" indent="0">
              <a:buNone/>
            </a:pPr>
            <a:r>
              <a:rPr lang="en-US" dirty="0"/>
              <a:t>“We urge you, brethren, admonish the unruly, encourage the fainthearted, </a:t>
            </a:r>
            <a:r>
              <a:rPr lang="en-US" u="sng" dirty="0"/>
              <a:t>help the weak, be patient with everyone</a:t>
            </a:r>
            <a:r>
              <a:rPr lang="en-US" dirty="0"/>
              <a:t>. See that no one repays another with evil for evil, but </a:t>
            </a:r>
            <a:r>
              <a:rPr lang="en-US" u="sng" dirty="0"/>
              <a:t>always seek after that which is good for one another</a:t>
            </a:r>
            <a:r>
              <a:rPr lang="en-US" dirty="0"/>
              <a:t> and for all people.”    1 </a:t>
            </a:r>
            <a:r>
              <a:rPr lang="en-US" dirty="0" err="1"/>
              <a:t>Thes</a:t>
            </a:r>
            <a:r>
              <a:rPr lang="en-US" dirty="0"/>
              <a:t>. 5:14-15 (NAS)   </a:t>
            </a:r>
          </a:p>
        </p:txBody>
      </p:sp>
      <p:sp>
        <p:nvSpPr>
          <p:cNvPr id="4" name="Slide Number Placeholder 3">
            <a:extLst>
              <a:ext uri="{FF2B5EF4-FFF2-40B4-BE49-F238E27FC236}">
                <a16:creationId xmlns:a16="http://schemas.microsoft.com/office/drawing/2014/main" id="{2F722778-3226-9548-BC16-D4255FF353BA}"/>
              </a:ext>
            </a:extLst>
          </p:cNvPr>
          <p:cNvSpPr>
            <a:spLocks noGrp="1"/>
          </p:cNvSpPr>
          <p:nvPr>
            <p:ph type="sldNum" sz="quarter" idx="12"/>
          </p:nvPr>
        </p:nvSpPr>
        <p:spPr/>
        <p:txBody>
          <a:bodyPr/>
          <a:lstStyle/>
          <a:p>
            <a:fld id="{AC06B25F-56C9-487F-9FBE-E91237EF9CD8}" type="slidenum">
              <a:rPr lang="en-US" smtClean="0"/>
              <a:pPr/>
              <a:t>17</a:t>
            </a:fld>
            <a:endParaRPr lang="en-US"/>
          </a:p>
        </p:txBody>
      </p:sp>
    </p:spTree>
    <p:extLst>
      <p:ext uri="{BB962C8B-B14F-4D97-AF65-F5344CB8AC3E}">
        <p14:creationId xmlns:p14="http://schemas.microsoft.com/office/powerpoint/2010/main" val="3767201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26B96-1D07-F54F-96AA-622CB8CD8B1B}"/>
              </a:ext>
            </a:extLst>
          </p:cNvPr>
          <p:cNvSpPr>
            <a:spLocks noGrp="1"/>
          </p:cNvSpPr>
          <p:nvPr>
            <p:ph type="title"/>
          </p:nvPr>
        </p:nvSpPr>
        <p:spPr/>
        <p:txBody>
          <a:bodyPr/>
          <a:lstStyle/>
          <a:p>
            <a:r>
              <a:rPr lang="en-US" b="1" dirty="0"/>
              <a:t>Isaiah pointed the feeble to God’s salvation</a:t>
            </a:r>
          </a:p>
        </p:txBody>
      </p:sp>
      <p:sp>
        <p:nvSpPr>
          <p:cNvPr id="3" name="Content Placeholder 2">
            <a:extLst>
              <a:ext uri="{FF2B5EF4-FFF2-40B4-BE49-F238E27FC236}">
                <a16:creationId xmlns:a16="http://schemas.microsoft.com/office/drawing/2014/main" id="{93741DFB-8D50-F04D-84E2-9DBEEB02636B}"/>
              </a:ext>
            </a:extLst>
          </p:cNvPr>
          <p:cNvSpPr>
            <a:spLocks noGrp="1"/>
          </p:cNvSpPr>
          <p:nvPr>
            <p:ph idx="1"/>
          </p:nvPr>
        </p:nvSpPr>
        <p:spPr/>
        <p:txBody>
          <a:bodyPr/>
          <a:lstStyle/>
          <a:p>
            <a:pPr marL="0" indent="0">
              <a:buNone/>
            </a:pPr>
            <a:r>
              <a:rPr lang="en-US" dirty="0"/>
              <a:t>“Encourage the exhausted, and strengthen the feeble. Say to those with anxious heart, “Take courage, fear not. Behold, your God will come with vengeance; The recompense of God will come, But He will save you.”” Isaiah 35:3-4 (NAS)</a:t>
            </a:r>
          </a:p>
          <a:p>
            <a:pPr marL="0" indent="0">
              <a:buNone/>
            </a:pPr>
            <a:endParaRPr lang="en-US" dirty="0"/>
          </a:p>
          <a:p>
            <a:pPr marL="0" indent="0">
              <a:buNone/>
            </a:pPr>
            <a:r>
              <a:rPr lang="en-US" i="1" dirty="0"/>
              <a:t>Strengthen the feeble by the assurance of God’s salvation!</a:t>
            </a:r>
          </a:p>
        </p:txBody>
      </p:sp>
      <p:sp>
        <p:nvSpPr>
          <p:cNvPr id="4" name="Slide Number Placeholder 3">
            <a:extLst>
              <a:ext uri="{FF2B5EF4-FFF2-40B4-BE49-F238E27FC236}">
                <a16:creationId xmlns:a16="http://schemas.microsoft.com/office/drawing/2014/main" id="{5EA8076E-D34C-A748-BC55-0B74FCFC077A}"/>
              </a:ext>
            </a:extLst>
          </p:cNvPr>
          <p:cNvSpPr>
            <a:spLocks noGrp="1"/>
          </p:cNvSpPr>
          <p:nvPr>
            <p:ph type="sldNum" sz="quarter" idx="12"/>
          </p:nvPr>
        </p:nvSpPr>
        <p:spPr/>
        <p:txBody>
          <a:bodyPr/>
          <a:lstStyle/>
          <a:p>
            <a:fld id="{AC06B25F-56C9-487F-9FBE-E91237EF9CD8}" type="slidenum">
              <a:rPr lang="en-US" smtClean="0"/>
              <a:pPr/>
              <a:t>18</a:t>
            </a:fld>
            <a:endParaRPr lang="en-US"/>
          </a:p>
        </p:txBody>
      </p:sp>
    </p:spTree>
    <p:extLst>
      <p:ext uri="{BB962C8B-B14F-4D97-AF65-F5344CB8AC3E}">
        <p14:creationId xmlns:p14="http://schemas.microsoft.com/office/powerpoint/2010/main" val="1811051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68214-1514-8B42-ABED-739175712242}"/>
              </a:ext>
            </a:extLst>
          </p:cNvPr>
          <p:cNvSpPr>
            <a:spLocks noGrp="1"/>
          </p:cNvSpPr>
          <p:nvPr>
            <p:ph type="title"/>
          </p:nvPr>
        </p:nvSpPr>
        <p:spPr/>
        <p:txBody>
          <a:bodyPr>
            <a:normAutofit/>
          </a:bodyPr>
          <a:lstStyle/>
          <a:p>
            <a:r>
              <a:rPr lang="en-US" sz="3400" b="1" dirty="0">
                <a:latin typeface="+mn-lt"/>
              </a:rPr>
              <a:t>Romans 15:3 </a:t>
            </a:r>
            <a:br>
              <a:rPr lang="en-US" sz="3400" b="1" dirty="0">
                <a:latin typeface="+mn-lt"/>
              </a:rPr>
            </a:br>
            <a:r>
              <a:rPr lang="en-US" sz="3400" b="1" dirty="0">
                <a:latin typeface="+mn-lt"/>
              </a:rPr>
              <a:t>Even Christ did not please Himself, as written…</a:t>
            </a:r>
          </a:p>
        </p:txBody>
      </p:sp>
      <p:sp>
        <p:nvSpPr>
          <p:cNvPr id="3" name="Content Placeholder 2">
            <a:extLst>
              <a:ext uri="{FF2B5EF4-FFF2-40B4-BE49-F238E27FC236}">
                <a16:creationId xmlns:a16="http://schemas.microsoft.com/office/drawing/2014/main" id="{D26285EF-28A3-5F48-8C5C-7A8B388B4E63}"/>
              </a:ext>
            </a:extLst>
          </p:cNvPr>
          <p:cNvSpPr>
            <a:spLocks noGrp="1"/>
          </p:cNvSpPr>
          <p:nvPr>
            <p:ph idx="1"/>
          </p:nvPr>
        </p:nvSpPr>
        <p:spPr/>
        <p:txBody>
          <a:bodyPr/>
          <a:lstStyle/>
          <a:p>
            <a:pPr marL="0" indent="0">
              <a:buNone/>
            </a:pPr>
            <a:endParaRPr lang="en-US" dirty="0"/>
          </a:p>
          <a:p>
            <a:pPr marL="0" indent="0">
              <a:buNone/>
            </a:pPr>
            <a:r>
              <a:rPr lang="en-US" dirty="0"/>
              <a:t>“May those who wait for You not be ashamed through me, O Lord GOD of hosts; May those who seek You not be dishonored through me, O God of Israel, Because for Your sake I have borne reproach; Dishonor has covered my face. I have become estranged from my brothers And an alien to my mother’s sons. For zeal for Your house has consumed me, And </a:t>
            </a:r>
            <a:r>
              <a:rPr lang="en-US" u="sng" dirty="0"/>
              <a:t>the reproaches of those who reproach You have fallen on me</a:t>
            </a:r>
            <a:r>
              <a:rPr lang="en-US" dirty="0"/>
              <a:t>. Psalms 69.6-9 NASB</a:t>
            </a:r>
          </a:p>
        </p:txBody>
      </p:sp>
      <p:sp>
        <p:nvSpPr>
          <p:cNvPr id="4" name="Slide Number Placeholder 3">
            <a:extLst>
              <a:ext uri="{FF2B5EF4-FFF2-40B4-BE49-F238E27FC236}">
                <a16:creationId xmlns:a16="http://schemas.microsoft.com/office/drawing/2014/main" id="{A7543493-69C0-C045-BA23-CBB17CE52BE1}"/>
              </a:ext>
            </a:extLst>
          </p:cNvPr>
          <p:cNvSpPr>
            <a:spLocks noGrp="1"/>
          </p:cNvSpPr>
          <p:nvPr>
            <p:ph type="sldNum" sz="quarter" idx="12"/>
          </p:nvPr>
        </p:nvSpPr>
        <p:spPr/>
        <p:txBody>
          <a:bodyPr/>
          <a:lstStyle/>
          <a:p>
            <a:fld id="{AC06B25F-56C9-487F-9FBE-E91237EF9CD8}" type="slidenum">
              <a:rPr lang="en-US" smtClean="0"/>
              <a:pPr/>
              <a:t>19</a:t>
            </a:fld>
            <a:endParaRPr lang="en-US"/>
          </a:p>
        </p:txBody>
      </p:sp>
    </p:spTree>
    <p:extLst>
      <p:ext uri="{BB962C8B-B14F-4D97-AF65-F5344CB8AC3E}">
        <p14:creationId xmlns:p14="http://schemas.microsoft.com/office/powerpoint/2010/main" val="1917154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F75B7-0901-894A-B587-1986C55EF1A5}"/>
              </a:ext>
            </a:extLst>
          </p:cNvPr>
          <p:cNvSpPr>
            <a:spLocks noGrp="1"/>
          </p:cNvSpPr>
          <p:nvPr>
            <p:ph type="title"/>
          </p:nvPr>
        </p:nvSpPr>
        <p:spPr/>
        <p:txBody>
          <a:bodyPr>
            <a:normAutofit/>
          </a:bodyPr>
          <a:lstStyle/>
          <a:p>
            <a:r>
              <a:rPr lang="en-US" sz="3800" b="1" dirty="0"/>
              <a:t>Romans 14:1-15:13 </a:t>
            </a:r>
            <a:br>
              <a:rPr lang="en-US" sz="3800" b="1" dirty="0"/>
            </a:br>
            <a:r>
              <a:rPr lang="en-US" sz="3800" b="1" dirty="0"/>
              <a:t>The Weak and The Strong</a:t>
            </a:r>
          </a:p>
        </p:txBody>
      </p:sp>
      <p:sp>
        <p:nvSpPr>
          <p:cNvPr id="3" name="Content Placeholder 2">
            <a:extLst>
              <a:ext uri="{FF2B5EF4-FFF2-40B4-BE49-F238E27FC236}">
                <a16:creationId xmlns:a16="http://schemas.microsoft.com/office/drawing/2014/main" id="{5BFAA31F-FC71-864B-8738-599834086654}"/>
              </a:ext>
            </a:extLst>
          </p:cNvPr>
          <p:cNvSpPr>
            <a:spLocks noGrp="1"/>
          </p:cNvSpPr>
          <p:nvPr>
            <p:ph idx="1"/>
          </p:nvPr>
        </p:nvSpPr>
        <p:spPr>
          <a:xfrm>
            <a:off x="853319" y="1825625"/>
            <a:ext cx="10515600" cy="4351338"/>
          </a:xfrm>
        </p:spPr>
        <p:txBody>
          <a:bodyPr/>
          <a:lstStyle/>
          <a:p>
            <a:pPr marL="0" indent="0" algn="ctr">
              <a:buNone/>
            </a:pPr>
            <a:r>
              <a:rPr lang="en-US" u="sng" dirty="0"/>
              <a:t>General Observations</a:t>
            </a:r>
          </a:p>
          <a:p>
            <a:r>
              <a:rPr lang="en-US" dirty="0"/>
              <a:t>The church always has members from different backgrounds.</a:t>
            </a:r>
          </a:p>
          <a:p>
            <a:r>
              <a:rPr lang="en-US" dirty="0"/>
              <a:t>Much growth has to occur before maturity in Christ is attained.</a:t>
            </a:r>
          </a:p>
          <a:p>
            <a:r>
              <a:rPr lang="en-US" dirty="0"/>
              <a:t>Local churches are to maintain unity in Christ while dealing with this diversity in maturity.</a:t>
            </a:r>
          </a:p>
          <a:p>
            <a:endParaRPr lang="en-US" dirty="0"/>
          </a:p>
          <a:p>
            <a:r>
              <a:rPr lang="en-US" dirty="0"/>
              <a:t>The apostle gives counsel for “weak and strong” issues which arise.</a:t>
            </a:r>
          </a:p>
          <a:p>
            <a:endParaRPr lang="en-US" dirty="0"/>
          </a:p>
        </p:txBody>
      </p:sp>
      <p:sp>
        <p:nvSpPr>
          <p:cNvPr id="4" name="Slide Number Placeholder 3">
            <a:extLst>
              <a:ext uri="{FF2B5EF4-FFF2-40B4-BE49-F238E27FC236}">
                <a16:creationId xmlns:a16="http://schemas.microsoft.com/office/drawing/2014/main" id="{5C4F5237-B7B1-D044-AA8D-35073562A8B6}"/>
              </a:ext>
            </a:extLst>
          </p:cNvPr>
          <p:cNvSpPr>
            <a:spLocks noGrp="1"/>
          </p:cNvSpPr>
          <p:nvPr>
            <p:ph type="sldNum" sz="quarter" idx="12"/>
          </p:nvPr>
        </p:nvSpPr>
        <p:spPr/>
        <p:txBody>
          <a:bodyPr/>
          <a:lstStyle/>
          <a:p>
            <a:fld id="{AC06B25F-56C9-487F-9FBE-E91237EF9CD8}" type="slidenum">
              <a:rPr lang="en-US" smtClean="0"/>
              <a:pPr/>
              <a:t>2</a:t>
            </a:fld>
            <a:endParaRPr lang="en-US"/>
          </a:p>
        </p:txBody>
      </p:sp>
    </p:spTree>
    <p:extLst>
      <p:ext uri="{BB962C8B-B14F-4D97-AF65-F5344CB8AC3E}">
        <p14:creationId xmlns:p14="http://schemas.microsoft.com/office/powerpoint/2010/main" val="3672322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EBF81-5E46-094D-9B3D-466F405F816F}"/>
              </a:ext>
            </a:extLst>
          </p:cNvPr>
          <p:cNvSpPr>
            <a:spLocks noGrp="1"/>
          </p:cNvSpPr>
          <p:nvPr>
            <p:ph type="title"/>
          </p:nvPr>
        </p:nvSpPr>
        <p:spPr>
          <a:xfrm>
            <a:off x="1064986" y="500062"/>
            <a:ext cx="10515600" cy="1325563"/>
          </a:xfrm>
        </p:spPr>
        <p:txBody>
          <a:bodyPr>
            <a:normAutofit/>
          </a:bodyPr>
          <a:lstStyle/>
          <a:p>
            <a:r>
              <a:rPr lang="en-US" sz="3800" b="1" dirty="0"/>
              <a:t>Romans 15:4 </a:t>
            </a:r>
          </a:p>
        </p:txBody>
      </p:sp>
      <p:sp>
        <p:nvSpPr>
          <p:cNvPr id="3" name="Content Placeholder 2">
            <a:extLst>
              <a:ext uri="{FF2B5EF4-FFF2-40B4-BE49-F238E27FC236}">
                <a16:creationId xmlns:a16="http://schemas.microsoft.com/office/drawing/2014/main" id="{1A772A2A-D416-8349-BE46-99F580881E3D}"/>
              </a:ext>
            </a:extLst>
          </p:cNvPr>
          <p:cNvSpPr>
            <a:spLocks noGrp="1"/>
          </p:cNvSpPr>
          <p:nvPr>
            <p:ph idx="1"/>
          </p:nvPr>
        </p:nvSpPr>
        <p:spPr/>
        <p:txBody>
          <a:bodyPr/>
          <a:lstStyle/>
          <a:p>
            <a:r>
              <a:rPr lang="en-US" dirty="0"/>
              <a:t>What is this verse saying to us </a:t>
            </a:r>
            <a:r>
              <a:rPr lang="en-US" i="1" dirty="0"/>
              <a:t>in the context?</a:t>
            </a:r>
          </a:p>
          <a:p>
            <a:endParaRPr lang="en-US" i="1" dirty="0"/>
          </a:p>
          <a:p>
            <a:pPr marL="0" indent="0">
              <a:buNone/>
            </a:pPr>
            <a:r>
              <a:rPr lang="en-US" dirty="0"/>
              <a:t>“For whatever was written in earlier times was written for our instruction, so that through perseverance and the encouragement of the Scriptures we might have hope.” Romans 15:4 NASB</a:t>
            </a:r>
          </a:p>
        </p:txBody>
      </p:sp>
      <p:sp>
        <p:nvSpPr>
          <p:cNvPr id="4" name="Slide Number Placeholder 3">
            <a:extLst>
              <a:ext uri="{FF2B5EF4-FFF2-40B4-BE49-F238E27FC236}">
                <a16:creationId xmlns:a16="http://schemas.microsoft.com/office/drawing/2014/main" id="{A5F06003-A2EF-EE40-A00C-E7CE449448DF}"/>
              </a:ext>
            </a:extLst>
          </p:cNvPr>
          <p:cNvSpPr>
            <a:spLocks noGrp="1"/>
          </p:cNvSpPr>
          <p:nvPr>
            <p:ph type="sldNum" sz="quarter" idx="12"/>
          </p:nvPr>
        </p:nvSpPr>
        <p:spPr/>
        <p:txBody>
          <a:bodyPr/>
          <a:lstStyle/>
          <a:p>
            <a:fld id="{AC06B25F-56C9-487F-9FBE-E91237EF9CD8}" type="slidenum">
              <a:rPr lang="en-US" smtClean="0"/>
              <a:pPr/>
              <a:t>20</a:t>
            </a:fld>
            <a:endParaRPr lang="en-US"/>
          </a:p>
        </p:txBody>
      </p:sp>
    </p:spTree>
    <p:extLst>
      <p:ext uri="{BB962C8B-B14F-4D97-AF65-F5344CB8AC3E}">
        <p14:creationId xmlns:p14="http://schemas.microsoft.com/office/powerpoint/2010/main" val="2350022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EC500-D8B0-384F-B770-41348D85C82A}"/>
              </a:ext>
            </a:extLst>
          </p:cNvPr>
          <p:cNvSpPr>
            <a:spLocks noGrp="1"/>
          </p:cNvSpPr>
          <p:nvPr>
            <p:ph idx="1"/>
          </p:nvPr>
        </p:nvSpPr>
        <p:spPr/>
        <p:txBody>
          <a:bodyPr/>
          <a:lstStyle/>
          <a:p>
            <a:r>
              <a:rPr lang="en-US" sz="1800" dirty="0">
                <a:solidFill>
                  <a:srgbClr val="222222"/>
                </a:solidFill>
                <a:latin typeface="TimesNewRomanPSMT"/>
              </a:rPr>
              <a:t>Jesus, after referring to the prophets, said  those who </a:t>
            </a:r>
            <a:r>
              <a:rPr lang="en-US" sz="1800" u="sng" dirty="0">
                <a:solidFill>
                  <a:srgbClr val="222222"/>
                </a:solidFill>
                <a:latin typeface="TimesNewRomanPSMT"/>
              </a:rPr>
              <a:t>heard</a:t>
            </a:r>
            <a:r>
              <a:rPr lang="en-US" sz="1800" dirty="0">
                <a:solidFill>
                  <a:srgbClr val="222222"/>
                </a:solidFill>
                <a:latin typeface="TimesNewRomanPSMT"/>
              </a:rPr>
              <a:t> from the Father and  </a:t>
            </a:r>
            <a:r>
              <a:rPr lang="en-US" sz="1800" u="sng" dirty="0">
                <a:solidFill>
                  <a:srgbClr val="222222"/>
                </a:solidFill>
                <a:latin typeface="TimesNewRomanPSMT"/>
              </a:rPr>
              <a:t>learned, comes unto Him</a:t>
            </a:r>
            <a:r>
              <a:rPr lang="en-US" sz="1800" dirty="0">
                <a:solidFill>
                  <a:srgbClr val="222222"/>
                </a:solidFill>
                <a:latin typeface="TimesNewRomanPSMT"/>
              </a:rPr>
              <a:t>. (John 6:45-46)</a:t>
            </a:r>
          </a:p>
          <a:p>
            <a:r>
              <a:rPr lang="en-US" sz="1800" u="sng" dirty="0">
                <a:solidFill>
                  <a:srgbClr val="222222"/>
                </a:solidFill>
                <a:latin typeface="TimesNewRomanPSMT"/>
              </a:rPr>
              <a:t>Patience</a:t>
            </a:r>
            <a:r>
              <a:rPr lang="en-US" sz="1800" dirty="0">
                <a:solidFill>
                  <a:srgbClr val="222222"/>
                </a:solidFill>
                <a:latin typeface="TimesNewRomanPSMT"/>
              </a:rPr>
              <a:t> is an attribute of brotherly love, related to the context. (</a:t>
            </a:r>
            <a:r>
              <a:rPr lang="en-US" sz="1800" dirty="0" err="1">
                <a:solidFill>
                  <a:srgbClr val="222222"/>
                </a:solidFill>
                <a:latin typeface="TimesNewRomanPSMT"/>
              </a:rPr>
              <a:t>Eph</a:t>
            </a:r>
            <a:r>
              <a:rPr lang="en-US" sz="1800" dirty="0">
                <a:solidFill>
                  <a:srgbClr val="222222"/>
                </a:solidFill>
                <a:latin typeface="TimesNewRomanPSMT"/>
              </a:rPr>
              <a:t>. 4:2)</a:t>
            </a:r>
          </a:p>
          <a:p>
            <a:r>
              <a:rPr lang="en-US" sz="1800" dirty="0">
                <a:solidFill>
                  <a:srgbClr val="222222"/>
                </a:solidFill>
                <a:latin typeface="TimesNewRomanPSMT"/>
              </a:rPr>
              <a:t>The </a:t>
            </a:r>
            <a:r>
              <a:rPr lang="en-US" sz="1800" u="sng" dirty="0">
                <a:solidFill>
                  <a:srgbClr val="222222"/>
                </a:solidFill>
                <a:latin typeface="TimesNewRomanPSMT"/>
              </a:rPr>
              <a:t>comfort of the Scriptures </a:t>
            </a:r>
            <a:r>
              <a:rPr lang="en-US" sz="1800" dirty="0">
                <a:solidFill>
                  <a:srgbClr val="222222"/>
                </a:solidFill>
                <a:latin typeface="TimesNewRomanPSMT"/>
              </a:rPr>
              <a:t>reassures us, also pertinent to the context  (2</a:t>
            </a:r>
            <a:r>
              <a:rPr lang="en-US" sz="1800" baseline="30000" dirty="0">
                <a:solidFill>
                  <a:srgbClr val="222222"/>
                </a:solidFill>
                <a:latin typeface="TimesNewRomanPSMT"/>
              </a:rPr>
              <a:t>nd</a:t>
            </a:r>
            <a:r>
              <a:rPr lang="en-US" sz="1800" dirty="0">
                <a:solidFill>
                  <a:srgbClr val="222222"/>
                </a:solidFill>
                <a:latin typeface="TimesNewRomanPSMT"/>
              </a:rPr>
              <a:t> Corinthians 13:11).</a:t>
            </a:r>
          </a:p>
          <a:p>
            <a:r>
              <a:rPr lang="en-US" sz="1800" u="sng" dirty="0">
                <a:solidFill>
                  <a:srgbClr val="222222"/>
                </a:solidFill>
                <a:latin typeface="TimesNewRomanPSMT"/>
              </a:rPr>
              <a:t>Hope</a:t>
            </a:r>
            <a:r>
              <a:rPr lang="en-US" sz="1800" dirty="0">
                <a:solidFill>
                  <a:srgbClr val="222222"/>
                </a:solidFill>
                <a:latin typeface="TimesNewRomanPSMT"/>
              </a:rPr>
              <a:t> (also related) was set forth as an outcome of tribulation in chapter 5:</a:t>
            </a:r>
          </a:p>
          <a:p>
            <a:pPr marL="0" indent="0">
              <a:buNone/>
            </a:pPr>
            <a:r>
              <a:rPr lang="en-US" sz="2400" i="0" dirty="0">
                <a:solidFill>
                  <a:srgbClr val="222222"/>
                </a:solidFill>
              </a:rPr>
              <a:t>“And not only this, but we also exult in our tribulations, knowing that tribulation brings about perseverance; and perseverance, proven character; and proven character, hope;” Romans 5:3-4 NASB</a:t>
            </a:r>
          </a:p>
          <a:p>
            <a:pPr marL="0" indent="0">
              <a:buNone/>
            </a:pPr>
            <a:r>
              <a:rPr lang="en-US" sz="2400" dirty="0"/>
              <a:t>Love “bears all things, believes all things, hopes all things, endures all things.” 1</a:t>
            </a:r>
            <a:r>
              <a:rPr lang="en-US" sz="2400" baseline="30000" dirty="0"/>
              <a:t>st</a:t>
            </a:r>
            <a:r>
              <a:rPr lang="en-US" sz="2400" dirty="0"/>
              <a:t> Corinthians13:7 NASB</a:t>
            </a:r>
          </a:p>
        </p:txBody>
      </p:sp>
      <p:sp>
        <p:nvSpPr>
          <p:cNvPr id="4" name="Slide Number Placeholder 3">
            <a:extLst>
              <a:ext uri="{FF2B5EF4-FFF2-40B4-BE49-F238E27FC236}">
                <a16:creationId xmlns:a16="http://schemas.microsoft.com/office/drawing/2014/main" id="{FE1F2315-F80B-6841-B9AC-26C2508DF013}"/>
              </a:ext>
            </a:extLst>
          </p:cNvPr>
          <p:cNvSpPr>
            <a:spLocks noGrp="1"/>
          </p:cNvSpPr>
          <p:nvPr>
            <p:ph type="sldNum" sz="quarter" idx="12"/>
          </p:nvPr>
        </p:nvSpPr>
        <p:spPr/>
        <p:txBody>
          <a:bodyPr/>
          <a:lstStyle/>
          <a:p>
            <a:fld id="{AC06B25F-56C9-487F-9FBE-E91237EF9CD8}" type="slidenum">
              <a:rPr lang="en-US" smtClean="0"/>
              <a:pPr/>
              <a:t>21</a:t>
            </a:fld>
            <a:endParaRPr lang="en-US"/>
          </a:p>
        </p:txBody>
      </p:sp>
      <p:sp>
        <p:nvSpPr>
          <p:cNvPr id="6" name="Title 1">
            <a:extLst>
              <a:ext uri="{FF2B5EF4-FFF2-40B4-BE49-F238E27FC236}">
                <a16:creationId xmlns:a16="http://schemas.microsoft.com/office/drawing/2014/main" id="{744B77F2-AFEB-8949-86E6-515BC00440AA}"/>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t>Romans 15:4 things written before for our:</a:t>
            </a:r>
            <a:br>
              <a:rPr lang="en-US" sz="3800" b="1" dirty="0"/>
            </a:br>
            <a:r>
              <a:rPr lang="en-US" sz="3800" b="1" dirty="0"/>
              <a:t>Learning…Patience…Comfort…Hope</a:t>
            </a:r>
          </a:p>
        </p:txBody>
      </p:sp>
    </p:spTree>
    <p:extLst>
      <p:ext uri="{BB962C8B-B14F-4D97-AF65-F5344CB8AC3E}">
        <p14:creationId xmlns:p14="http://schemas.microsoft.com/office/powerpoint/2010/main" val="1035750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D15FE3-41DB-024F-B17D-B8DC13FC9386}"/>
              </a:ext>
            </a:extLst>
          </p:cNvPr>
          <p:cNvSpPr>
            <a:spLocks noGrp="1"/>
          </p:cNvSpPr>
          <p:nvPr>
            <p:ph type="sldNum" sz="quarter" idx="12"/>
          </p:nvPr>
        </p:nvSpPr>
        <p:spPr/>
        <p:txBody>
          <a:bodyPr/>
          <a:lstStyle/>
          <a:p>
            <a:fld id="{AC06B25F-56C9-487F-9FBE-E91237EF9CD8}" type="slidenum">
              <a:rPr lang="en-US" smtClean="0"/>
              <a:pPr/>
              <a:t>22</a:t>
            </a:fld>
            <a:endParaRPr lang="en-US"/>
          </a:p>
        </p:txBody>
      </p:sp>
      <p:sp>
        <p:nvSpPr>
          <p:cNvPr id="6" name="Title 1">
            <a:extLst>
              <a:ext uri="{FF2B5EF4-FFF2-40B4-BE49-F238E27FC236}">
                <a16:creationId xmlns:a16="http://schemas.microsoft.com/office/drawing/2014/main" id="{39E85D89-F145-C045-832C-AFB9A88234C4}"/>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t>Romans 15:4 </a:t>
            </a:r>
          </a:p>
        </p:txBody>
      </p:sp>
      <p:sp>
        <p:nvSpPr>
          <p:cNvPr id="8" name="Title 1">
            <a:extLst>
              <a:ext uri="{FF2B5EF4-FFF2-40B4-BE49-F238E27FC236}">
                <a16:creationId xmlns:a16="http://schemas.microsoft.com/office/drawing/2014/main" id="{AA5DFEF3-EE1F-1949-9137-7C180C048920}"/>
              </a:ext>
            </a:extLst>
          </p:cNvPr>
          <p:cNvSpPr txBox="1">
            <a:spLocks noGrp="1"/>
          </p:cNvSpPr>
          <p:nvPr>
            <p:ph idx="1"/>
          </p:nvPr>
        </p:nvSpPr>
        <p:spPr>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t> The Old Testament is filled with examples of God’s people in difficult situations who learn to trust Him more.</a:t>
            </a:r>
          </a:p>
          <a:p>
            <a:endParaRPr lang="en-US" sz="3600" b="1" dirty="0"/>
          </a:p>
          <a:p>
            <a:r>
              <a:rPr lang="en-US" sz="3600" b="1" dirty="0"/>
              <a:t>  Abraham, Job, Moses, Hannah, Daniel, David, Joseph, Jeremiah, Elijah, Esther, etc.</a:t>
            </a:r>
          </a:p>
        </p:txBody>
      </p:sp>
    </p:spTree>
    <p:extLst>
      <p:ext uri="{BB962C8B-B14F-4D97-AF65-F5344CB8AC3E}">
        <p14:creationId xmlns:p14="http://schemas.microsoft.com/office/powerpoint/2010/main" val="2015832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E6C22-7039-7643-9480-21340A378A88}"/>
              </a:ext>
            </a:extLst>
          </p:cNvPr>
          <p:cNvSpPr>
            <a:spLocks noGrp="1"/>
          </p:cNvSpPr>
          <p:nvPr>
            <p:ph type="title"/>
          </p:nvPr>
        </p:nvSpPr>
        <p:spPr/>
        <p:txBody>
          <a:bodyPr>
            <a:normAutofit/>
          </a:bodyPr>
          <a:lstStyle/>
          <a:p>
            <a:r>
              <a:rPr lang="en-US" sz="3400" b="1"/>
              <a:t>Romans 15:5 </a:t>
            </a:r>
            <a:r>
              <a:rPr lang="en-US" sz="3400" b="1" dirty="0"/>
              <a:t>Continues the Context</a:t>
            </a:r>
          </a:p>
        </p:txBody>
      </p:sp>
      <p:sp>
        <p:nvSpPr>
          <p:cNvPr id="3" name="Content Placeholder 2">
            <a:extLst>
              <a:ext uri="{FF2B5EF4-FFF2-40B4-BE49-F238E27FC236}">
                <a16:creationId xmlns:a16="http://schemas.microsoft.com/office/drawing/2014/main" id="{E24A46EA-C03E-634A-9089-1F74BEDD4651}"/>
              </a:ext>
            </a:extLst>
          </p:cNvPr>
          <p:cNvSpPr>
            <a:spLocks noGrp="1"/>
          </p:cNvSpPr>
          <p:nvPr>
            <p:ph idx="1"/>
          </p:nvPr>
        </p:nvSpPr>
        <p:spPr/>
        <p:txBody>
          <a:bodyPr/>
          <a:lstStyle/>
          <a:p>
            <a:r>
              <a:rPr lang="en-US" dirty="0"/>
              <a:t>Verse 5 also speaks of </a:t>
            </a:r>
            <a:r>
              <a:rPr lang="en-US" u="sng" dirty="0"/>
              <a:t>perseverance &amp; encouragement</a:t>
            </a:r>
            <a:r>
              <a:rPr lang="en-US" dirty="0"/>
              <a:t> like v. 4.</a:t>
            </a:r>
          </a:p>
          <a:p>
            <a:pPr marL="0" indent="0">
              <a:buNone/>
            </a:pPr>
            <a:endParaRPr lang="en-US" dirty="0"/>
          </a:p>
          <a:p>
            <a:pPr marL="0" indent="0">
              <a:buNone/>
            </a:pPr>
            <a:r>
              <a:rPr lang="en-US" dirty="0"/>
              <a:t>New Testament uses OT examples of perseverance &amp; encouragement:</a:t>
            </a:r>
          </a:p>
          <a:p>
            <a:pPr lvl="1"/>
            <a:r>
              <a:rPr lang="en-US" dirty="0"/>
              <a:t>Matthew 5:11-12</a:t>
            </a:r>
          </a:p>
          <a:p>
            <a:pPr lvl="1"/>
            <a:r>
              <a:rPr lang="en-US" dirty="0"/>
              <a:t>James 5:10-11</a:t>
            </a:r>
          </a:p>
          <a:p>
            <a:pPr lvl="1"/>
            <a:r>
              <a:rPr lang="en-US" dirty="0"/>
              <a:t>Hebrews chapter 11 &amp; 12:1-2</a:t>
            </a:r>
          </a:p>
        </p:txBody>
      </p:sp>
      <p:sp>
        <p:nvSpPr>
          <p:cNvPr id="4" name="Slide Number Placeholder 3">
            <a:extLst>
              <a:ext uri="{FF2B5EF4-FFF2-40B4-BE49-F238E27FC236}">
                <a16:creationId xmlns:a16="http://schemas.microsoft.com/office/drawing/2014/main" id="{87F2591A-D561-6848-96B0-EDCC58C176C5}"/>
              </a:ext>
            </a:extLst>
          </p:cNvPr>
          <p:cNvSpPr>
            <a:spLocks noGrp="1"/>
          </p:cNvSpPr>
          <p:nvPr>
            <p:ph type="sldNum" sz="quarter" idx="12"/>
          </p:nvPr>
        </p:nvSpPr>
        <p:spPr/>
        <p:txBody>
          <a:bodyPr/>
          <a:lstStyle/>
          <a:p>
            <a:fld id="{AC06B25F-56C9-487F-9FBE-E91237EF9CD8}" type="slidenum">
              <a:rPr lang="en-US" smtClean="0"/>
              <a:pPr/>
              <a:t>23</a:t>
            </a:fld>
            <a:endParaRPr lang="en-US"/>
          </a:p>
        </p:txBody>
      </p:sp>
    </p:spTree>
    <p:extLst>
      <p:ext uri="{BB962C8B-B14F-4D97-AF65-F5344CB8AC3E}">
        <p14:creationId xmlns:p14="http://schemas.microsoft.com/office/powerpoint/2010/main" val="1924165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7A4EA4-D09C-F542-9569-B6B4F49262A8}"/>
              </a:ext>
            </a:extLst>
          </p:cNvPr>
          <p:cNvSpPr>
            <a:spLocks noGrp="1"/>
          </p:cNvSpPr>
          <p:nvPr>
            <p:ph idx="1"/>
          </p:nvPr>
        </p:nvSpPr>
        <p:spPr/>
        <p:txBody>
          <a:bodyPr>
            <a:normAutofit/>
          </a:bodyPr>
          <a:lstStyle/>
          <a:p>
            <a:pPr marL="0" indent="0">
              <a:buNone/>
            </a:pPr>
            <a:endParaRPr lang="en-US" sz="1800" b="0" dirty="0">
              <a:solidFill>
                <a:prstClr val="black"/>
              </a:solidFill>
              <a:latin typeface="Helvetica" pitchFamily="2" charset="0"/>
            </a:endParaRPr>
          </a:p>
          <a:p>
            <a:r>
              <a:rPr lang="en-US" sz="1800" dirty="0">
                <a:solidFill>
                  <a:prstClr val="black"/>
                </a:solidFill>
                <a:latin typeface="Helvetica" pitchFamily="2" charset="0"/>
              </a:rPr>
              <a:t>Unity among brethren</a:t>
            </a:r>
          </a:p>
          <a:p>
            <a:pPr lvl="1"/>
            <a:r>
              <a:rPr lang="en-US" sz="1800" dirty="0">
                <a:solidFill>
                  <a:prstClr val="black"/>
                </a:solidFill>
                <a:latin typeface="Helvetica" pitchFamily="2" charset="0"/>
              </a:rPr>
              <a:t>”According to Christ” (15:5b) —&gt; mandatory!</a:t>
            </a:r>
          </a:p>
          <a:p>
            <a:pPr lvl="1"/>
            <a:r>
              <a:rPr lang="en-US" sz="1800" dirty="0">
                <a:solidFill>
                  <a:prstClr val="black"/>
                </a:solidFill>
                <a:latin typeface="Helvetica" pitchFamily="2" charset="0"/>
              </a:rPr>
              <a:t>Unity necessary to glorify God with one voice (15:6)</a:t>
            </a:r>
          </a:p>
          <a:p>
            <a:pPr lvl="2"/>
            <a:r>
              <a:rPr lang="en-US" sz="1800" dirty="0">
                <a:solidFill>
                  <a:prstClr val="black"/>
                </a:solidFill>
                <a:latin typeface="Helvetica" pitchFamily="2" charset="0"/>
              </a:rPr>
              <a:t>Fellowship – that which every joint supplies (</a:t>
            </a:r>
            <a:r>
              <a:rPr lang="en-US" sz="1800" dirty="0" err="1">
                <a:solidFill>
                  <a:prstClr val="black"/>
                </a:solidFill>
                <a:latin typeface="Helvetica" pitchFamily="2" charset="0"/>
              </a:rPr>
              <a:t>Eph</a:t>
            </a:r>
            <a:r>
              <a:rPr lang="en-US" sz="1800" dirty="0">
                <a:solidFill>
                  <a:prstClr val="black"/>
                </a:solidFill>
                <a:latin typeface="Helvetica" pitchFamily="2" charset="0"/>
              </a:rPr>
              <a:t>. 4:16)</a:t>
            </a:r>
          </a:p>
          <a:p>
            <a:pPr lvl="2"/>
            <a:r>
              <a:rPr lang="en-US" sz="1800" dirty="0">
                <a:solidFill>
                  <a:prstClr val="black"/>
                </a:solidFill>
                <a:latin typeface="Helvetica" pitchFamily="2" charset="0"/>
              </a:rPr>
              <a:t>This applies to our collective worship!</a:t>
            </a:r>
          </a:p>
          <a:p>
            <a:pPr lvl="2"/>
            <a:r>
              <a:rPr lang="en-US" sz="1800" dirty="0">
                <a:solidFill>
                  <a:prstClr val="black"/>
                </a:solidFill>
                <a:latin typeface="Helvetica" pitchFamily="2" charset="0"/>
              </a:rPr>
              <a:t>Also applies to submitting to our elders and respecting one another.</a:t>
            </a:r>
          </a:p>
          <a:p>
            <a:pPr marL="0" indent="0">
              <a:buNone/>
            </a:pPr>
            <a:endParaRPr lang="en-US" sz="1800" dirty="0">
              <a:solidFill>
                <a:prstClr val="black"/>
              </a:solidFill>
              <a:latin typeface="Helvetica" pitchFamily="2" charset="0"/>
            </a:endParaRPr>
          </a:p>
          <a:p>
            <a:pPr marL="0" indent="0">
              <a:buNone/>
            </a:pPr>
            <a:r>
              <a:rPr lang="en-US" sz="1800" dirty="0"/>
              <a:t>“Now I exhort you, brethren, by the name of our Lord Jesus Christ, that you all agree and that there be no divisions among you, but that you be made complete in the same mind and in the same judgment.” </a:t>
            </a:r>
          </a:p>
          <a:p>
            <a:pPr marL="0" indent="0">
              <a:buNone/>
            </a:pPr>
            <a:r>
              <a:rPr lang="en-US" sz="1800" dirty="0"/>
              <a:t>						1</a:t>
            </a:r>
            <a:r>
              <a:rPr lang="en-US" sz="1800" baseline="30000" dirty="0"/>
              <a:t>st</a:t>
            </a:r>
            <a:r>
              <a:rPr lang="en-US" sz="1800" dirty="0"/>
              <a:t> Corinthians 1:10</a:t>
            </a:r>
          </a:p>
        </p:txBody>
      </p:sp>
      <p:sp>
        <p:nvSpPr>
          <p:cNvPr id="4" name="Slide Number Placeholder 3">
            <a:extLst>
              <a:ext uri="{FF2B5EF4-FFF2-40B4-BE49-F238E27FC236}">
                <a16:creationId xmlns:a16="http://schemas.microsoft.com/office/drawing/2014/main" id="{870141EB-88DD-134F-A2A5-DDCA820EBC6E}"/>
              </a:ext>
            </a:extLst>
          </p:cNvPr>
          <p:cNvSpPr>
            <a:spLocks noGrp="1"/>
          </p:cNvSpPr>
          <p:nvPr>
            <p:ph type="sldNum" sz="quarter" idx="12"/>
          </p:nvPr>
        </p:nvSpPr>
        <p:spPr/>
        <p:txBody>
          <a:bodyPr/>
          <a:lstStyle/>
          <a:p>
            <a:fld id="{AC06B25F-56C9-487F-9FBE-E91237EF9CD8}" type="slidenum">
              <a:rPr lang="en-US" smtClean="0"/>
              <a:pPr/>
              <a:t>24</a:t>
            </a:fld>
            <a:endParaRPr lang="en-US"/>
          </a:p>
        </p:txBody>
      </p:sp>
      <p:sp>
        <p:nvSpPr>
          <p:cNvPr id="6" name="Title 1">
            <a:extLst>
              <a:ext uri="{FF2B5EF4-FFF2-40B4-BE49-F238E27FC236}">
                <a16:creationId xmlns:a16="http://schemas.microsoft.com/office/drawing/2014/main" id="{729C3B61-E964-6247-8C6C-A68A6FCA551C}"/>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t>Romans 15:5-6  </a:t>
            </a:r>
            <a:br>
              <a:rPr lang="en-US" sz="3800" b="1" dirty="0"/>
            </a:br>
            <a:r>
              <a:rPr lang="en-US" sz="3800" b="1" dirty="0"/>
              <a:t>One Mind and One Accord to Glorify God</a:t>
            </a:r>
          </a:p>
        </p:txBody>
      </p:sp>
    </p:spTree>
    <p:extLst>
      <p:ext uri="{BB962C8B-B14F-4D97-AF65-F5344CB8AC3E}">
        <p14:creationId xmlns:p14="http://schemas.microsoft.com/office/powerpoint/2010/main" val="1330082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A0D2A-4E72-DA4A-BF2C-516FE1B2393C}"/>
              </a:ext>
            </a:extLst>
          </p:cNvPr>
          <p:cNvSpPr>
            <a:spLocks noGrp="1"/>
          </p:cNvSpPr>
          <p:nvPr>
            <p:ph type="title"/>
          </p:nvPr>
        </p:nvSpPr>
        <p:spPr/>
        <p:txBody>
          <a:bodyPr>
            <a:normAutofit/>
          </a:bodyPr>
          <a:lstStyle/>
          <a:p>
            <a:r>
              <a:rPr lang="en-US" sz="3800" b="1" dirty="0"/>
              <a:t>Romans 15:7 Exhortation</a:t>
            </a:r>
          </a:p>
        </p:txBody>
      </p:sp>
      <p:sp>
        <p:nvSpPr>
          <p:cNvPr id="3" name="Content Placeholder 2">
            <a:extLst>
              <a:ext uri="{FF2B5EF4-FFF2-40B4-BE49-F238E27FC236}">
                <a16:creationId xmlns:a16="http://schemas.microsoft.com/office/drawing/2014/main" id="{AAC13F5B-9DE6-B648-A802-617D6674B18A}"/>
              </a:ext>
            </a:extLst>
          </p:cNvPr>
          <p:cNvSpPr>
            <a:spLocks noGrp="1"/>
          </p:cNvSpPr>
          <p:nvPr>
            <p:ph idx="1"/>
          </p:nvPr>
        </p:nvSpPr>
        <p:spPr/>
        <p:txBody>
          <a:bodyPr/>
          <a:lstStyle/>
          <a:p>
            <a:r>
              <a:rPr lang="en-US" dirty="0"/>
              <a:t>Receive one another as Christ received you (cf. 14:1)</a:t>
            </a:r>
          </a:p>
          <a:p>
            <a:pPr lvl="1"/>
            <a:r>
              <a:rPr lang="en-US" sz="1800" dirty="0"/>
              <a:t>14:1 began a contrast of the weak and strong.</a:t>
            </a:r>
          </a:p>
          <a:p>
            <a:pPr lvl="1"/>
            <a:r>
              <a:rPr lang="en-US" sz="1800" dirty="0"/>
              <a:t>15:7 ends a section on the weak and strong coexisting in the church</a:t>
            </a:r>
            <a:r>
              <a:rPr lang="en-US" dirty="0"/>
              <a:t>.</a:t>
            </a:r>
          </a:p>
          <a:p>
            <a:r>
              <a:rPr lang="en-US" dirty="0"/>
              <a:t>“One another” of 15:7</a:t>
            </a:r>
          </a:p>
          <a:p>
            <a:pPr lvl="1"/>
            <a:r>
              <a:rPr lang="en-US" sz="1800" dirty="0">
                <a:solidFill>
                  <a:srgbClr val="001320"/>
                </a:solidFill>
                <a:latin typeface="Roboto-Regular"/>
              </a:rPr>
              <a:t> </a:t>
            </a:r>
            <a:r>
              <a:rPr lang="el-GR" sz="1800" dirty="0">
                <a:solidFill>
                  <a:srgbClr val="0066AA"/>
                </a:solidFill>
                <a:latin typeface="ArialMT"/>
              </a:rPr>
              <a:t>ἀλλήλους</a:t>
            </a:r>
            <a:r>
              <a:rPr lang="el-GR" sz="1800" dirty="0">
                <a:solidFill>
                  <a:srgbClr val="001320"/>
                </a:solidFill>
                <a:latin typeface="Roboto-Regular"/>
              </a:rPr>
              <a:t> </a:t>
            </a:r>
            <a:r>
              <a:rPr lang="el-GR" sz="1800" dirty="0">
                <a:solidFill>
                  <a:srgbClr val="0066AA"/>
                </a:solidFill>
                <a:latin typeface="Roboto-Regular"/>
              </a:rPr>
              <a:t>(</a:t>
            </a:r>
            <a:r>
              <a:rPr lang="en-US" sz="1800" dirty="0" err="1">
                <a:solidFill>
                  <a:srgbClr val="0066AA"/>
                </a:solidFill>
                <a:latin typeface="Roboto-Regular"/>
              </a:rPr>
              <a:t>allēlous</a:t>
            </a:r>
            <a:r>
              <a:rPr lang="en-US" sz="1800" dirty="0">
                <a:solidFill>
                  <a:srgbClr val="FF6600"/>
                </a:solidFill>
                <a:latin typeface="Roboto-Regular"/>
              </a:rPr>
              <a:t>) Pronoun </a:t>
            </a:r>
            <a:r>
              <a:rPr lang="en-US" sz="1800" dirty="0">
                <a:latin typeface="Roboto-Regular"/>
              </a:rPr>
              <a:t>Strongs 240 “One another, each other”</a:t>
            </a:r>
          </a:p>
          <a:p>
            <a:pPr lvl="1"/>
            <a:r>
              <a:rPr lang="en-US" sz="1800" dirty="0">
                <a:latin typeface="Roboto-Regular"/>
              </a:rPr>
              <a:t>One of 14 uses in Romans. </a:t>
            </a:r>
          </a:p>
          <a:p>
            <a:pPr marL="457200" lvl="1" indent="0">
              <a:buNone/>
            </a:pPr>
            <a:r>
              <a:rPr lang="en-US" sz="1800" dirty="0">
                <a:latin typeface="Roboto-Regular"/>
              </a:rPr>
              <a:t>Rom. 1:12, 27; 2:5; 12:5, 10 (x2), 16; 13:8; 14:13, 19; 15:5, 7, 14; 16:16.</a:t>
            </a:r>
          </a:p>
          <a:p>
            <a:pPr marL="457200" lvl="1" indent="0">
              <a:buNone/>
            </a:pPr>
            <a:r>
              <a:rPr lang="en-US" sz="1800" i="1" dirty="0">
                <a:latin typeface="Roboto-Regular"/>
              </a:rPr>
              <a:t>Christ died for the weak and strong among us, so “receive one another.” There is no place for judgment or contempt toward others in the body of Christ!</a:t>
            </a:r>
          </a:p>
        </p:txBody>
      </p:sp>
      <p:sp>
        <p:nvSpPr>
          <p:cNvPr id="4" name="Slide Number Placeholder 3">
            <a:extLst>
              <a:ext uri="{FF2B5EF4-FFF2-40B4-BE49-F238E27FC236}">
                <a16:creationId xmlns:a16="http://schemas.microsoft.com/office/drawing/2014/main" id="{1BF96EFD-4B15-8F42-89CD-3FC8AF1232A2}"/>
              </a:ext>
            </a:extLst>
          </p:cNvPr>
          <p:cNvSpPr>
            <a:spLocks noGrp="1"/>
          </p:cNvSpPr>
          <p:nvPr>
            <p:ph type="sldNum" sz="quarter" idx="12"/>
          </p:nvPr>
        </p:nvSpPr>
        <p:spPr/>
        <p:txBody>
          <a:bodyPr/>
          <a:lstStyle/>
          <a:p>
            <a:fld id="{AC06B25F-56C9-487F-9FBE-E91237EF9CD8}" type="slidenum">
              <a:rPr lang="en-US" smtClean="0"/>
              <a:pPr/>
              <a:t>25</a:t>
            </a:fld>
            <a:endParaRPr lang="en-US"/>
          </a:p>
        </p:txBody>
      </p:sp>
    </p:spTree>
    <p:extLst>
      <p:ext uri="{BB962C8B-B14F-4D97-AF65-F5344CB8AC3E}">
        <p14:creationId xmlns:p14="http://schemas.microsoft.com/office/powerpoint/2010/main" val="307538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6CA011-AD44-6847-ADA2-5369FE151046}"/>
              </a:ext>
            </a:extLst>
          </p:cNvPr>
          <p:cNvSpPr>
            <a:spLocks noGrp="1"/>
          </p:cNvSpPr>
          <p:nvPr>
            <p:ph idx="1"/>
          </p:nvPr>
        </p:nvSpPr>
        <p:spPr/>
        <p:txBody>
          <a:bodyPr/>
          <a:lstStyle/>
          <a:p>
            <a:r>
              <a:rPr lang="en-US" dirty="0"/>
              <a:t>(15:8a) minister/servant of circumcision </a:t>
            </a:r>
          </a:p>
          <a:p>
            <a:pPr lvl="1"/>
            <a:r>
              <a:rPr lang="en-US" dirty="0"/>
              <a:t>Sent to the lost sheep of the house of Israel (Matt. 20:28)</a:t>
            </a:r>
          </a:p>
          <a:p>
            <a:pPr lvl="1"/>
            <a:r>
              <a:rPr lang="en-US" dirty="0"/>
              <a:t>Fulfilled the covenant of circumcision (Cf. Galatians 4:4-5)</a:t>
            </a:r>
          </a:p>
          <a:p>
            <a:r>
              <a:rPr lang="en-US" dirty="0"/>
              <a:t>(15:8b) Confirmed* the promises (plural)</a:t>
            </a:r>
          </a:p>
          <a:p>
            <a:pPr lvl="1"/>
            <a:r>
              <a:rPr lang="en-US" dirty="0"/>
              <a:t>“to make firm, establish” (Arndt &amp; Gingrich Greek-English Lexicon)</a:t>
            </a:r>
          </a:p>
          <a:p>
            <a:pPr lvl="1"/>
            <a:r>
              <a:rPr lang="en-US" dirty="0"/>
              <a:t>Cf. Gen. 12:1-3; 22:15-18; 26:2-5; 28:13-15; Acts 3:25f; 13:32f.</a:t>
            </a:r>
          </a:p>
          <a:p>
            <a:pPr lvl="1"/>
            <a:r>
              <a:rPr lang="en-US" dirty="0"/>
              <a:t>Culminated in the Seed promise (Gen. 22:18 &amp; Rom. 1:3)</a:t>
            </a:r>
            <a:endParaRPr lang="en-US" u="sng" dirty="0"/>
          </a:p>
        </p:txBody>
      </p:sp>
      <p:sp>
        <p:nvSpPr>
          <p:cNvPr id="4" name="Slide Number Placeholder 3">
            <a:extLst>
              <a:ext uri="{FF2B5EF4-FFF2-40B4-BE49-F238E27FC236}">
                <a16:creationId xmlns:a16="http://schemas.microsoft.com/office/drawing/2014/main" id="{08787CAE-64B6-B74A-984F-0BCCB1A0D49B}"/>
              </a:ext>
            </a:extLst>
          </p:cNvPr>
          <p:cNvSpPr>
            <a:spLocks noGrp="1"/>
          </p:cNvSpPr>
          <p:nvPr>
            <p:ph type="sldNum" sz="quarter" idx="12"/>
          </p:nvPr>
        </p:nvSpPr>
        <p:spPr/>
        <p:txBody>
          <a:bodyPr/>
          <a:lstStyle/>
          <a:p>
            <a:fld id="{AC06B25F-56C9-487F-9FBE-E91237EF9CD8}" type="slidenum">
              <a:rPr lang="en-US" smtClean="0"/>
              <a:pPr/>
              <a:t>26</a:t>
            </a:fld>
            <a:endParaRPr lang="en-US"/>
          </a:p>
        </p:txBody>
      </p:sp>
      <p:sp>
        <p:nvSpPr>
          <p:cNvPr id="6" name="Title 1">
            <a:extLst>
              <a:ext uri="{FF2B5EF4-FFF2-40B4-BE49-F238E27FC236}">
                <a16:creationId xmlns:a16="http://schemas.microsoft.com/office/drawing/2014/main" id="{7FF42BC3-FB6A-7A43-B86C-E5DD9089C95B}"/>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t>Romans 15:8</a:t>
            </a:r>
            <a:br>
              <a:rPr lang="en-US" sz="3800" b="1" dirty="0"/>
            </a:br>
            <a:r>
              <a:rPr lang="en-US" sz="3800" b="1" dirty="0"/>
              <a:t>Christ’s work unto the Glory of God</a:t>
            </a:r>
          </a:p>
        </p:txBody>
      </p:sp>
    </p:spTree>
    <p:extLst>
      <p:ext uri="{BB962C8B-B14F-4D97-AF65-F5344CB8AC3E}">
        <p14:creationId xmlns:p14="http://schemas.microsoft.com/office/powerpoint/2010/main" val="1795788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E09C0-CBBF-5F4B-8945-73B8E6F3B525}"/>
              </a:ext>
            </a:extLst>
          </p:cNvPr>
          <p:cNvSpPr>
            <a:spLocks noGrp="1"/>
          </p:cNvSpPr>
          <p:nvPr>
            <p:ph type="title"/>
          </p:nvPr>
        </p:nvSpPr>
        <p:spPr/>
        <p:txBody>
          <a:bodyPr>
            <a:normAutofit/>
          </a:bodyPr>
          <a:lstStyle/>
          <a:p>
            <a:r>
              <a:rPr lang="en-US" sz="3800" b="1" dirty="0"/>
              <a:t>Romans 15:9-12   Gentiles to glorify God for His mercy “as it is written” (9a)….</a:t>
            </a:r>
          </a:p>
        </p:txBody>
      </p:sp>
      <p:sp>
        <p:nvSpPr>
          <p:cNvPr id="3" name="Content Placeholder 2">
            <a:extLst>
              <a:ext uri="{FF2B5EF4-FFF2-40B4-BE49-F238E27FC236}">
                <a16:creationId xmlns:a16="http://schemas.microsoft.com/office/drawing/2014/main" id="{AC05A672-1C83-5945-B72F-0861C76759A7}"/>
              </a:ext>
            </a:extLst>
          </p:cNvPr>
          <p:cNvSpPr>
            <a:spLocks noGrp="1"/>
          </p:cNvSpPr>
          <p:nvPr>
            <p:ph idx="1"/>
          </p:nvPr>
        </p:nvSpPr>
        <p:spPr/>
        <p:txBody>
          <a:bodyPr/>
          <a:lstStyle/>
          <a:p>
            <a:pPr marL="0" indent="0" algn="ctr">
              <a:buNone/>
            </a:pPr>
            <a:r>
              <a:rPr lang="en-US" u="sng" dirty="0"/>
              <a:t>4 Passages Cited by the “Apostle to the Gentiles</a:t>
            </a:r>
            <a:r>
              <a:rPr lang="en-US" dirty="0"/>
              <a:t>”</a:t>
            </a:r>
          </a:p>
          <a:p>
            <a:r>
              <a:rPr lang="en-US" dirty="0"/>
              <a:t>(15:9b) David, after conquest of his enemies gives thanks “among the nations” </a:t>
            </a:r>
            <a:r>
              <a:rPr lang="en-US" i="1" dirty="0"/>
              <a:t>cf. Psalms 18:49</a:t>
            </a:r>
          </a:p>
          <a:p>
            <a:r>
              <a:rPr lang="en-US" dirty="0"/>
              <a:t>(15:10) Gentile nations summoned to rejoice with God’s own people cf. </a:t>
            </a:r>
            <a:r>
              <a:rPr lang="en-US" i="1" dirty="0" err="1"/>
              <a:t>Deut</a:t>
            </a:r>
            <a:r>
              <a:rPr lang="en-US" i="1" dirty="0"/>
              <a:t>. 32:43</a:t>
            </a:r>
            <a:endParaRPr lang="en-US" dirty="0"/>
          </a:p>
          <a:p>
            <a:r>
              <a:rPr lang="en-US" dirty="0"/>
              <a:t>(15:11) All nations summoned to praise Jehovah </a:t>
            </a:r>
            <a:r>
              <a:rPr lang="en-US" i="1" dirty="0"/>
              <a:t>cf. Ps. 117:1</a:t>
            </a:r>
          </a:p>
          <a:p>
            <a:r>
              <a:rPr lang="en-US" dirty="0"/>
              <a:t>(15:12) The Messiah of the Jews to be the desire &amp; hope of the Gentiles </a:t>
            </a:r>
            <a:r>
              <a:rPr lang="en-US" i="1" dirty="0"/>
              <a:t>cf. Isa. 11:10</a:t>
            </a:r>
          </a:p>
          <a:p>
            <a:pPr marL="0" indent="0">
              <a:buNone/>
            </a:pPr>
            <a:r>
              <a:rPr lang="en-US" i="1" dirty="0"/>
              <a:t>These passages from the law, prophets and psalms.</a:t>
            </a:r>
          </a:p>
        </p:txBody>
      </p:sp>
      <p:sp>
        <p:nvSpPr>
          <p:cNvPr id="4" name="Slide Number Placeholder 3">
            <a:extLst>
              <a:ext uri="{FF2B5EF4-FFF2-40B4-BE49-F238E27FC236}">
                <a16:creationId xmlns:a16="http://schemas.microsoft.com/office/drawing/2014/main" id="{E293116F-5053-3047-8797-C68CDA5C8579}"/>
              </a:ext>
            </a:extLst>
          </p:cNvPr>
          <p:cNvSpPr>
            <a:spLocks noGrp="1"/>
          </p:cNvSpPr>
          <p:nvPr>
            <p:ph type="sldNum" sz="quarter" idx="12"/>
          </p:nvPr>
        </p:nvSpPr>
        <p:spPr/>
        <p:txBody>
          <a:bodyPr/>
          <a:lstStyle/>
          <a:p>
            <a:fld id="{AC06B25F-56C9-487F-9FBE-E91237EF9CD8}" type="slidenum">
              <a:rPr lang="en-US" smtClean="0"/>
              <a:pPr/>
              <a:t>27</a:t>
            </a:fld>
            <a:endParaRPr lang="en-US"/>
          </a:p>
        </p:txBody>
      </p:sp>
    </p:spTree>
    <p:extLst>
      <p:ext uri="{BB962C8B-B14F-4D97-AF65-F5344CB8AC3E}">
        <p14:creationId xmlns:p14="http://schemas.microsoft.com/office/powerpoint/2010/main" val="3311345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CF3C1-7840-7D40-9053-A098164F4518}"/>
              </a:ext>
            </a:extLst>
          </p:cNvPr>
          <p:cNvSpPr>
            <a:spLocks noGrp="1"/>
          </p:cNvSpPr>
          <p:nvPr>
            <p:ph type="title"/>
          </p:nvPr>
        </p:nvSpPr>
        <p:spPr/>
        <p:txBody>
          <a:bodyPr>
            <a:normAutofit/>
          </a:bodyPr>
          <a:lstStyle/>
          <a:p>
            <a:r>
              <a:rPr lang="en-US" sz="3800" b="1" dirty="0"/>
              <a:t>Romans 15:13</a:t>
            </a:r>
            <a:br>
              <a:rPr lang="en-US" sz="3800" b="1" dirty="0"/>
            </a:br>
            <a:r>
              <a:rPr lang="en-US" sz="3800" b="1" dirty="0"/>
              <a:t>Concluding verse of 14:1-15:13</a:t>
            </a:r>
          </a:p>
        </p:txBody>
      </p:sp>
      <p:sp>
        <p:nvSpPr>
          <p:cNvPr id="3" name="Content Placeholder 2">
            <a:extLst>
              <a:ext uri="{FF2B5EF4-FFF2-40B4-BE49-F238E27FC236}">
                <a16:creationId xmlns:a16="http://schemas.microsoft.com/office/drawing/2014/main" id="{A1D69AD1-A1C1-E34C-B21E-DEA5562DDBE5}"/>
              </a:ext>
            </a:extLst>
          </p:cNvPr>
          <p:cNvSpPr>
            <a:spLocks noGrp="1"/>
          </p:cNvSpPr>
          <p:nvPr>
            <p:ph idx="1"/>
          </p:nvPr>
        </p:nvSpPr>
        <p:spPr/>
        <p:txBody>
          <a:bodyPr/>
          <a:lstStyle/>
          <a:p>
            <a:r>
              <a:rPr lang="en-US" dirty="0"/>
              <a:t>(15:13a) “God of hope”</a:t>
            </a:r>
          </a:p>
          <a:p>
            <a:pPr lvl="1"/>
            <a:r>
              <a:rPr lang="en-US" dirty="0"/>
              <a:t>Observe the connection with “hope” in verse 12.</a:t>
            </a:r>
          </a:p>
          <a:p>
            <a:pPr lvl="1"/>
            <a:r>
              <a:rPr lang="en-US" dirty="0"/>
              <a:t>God gives perseverance and comfort. (v. 5)</a:t>
            </a:r>
          </a:p>
          <a:p>
            <a:r>
              <a:rPr lang="en-US" dirty="0"/>
              <a:t>(15:13b) “fill you with all joy and peace”</a:t>
            </a:r>
          </a:p>
          <a:p>
            <a:pPr lvl="1"/>
            <a:r>
              <a:rPr lang="en-US" dirty="0"/>
              <a:t>Observe the connection with 14:17.</a:t>
            </a:r>
          </a:p>
          <a:p>
            <a:pPr lvl="1"/>
            <a:r>
              <a:rPr lang="en-US" dirty="0"/>
              <a:t>Absent God’s provisions of joy and peace we have anxieties and hostilities.</a:t>
            </a:r>
          </a:p>
          <a:p>
            <a:r>
              <a:rPr lang="en-US" dirty="0"/>
              <a:t>(15:13c) “in believing” </a:t>
            </a:r>
            <a:r>
              <a:rPr lang="en-US" i="1" dirty="0"/>
              <a:t>(necessary prerequisite) </a:t>
            </a:r>
            <a:r>
              <a:rPr lang="en-US" dirty="0"/>
              <a:t>“that you may abound in hope)</a:t>
            </a:r>
          </a:p>
          <a:p>
            <a:r>
              <a:rPr lang="en-US" dirty="0"/>
              <a:t>(15:13d) by the Holy Spirit </a:t>
            </a:r>
            <a:r>
              <a:rPr lang="en-US" i="1" dirty="0"/>
              <a:t>cf. 5:5, also 8:11, 23 &amp; 26f.</a:t>
            </a:r>
            <a:endParaRPr lang="en-US" dirty="0"/>
          </a:p>
        </p:txBody>
      </p:sp>
      <p:sp>
        <p:nvSpPr>
          <p:cNvPr id="4" name="Slide Number Placeholder 3">
            <a:extLst>
              <a:ext uri="{FF2B5EF4-FFF2-40B4-BE49-F238E27FC236}">
                <a16:creationId xmlns:a16="http://schemas.microsoft.com/office/drawing/2014/main" id="{477D0F69-C386-6148-96B3-457094C382BC}"/>
              </a:ext>
            </a:extLst>
          </p:cNvPr>
          <p:cNvSpPr>
            <a:spLocks noGrp="1"/>
          </p:cNvSpPr>
          <p:nvPr>
            <p:ph type="sldNum" sz="quarter" idx="12"/>
          </p:nvPr>
        </p:nvSpPr>
        <p:spPr/>
        <p:txBody>
          <a:bodyPr/>
          <a:lstStyle/>
          <a:p>
            <a:fld id="{AC06B25F-56C9-487F-9FBE-E91237EF9CD8}" type="slidenum">
              <a:rPr lang="en-US" smtClean="0"/>
              <a:pPr/>
              <a:t>28</a:t>
            </a:fld>
            <a:endParaRPr lang="en-US"/>
          </a:p>
        </p:txBody>
      </p:sp>
    </p:spTree>
    <p:extLst>
      <p:ext uri="{BB962C8B-B14F-4D97-AF65-F5344CB8AC3E}">
        <p14:creationId xmlns:p14="http://schemas.microsoft.com/office/powerpoint/2010/main" val="571693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2784EB9-863D-1C4C-A5E8-3C3E1E084DEB}"/>
              </a:ext>
            </a:extLst>
          </p:cNvPr>
          <p:cNvSpPr>
            <a:spLocks noGrp="1"/>
          </p:cNvSpPr>
          <p:nvPr>
            <p:ph type="sldNum" sz="quarter" idx="12"/>
          </p:nvPr>
        </p:nvSpPr>
        <p:spPr/>
        <p:txBody>
          <a:bodyPr/>
          <a:lstStyle/>
          <a:p>
            <a:fld id="{AC06B25F-56C9-487F-9FBE-E91237EF9CD8}" type="slidenum">
              <a:rPr lang="en-US" smtClean="0"/>
              <a:pPr/>
              <a:t>29</a:t>
            </a:fld>
            <a:endParaRPr lang="en-US"/>
          </a:p>
        </p:txBody>
      </p:sp>
      <p:sp>
        <p:nvSpPr>
          <p:cNvPr id="6" name="Content Placeholder 5">
            <a:extLst>
              <a:ext uri="{FF2B5EF4-FFF2-40B4-BE49-F238E27FC236}">
                <a16:creationId xmlns:a16="http://schemas.microsoft.com/office/drawing/2014/main" id="{9641A63D-4962-E64E-B775-0E623F9360E2}"/>
              </a:ext>
            </a:extLst>
          </p:cNvPr>
          <p:cNvSpPr>
            <a:spLocks noGrp="1"/>
          </p:cNvSpPr>
          <p:nvPr>
            <p:ph idx="1"/>
          </p:nvPr>
        </p:nvSpPr>
        <p:spPr/>
        <p:txBody>
          <a:bodyPr/>
          <a:lstStyle/>
          <a:p>
            <a:endParaRPr lang="en-US"/>
          </a:p>
        </p:txBody>
      </p:sp>
      <p:sp>
        <p:nvSpPr>
          <p:cNvPr id="8" name="Title 7">
            <a:extLst>
              <a:ext uri="{FF2B5EF4-FFF2-40B4-BE49-F238E27FC236}">
                <a16:creationId xmlns:a16="http://schemas.microsoft.com/office/drawing/2014/main" id="{F53AB72F-9044-FA40-9B6D-85932A47B3C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082733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19641C-904D-4842-9A58-5446022494C5}"/>
              </a:ext>
            </a:extLst>
          </p:cNvPr>
          <p:cNvSpPr>
            <a:spLocks noGrp="1"/>
          </p:cNvSpPr>
          <p:nvPr>
            <p:ph idx="1"/>
          </p:nvPr>
        </p:nvSpPr>
        <p:spPr/>
        <p:txBody>
          <a:bodyPr>
            <a:normAutofit/>
          </a:bodyPr>
          <a:lstStyle/>
          <a:p>
            <a:r>
              <a:rPr lang="en-US" dirty="0"/>
              <a:t>(14:1) The ”weak in the faith” is not lacking in trusting God; rather, it is one whose conscience is not fully trained to discern what is permitted or prohibited in Christ. </a:t>
            </a:r>
          </a:p>
          <a:p>
            <a:r>
              <a:rPr lang="en-US" dirty="0"/>
              <a:t>“Scruples” (AS), “Opinions” (NAS &amp; ES), “Doubtful Things” (NKJ) : </a:t>
            </a:r>
          </a:p>
          <a:p>
            <a:endParaRPr lang="en-US" dirty="0"/>
          </a:p>
          <a:p>
            <a:pPr marL="0" indent="0">
              <a:buNone/>
            </a:pPr>
            <a:r>
              <a:rPr lang="en-US" i="1" dirty="0"/>
              <a:t>Remember any doubts or hesitation over an action after your baptism?  </a:t>
            </a:r>
          </a:p>
          <a:p>
            <a:pPr marL="0" indent="0">
              <a:buNone/>
            </a:pPr>
            <a:r>
              <a:rPr lang="en-US" i="1" dirty="0"/>
              <a:t>Any discouraging experiences with brethren due to your lack of knowledge?</a:t>
            </a:r>
          </a:p>
        </p:txBody>
      </p:sp>
      <p:sp>
        <p:nvSpPr>
          <p:cNvPr id="4" name="Slide Number Placeholder 3">
            <a:extLst>
              <a:ext uri="{FF2B5EF4-FFF2-40B4-BE49-F238E27FC236}">
                <a16:creationId xmlns:a16="http://schemas.microsoft.com/office/drawing/2014/main" id="{267EE47B-CB25-2045-846D-9057C5DDD613}"/>
              </a:ext>
            </a:extLst>
          </p:cNvPr>
          <p:cNvSpPr>
            <a:spLocks noGrp="1"/>
          </p:cNvSpPr>
          <p:nvPr>
            <p:ph type="sldNum" sz="quarter" idx="12"/>
          </p:nvPr>
        </p:nvSpPr>
        <p:spPr>
          <a:xfrm>
            <a:off x="8610600" y="2894088"/>
            <a:ext cx="2743200" cy="365125"/>
          </a:xfrm>
        </p:spPr>
        <p:txBody>
          <a:bodyPr/>
          <a:lstStyle/>
          <a:p>
            <a:fld id="{AC06B25F-56C9-487F-9FBE-E91237EF9CD8}" type="slidenum">
              <a:rPr lang="en-US" smtClean="0"/>
              <a:pPr/>
              <a:t>3</a:t>
            </a:fld>
            <a:endParaRPr lang="en-US"/>
          </a:p>
        </p:txBody>
      </p:sp>
      <p:sp>
        <p:nvSpPr>
          <p:cNvPr id="7" name="Title 1">
            <a:extLst>
              <a:ext uri="{FF2B5EF4-FFF2-40B4-BE49-F238E27FC236}">
                <a16:creationId xmlns:a16="http://schemas.microsoft.com/office/drawing/2014/main" id="{8DB86C41-EDE1-9940-886A-ABCB3B8F6781}"/>
              </a:ext>
            </a:extLst>
          </p:cNvPr>
          <p:cNvSpPr>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t>Romans 14:1-15:13 The Weak and The Strong</a:t>
            </a:r>
          </a:p>
        </p:txBody>
      </p:sp>
    </p:spTree>
    <p:extLst>
      <p:ext uri="{BB962C8B-B14F-4D97-AF65-F5344CB8AC3E}">
        <p14:creationId xmlns:p14="http://schemas.microsoft.com/office/powerpoint/2010/main" val="2776434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11450F-08B8-7D44-AA67-0A8539060EA8}"/>
              </a:ext>
            </a:extLst>
          </p:cNvPr>
          <p:cNvSpPr>
            <a:spLocks noGrp="1"/>
          </p:cNvSpPr>
          <p:nvPr>
            <p:ph idx="1"/>
          </p:nvPr>
        </p:nvSpPr>
        <p:spPr/>
        <p:txBody>
          <a:bodyPr>
            <a:normAutofit/>
          </a:bodyPr>
          <a:lstStyle/>
          <a:p>
            <a:r>
              <a:rPr lang="en-US" dirty="0"/>
              <a:t>(14:1)  “Accept” or “Receive” one who is “weak in the faith”</a:t>
            </a:r>
          </a:p>
          <a:p>
            <a:pPr lvl="1"/>
            <a:r>
              <a:rPr lang="en-US" dirty="0"/>
              <a:t>Consider how well you fulfill this apostolic teaching to the church.</a:t>
            </a:r>
          </a:p>
          <a:p>
            <a:pPr lvl="2"/>
            <a:r>
              <a:rPr lang="en-US" dirty="0"/>
              <a:t>“Knowledge puffs up” (1 Corinthians 8:1)</a:t>
            </a:r>
          </a:p>
          <a:p>
            <a:pPr lvl="1"/>
            <a:r>
              <a:rPr lang="en-US" dirty="0"/>
              <a:t>What are my tendencies toward the “weak in the faith?”</a:t>
            </a:r>
          </a:p>
          <a:p>
            <a:pPr lvl="2"/>
            <a:r>
              <a:rPr lang="en-US" dirty="0"/>
              <a:t>Impatient?</a:t>
            </a:r>
          </a:p>
          <a:p>
            <a:pPr lvl="2"/>
            <a:r>
              <a:rPr lang="en-US" dirty="0"/>
              <a:t>Judgmental?</a:t>
            </a:r>
          </a:p>
          <a:p>
            <a:pPr lvl="1"/>
            <a:r>
              <a:rPr lang="en-US" dirty="0"/>
              <a:t>Any parallels with raising children?</a:t>
            </a:r>
          </a:p>
          <a:p>
            <a:pPr lvl="2"/>
            <a:r>
              <a:rPr lang="en-US" dirty="0"/>
              <a:t>Nurturing?</a:t>
            </a:r>
          </a:p>
          <a:p>
            <a:pPr lvl="2"/>
            <a:r>
              <a:rPr lang="en-US" dirty="0"/>
              <a:t>Encouraging?</a:t>
            </a:r>
          </a:p>
          <a:p>
            <a:pPr lvl="2"/>
            <a:r>
              <a:rPr lang="en-US" dirty="0"/>
              <a:t>Caring?</a:t>
            </a:r>
          </a:p>
          <a:p>
            <a:pPr lvl="2"/>
            <a:r>
              <a:rPr lang="en-US" dirty="0"/>
              <a:t>Discipline withheld if the child doesn’t “know” parental expectations?</a:t>
            </a:r>
          </a:p>
          <a:p>
            <a:pPr lvl="2"/>
            <a:endParaRPr lang="en-US" dirty="0"/>
          </a:p>
        </p:txBody>
      </p:sp>
      <p:sp>
        <p:nvSpPr>
          <p:cNvPr id="4" name="Slide Number Placeholder 3">
            <a:extLst>
              <a:ext uri="{FF2B5EF4-FFF2-40B4-BE49-F238E27FC236}">
                <a16:creationId xmlns:a16="http://schemas.microsoft.com/office/drawing/2014/main" id="{032687B3-0048-6D4E-A065-033C72C81B54}"/>
              </a:ext>
            </a:extLst>
          </p:cNvPr>
          <p:cNvSpPr>
            <a:spLocks noGrp="1"/>
          </p:cNvSpPr>
          <p:nvPr>
            <p:ph type="sldNum" sz="quarter" idx="12"/>
          </p:nvPr>
        </p:nvSpPr>
        <p:spPr/>
        <p:txBody>
          <a:bodyPr/>
          <a:lstStyle/>
          <a:p>
            <a:fld id="{AC06B25F-56C9-487F-9FBE-E91237EF9CD8}" type="slidenum">
              <a:rPr lang="en-US" smtClean="0"/>
              <a:pPr/>
              <a:t>4</a:t>
            </a:fld>
            <a:endParaRPr lang="en-US"/>
          </a:p>
        </p:txBody>
      </p:sp>
      <p:sp>
        <p:nvSpPr>
          <p:cNvPr id="6" name="Title 1">
            <a:extLst>
              <a:ext uri="{FF2B5EF4-FFF2-40B4-BE49-F238E27FC236}">
                <a16:creationId xmlns:a16="http://schemas.microsoft.com/office/drawing/2014/main" id="{A848910B-50A4-7A44-B4C0-223AB000EE49}"/>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t>Romans 14:1-15:13 The Weak and The Strong</a:t>
            </a:r>
          </a:p>
        </p:txBody>
      </p:sp>
    </p:spTree>
    <p:extLst>
      <p:ext uri="{BB962C8B-B14F-4D97-AF65-F5344CB8AC3E}">
        <p14:creationId xmlns:p14="http://schemas.microsoft.com/office/powerpoint/2010/main" val="312025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B11C70-587D-AD45-8A03-EFAFFFEE517D}"/>
              </a:ext>
            </a:extLst>
          </p:cNvPr>
          <p:cNvSpPr>
            <a:spLocks noGrp="1"/>
          </p:cNvSpPr>
          <p:nvPr>
            <p:ph idx="1"/>
          </p:nvPr>
        </p:nvSpPr>
        <p:spPr/>
        <p:txBody>
          <a:bodyPr/>
          <a:lstStyle/>
          <a:p>
            <a:r>
              <a:rPr lang="en-US" dirty="0"/>
              <a:t>(14:2) Different consciences – Example #1, eating meats</a:t>
            </a:r>
          </a:p>
          <a:p>
            <a:pPr lvl="1"/>
            <a:r>
              <a:rPr lang="en-US" dirty="0"/>
              <a:t>One’s “faith” dictates vegetables only and another also eats meat.</a:t>
            </a:r>
          </a:p>
          <a:p>
            <a:pPr marL="457200" lvl="1" indent="0">
              <a:buNone/>
            </a:pPr>
            <a:endParaRPr lang="en-US" dirty="0"/>
          </a:p>
          <a:p>
            <a:r>
              <a:rPr lang="en-US" dirty="0"/>
              <a:t>(14:3-4) Both weak and strong are admonished </a:t>
            </a:r>
          </a:p>
          <a:p>
            <a:pPr lvl="1"/>
            <a:r>
              <a:rPr lang="en-US" dirty="0"/>
              <a:t>Strong not to belittle the weak:</a:t>
            </a:r>
          </a:p>
          <a:p>
            <a:pPr lvl="2"/>
            <a:r>
              <a:rPr lang="el-GR" sz="1800" dirty="0">
                <a:latin typeface="ArialMT"/>
              </a:rPr>
              <a:t>ἐξουθενείτω</a:t>
            </a:r>
            <a:r>
              <a:rPr lang="el-GR" sz="1800" dirty="0">
                <a:latin typeface="Roboto-Regular"/>
              </a:rPr>
              <a:t> (</a:t>
            </a:r>
            <a:r>
              <a:rPr lang="en-US" sz="1800" dirty="0" err="1">
                <a:latin typeface="Roboto-Regular"/>
              </a:rPr>
              <a:t>exoutheneitō</a:t>
            </a:r>
            <a:r>
              <a:rPr lang="en-US" sz="1800" dirty="0">
                <a:latin typeface="Roboto-Regular"/>
              </a:rPr>
              <a:t>) Verb - Strong’s 1848: To set at naught, ignore, despise.</a:t>
            </a:r>
            <a:endParaRPr lang="en-US" dirty="0"/>
          </a:p>
          <a:p>
            <a:pPr lvl="1"/>
            <a:r>
              <a:rPr lang="en-US" dirty="0"/>
              <a:t>Weak not to judge the strong:</a:t>
            </a:r>
          </a:p>
          <a:p>
            <a:pPr lvl="2"/>
            <a:r>
              <a:rPr lang="el-GR" sz="1800" dirty="0">
                <a:latin typeface="ArialMT"/>
              </a:rPr>
              <a:t>κρινέτω</a:t>
            </a:r>
            <a:r>
              <a:rPr lang="el-GR" sz="1800" dirty="0">
                <a:latin typeface="Roboto-Regular"/>
              </a:rPr>
              <a:t> (</a:t>
            </a:r>
            <a:r>
              <a:rPr lang="en-US" sz="1800" dirty="0" err="1">
                <a:latin typeface="Roboto-Regular"/>
              </a:rPr>
              <a:t>krinetō</a:t>
            </a:r>
            <a:r>
              <a:rPr lang="en-US" sz="1800" dirty="0">
                <a:latin typeface="Roboto-Regular"/>
              </a:rPr>
              <a:t>) Verb – Strong’s 2919: Properly, to distinguish, i.e. Decide; by implication, to try, condemn, punish. </a:t>
            </a:r>
            <a:endParaRPr lang="en-US" dirty="0"/>
          </a:p>
        </p:txBody>
      </p:sp>
      <p:sp>
        <p:nvSpPr>
          <p:cNvPr id="4" name="Slide Number Placeholder 3">
            <a:extLst>
              <a:ext uri="{FF2B5EF4-FFF2-40B4-BE49-F238E27FC236}">
                <a16:creationId xmlns:a16="http://schemas.microsoft.com/office/drawing/2014/main" id="{C9FBC8E1-105D-C846-82F3-B631666A8DBF}"/>
              </a:ext>
            </a:extLst>
          </p:cNvPr>
          <p:cNvSpPr>
            <a:spLocks noGrp="1"/>
          </p:cNvSpPr>
          <p:nvPr>
            <p:ph type="sldNum" sz="quarter" idx="12"/>
          </p:nvPr>
        </p:nvSpPr>
        <p:spPr/>
        <p:txBody>
          <a:bodyPr/>
          <a:lstStyle/>
          <a:p>
            <a:fld id="{AC06B25F-56C9-487F-9FBE-E91237EF9CD8}" type="slidenum">
              <a:rPr lang="en-US" smtClean="0"/>
              <a:pPr/>
              <a:t>5</a:t>
            </a:fld>
            <a:endParaRPr lang="en-US"/>
          </a:p>
        </p:txBody>
      </p:sp>
      <p:sp>
        <p:nvSpPr>
          <p:cNvPr id="6" name="Title 1">
            <a:extLst>
              <a:ext uri="{FF2B5EF4-FFF2-40B4-BE49-F238E27FC236}">
                <a16:creationId xmlns:a16="http://schemas.microsoft.com/office/drawing/2014/main" id="{78D89749-5876-2F41-B730-C81EE9E3202C}"/>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t>Romans 14:2-5a Differing consciences</a:t>
            </a:r>
          </a:p>
        </p:txBody>
      </p:sp>
    </p:spTree>
    <p:extLst>
      <p:ext uri="{BB962C8B-B14F-4D97-AF65-F5344CB8AC3E}">
        <p14:creationId xmlns:p14="http://schemas.microsoft.com/office/powerpoint/2010/main" val="2329167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196B88-E915-A84A-9DDD-B7C553813983}"/>
              </a:ext>
            </a:extLst>
          </p:cNvPr>
          <p:cNvSpPr>
            <a:spLocks noGrp="1"/>
          </p:cNvSpPr>
          <p:nvPr>
            <p:ph idx="1"/>
          </p:nvPr>
        </p:nvSpPr>
        <p:spPr/>
        <p:txBody>
          <a:bodyPr/>
          <a:lstStyle/>
          <a:p>
            <a:r>
              <a:rPr lang="en-US" dirty="0"/>
              <a:t>(14:5) Differing Consciences – Example #2: Observance of days</a:t>
            </a:r>
          </a:p>
          <a:p>
            <a:pPr lvl="1"/>
            <a:r>
              <a:rPr lang="en-US" dirty="0"/>
              <a:t>One esteems one day above another</a:t>
            </a:r>
          </a:p>
          <a:p>
            <a:pPr lvl="1"/>
            <a:r>
              <a:rPr lang="en-US" dirty="0"/>
              <a:t>One esteems every day </a:t>
            </a:r>
          </a:p>
          <a:p>
            <a:pPr lvl="2"/>
            <a:r>
              <a:rPr lang="en-US" dirty="0"/>
              <a:t>“Alike” is not in the Greek text which Paul wrote.</a:t>
            </a:r>
          </a:p>
          <a:p>
            <a:pPr lvl="2"/>
            <a:r>
              <a:rPr lang="en-US" dirty="0"/>
              <a:t>The King James, New King James, </a:t>
            </a:r>
            <a:r>
              <a:rPr lang="en-US" dirty="0" err="1"/>
              <a:t>Berean</a:t>
            </a:r>
            <a:r>
              <a:rPr lang="en-US" dirty="0"/>
              <a:t> Literal and New American Standard 1977 version each have ”</a:t>
            </a:r>
            <a:r>
              <a:rPr lang="en-US" i="1" dirty="0"/>
              <a:t>alike“ (italicized to denote it’s an inserted word). </a:t>
            </a:r>
            <a:endParaRPr lang="en-US" dirty="0"/>
          </a:p>
        </p:txBody>
      </p:sp>
      <p:sp>
        <p:nvSpPr>
          <p:cNvPr id="4" name="Slide Number Placeholder 3">
            <a:extLst>
              <a:ext uri="{FF2B5EF4-FFF2-40B4-BE49-F238E27FC236}">
                <a16:creationId xmlns:a16="http://schemas.microsoft.com/office/drawing/2014/main" id="{AB1477C6-C11E-6F4A-BECF-4FA5E918BE3D}"/>
              </a:ext>
            </a:extLst>
          </p:cNvPr>
          <p:cNvSpPr>
            <a:spLocks noGrp="1"/>
          </p:cNvSpPr>
          <p:nvPr>
            <p:ph type="sldNum" sz="quarter" idx="12"/>
          </p:nvPr>
        </p:nvSpPr>
        <p:spPr/>
        <p:txBody>
          <a:bodyPr/>
          <a:lstStyle/>
          <a:p>
            <a:fld id="{AC06B25F-56C9-487F-9FBE-E91237EF9CD8}" type="slidenum">
              <a:rPr lang="en-US" smtClean="0"/>
              <a:pPr/>
              <a:t>6</a:t>
            </a:fld>
            <a:endParaRPr lang="en-US"/>
          </a:p>
        </p:txBody>
      </p:sp>
      <p:sp>
        <p:nvSpPr>
          <p:cNvPr id="10" name="Title 1">
            <a:extLst>
              <a:ext uri="{FF2B5EF4-FFF2-40B4-BE49-F238E27FC236}">
                <a16:creationId xmlns:a16="http://schemas.microsoft.com/office/drawing/2014/main" id="{68799CC8-6D9A-4141-9DDA-FB87F97B33E2}"/>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800" b="1" dirty="0"/>
              <a:t>Romans 14:2-5a. Differing consciences</a:t>
            </a:r>
          </a:p>
        </p:txBody>
      </p:sp>
    </p:spTree>
    <p:extLst>
      <p:ext uri="{BB962C8B-B14F-4D97-AF65-F5344CB8AC3E}">
        <p14:creationId xmlns:p14="http://schemas.microsoft.com/office/powerpoint/2010/main" val="2673683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F7493-9F77-AC40-AEC0-F4DCF824FE7C}"/>
              </a:ext>
            </a:extLst>
          </p:cNvPr>
          <p:cNvSpPr>
            <a:spLocks noGrp="1"/>
          </p:cNvSpPr>
          <p:nvPr>
            <p:ph type="title"/>
          </p:nvPr>
        </p:nvSpPr>
        <p:spPr/>
        <p:txBody>
          <a:bodyPr>
            <a:normAutofit/>
          </a:bodyPr>
          <a:lstStyle/>
          <a:p>
            <a:r>
              <a:rPr lang="en-US" sz="3800" b="1" dirty="0"/>
              <a:t>Romans 14:5b-6  Conscience Principles</a:t>
            </a:r>
          </a:p>
        </p:txBody>
      </p:sp>
      <p:sp>
        <p:nvSpPr>
          <p:cNvPr id="3" name="Content Placeholder 2">
            <a:extLst>
              <a:ext uri="{FF2B5EF4-FFF2-40B4-BE49-F238E27FC236}">
                <a16:creationId xmlns:a16="http://schemas.microsoft.com/office/drawing/2014/main" id="{5319D422-F89C-0F43-ABD8-7140ADA28B9D}"/>
              </a:ext>
            </a:extLst>
          </p:cNvPr>
          <p:cNvSpPr>
            <a:spLocks noGrp="1"/>
          </p:cNvSpPr>
          <p:nvPr>
            <p:ph idx="1"/>
          </p:nvPr>
        </p:nvSpPr>
        <p:spPr/>
        <p:txBody>
          <a:bodyPr/>
          <a:lstStyle/>
          <a:p>
            <a:pPr marL="514350" indent="-514350">
              <a:buFont typeface="+mj-lt"/>
              <a:buAutoNum type="arabicPeriod"/>
            </a:pPr>
            <a:r>
              <a:rPr lang="en-US" dirty="0"/>
              <a:t>(12:5b) Act on the basis of Conviction</a:t>
            </a:r>
          </a:p>
          <a:p>
            <a:pPr marL="457200" lvl="1" indent="0">
              <a:buNone/>
            </a:pPr>
            <a:r>
              <a:rPr lang="en-US" dirty="0"/>
              <a:t>- Be fully assured in your mind</a:t>
            </a:r>
          </a:p>
          <a:p>
            <a:pPr marL="457200" lvl="1" indent="0">
              <a:buNone/>
            </a:pPr>
            <a:r>
              <a:rPr lang="en-US" dirty="0"/>
              <a:t>- Do not “go along to get along” for a wounded conscience is a doubtful one.</a:t>
            </a:r>
          </a:p>
          <a:p>
            <a:pPr marL="514350" indent="-514350">
              <a:buFont typeface="+mj-lt"/>
              <a:buAutoNum type="arabicPeriod"/>
            </a:pPr>
            <a:r>
              <a:rPr lang="en-US" dirty="0"/>
              <a:t>(12:6) Act with regard for the Lord</a:t>
            </a:r>
          </a:p>
          <a:p>
            <a:pPr marL="457200" lvl="1" indent="0">
              <a:buNone/>
            </a:pPr>
            <a:r>
              <a:rPr lang="en-US" dirty="0"/>
              <a:t>-The governing principle — to honor the Lord in all we believe and practice.</a:t>
            </a:r>
          </a:p>
        </p:txBody>
      </p:sp>
      <p:sp>
        <p:nvSpPr>
          <p:cNvPr id="4" name="Slide Number Placeholder 3">
            <a:extLst>
              <a:ext uri="{FF2B5EF4-FFF2-40B4-BE49-F238E27FC236}">
                <a16:creationId xmlns:a16="http://schemas.microsoft.com/office/drawing/2014/main" id="{D4200A7C-40FC-6347-9F80-7D547AF336A6}"/>
              </a:ext>
            </a:extLst>
          </p:cNvPr>
          <p:cNvSpPr>
            <a:spLocks noGrp="1"/>
          </p:cNvSpPr>
          <p:nvPr>
            <p:ph type="sldNum" sz="quarter" idx="12"/>
          </p:nvPr>
        </p:nvSpPr>
        <p:spPr/>
        <p:txBody>
          <a:bodyPr/>
          <a:lstStyle/>
          <a:p>
            <a:fld id="{AC06B25F-56C9-487F-9FBE-E91237EF9CD8}" type="slidenum">
              <a:rPr lang="en-US" smtClean="0"/>
              <a:pPr/>
              <a:t>7</a:t>
            </a:fld>
            <a:endParaRPr lang="en-US"/>
          </a:p>
        </p:txBody>
      </p:sp>
    </p:spTree>
    <p:extLst>
      <p:ext uri="{BB962C8B-B14F-4D97-AF65-F5344CB8AC3E}">
        <p14:creationId xmlns:p14="http://schemas.microsoft.com/office/powerpoint/2010/main" val="1320753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9D8E0-77AC-5A4F-B6AC-B0BE5D27C989}"/>
              </a:ext>
            </a:extLst>
          </p:cNvPr>
          <p:cNvSpPr>
            <a:spLocks noGrp="1"/>
          </p:cNvSpPr>
          <p:nvPr>
            <p:ph type="title"/>
          </p:nvPr>
        </p:nvSpPr>
        <p:spPr/>
        <p:txBody>
          <a:bodyPr>
            <a:normAutofit/>
          </a:bodyPr>
          <a:lstStyle/>
          <a:p>
            <a:r>
              <a:rPr lang="en-US" sz="3800" b="1" dirty="0"/>
              <a:t>Romans 14:7-9  Our Eternal Lord</a:t>
            </a:r>
          </a:p>
        </p:txBody>
      </p:sp>
      <p:sp>
        <p:nvSpPr>
          <p:cNvPr id="3" name="Content Placeholder 2">
            <a:extLst>
              <a:ext uri="{FF2B5EF4-FFF2-40B4-BE49-F238E27FC236}">
                <a16:creationId xmlns:a16="http://schemas.microsoft.com/office/drawing/2014/main" id="{1FE96612-1AB6-7D4E-AB7B-D6821491E59E}"/>
              </a:ext>
            </a:extLst>
          </p:cNvPr>
          <p:cNvSpPr>
            <a:spLocks noGrp="1"/>
          </p:cNvSpPr>
          <p:nvPr>
            <p:ph idx="1"/>
          </p:nvPr>
        </p:nvSpPr>
        <p:spPr>
          <a:xfrm>
            <a:off x="838200" y="2005012"/>
            <a:ext cx="10515600" cy="4351338"/>
          </a:xfrm>
        </p:spPr>
        <p:txBody>
          <a:bodyPr/>
          <a:lstStyle/>
          <a:p>
            <a:pPr marL="0" indent="0" algn="ctr">
              <a:buNone/>
            </a:pPr>
            <a:r>
              <a:rPr lang="en-US" u="sng" dirty="0"/>
              <a:t>Our Primary Allegiance</a:t>
            </a:r>
            <a:endParaRPr lang="en-US" dirty="0"/>
          </a:p>
          <a:p>
            <a:r>
              <a:rPr lang="en-US" dirty="0"/>
              <a:t>(14:7-8)  We live and die in the Lord, so we are forever bound to Him.</a:t>
            </a:r>
          </a:p>
          <a:p>
            <a:r>
              <a:rPr lang="en-US" dirty="0"/>
              <a:t>(14:9) Christ the Lord of the living and the dead</a:t>
            </a:r>
          </a:p>
          <a:p>
            <a:pPr lvl="1"/>
            <a:r>
              <a:rPr lang="en-US" dirty="0"/>
              <a:t>God of Abraham, Isaac and Jacob is not the God of the dead but the living (Exodus 3:6, Matthew 22:32).  </a:t>
            </a:r>
          </a:p>
          <a:p>
            <a:pPr lvl="2"/>
            <a:r>
              <a:rPr lang="en-US" dirty="0"/>
              <a:t>Said after all these were dead (Ex. 3:6).</a:t>
            </a:r>
          </a:p>
          <a:p>
            <a:pPr lvl="2"/>
            <a:r>
              <a:rPr lang="en-US" dirty="0"/>
              <a:t>Stated by Jesus to refute Sadducees (Matthew 22:32)</a:t>
            </a:r>
          </a:p>
        </p:txBody>
      </p:sp>
      <p:sp>
        <p:nvSpPr>
          <p:cNvPr id="4" name="Slide Number Placeholder 3">
            <a:extLst>
              <a:ext uri="{FF2B5EF4-FFF2-40B4-BE49-F238E27FC236}">
                <a16:creationId xmlns:a16="http://schemas.microsoft.com/office/drawing/2014/main" id="{1750830B-904B-AA47-9B1C-7EDB99D94232}"/>
              </a:ext>
            </a:extLst>
          </p:cNvPr>
          <p:cNvSpPr>
            <a:spLocks noGrp="1"/>
          </p:cNvSpPr>
          <p:nvPr>
            <p:ph type="sldNum" sz="quarter" idx="12"/>
          </p:nvPr>
        </p:nvSpPr>
        <p:spPr/>
        <p:txBody>
          <a:bodyPr/>
          <a:lstStyle/>
          <a:p>
            <a:fld id="{AC06B25F-56C9-487F-9FBE-E91237EF9CD8}" type="slidenum">
              <a:rPr lang="en-US" smtClean="0"/>
              <a:pPr/>
              <a:t>8</a:t>
            </a:fld>
            <a:endParaRPr lang="en-US"/>
          </a:p>
        </p:txBody>
      </p:sp>
    </p:spTree>
    <p:extLst>
      <p:ext uri="{BB962C8B-B14F-4D97-AF65-F5344CB8AC3E}">
        <p14:creationId xmlns:p14="http://schemas.microsoft.com/office/powerpoint/2010/main" val="1824028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7CDE9-87CB-8241-B916-E9182BF3B276}"/>
              </a:ext>
            </a:extLst>
          </p:cNvPr>
          <p:cNvSpPr>
            <a:spLocks noGrp="1"/>
          </p:cNvSpPr>
          <p:nvPr>
            <p:ph type="title"/>
          </p:nvPr>
        </p:nvSpPr>
        <p:spPr/>
        <p:txBody>
          <a:bodyPr>
            <a:normAutofit/>
          </a:bodyPr>
          <a:lstStyle/>
          <a:p>
            <a:r>
              <a:rPr lang="en-US" sz="3800" b="1" dirty="0"/>
              <a:t>Romans 14:10-12 Avoid unbrotherly attitudes</a:t>
            </a:r>
          </a:p>
        </p:txBody>
      </p:sp>
      <p:sp>
        <p:nvSpPr>
          <p:cNvPr id="3" name="Content Placeholder 2">
            <a:extLst>
              <a:ext uri="{FF2B5EF4-FFF2-40B4-BE49-F238E27FC236}">
                <a16:creationId xmlns:a16="http://schemas.microsoft.com/office/drawing/2014/main" id="{1A7836E7-1D20-5A41-9574-2F248FEE4B75}"/>
              </a:ext>
            </a:extLst>
          </p:cNvPr>
          <p:cNvSpPr>
            <a:spLocks noGrp="1"/>
          </p:cNvSpPr>
          <p:nvPr>
            <p:ph idx="1"/>
          </p:nvPr>
        </p:nvSpPr>
        <p:spPr>
          <a:xfrm>
            <a:off x="710595" y="2187574"/>
            <a:ext cx="10515600" cy="4351338"/>
          </a:xfrm>
        </p:spPr>
        <p:txBody>
          <a:bodyPr>
            <a:normAutofit lnSpcReduction="10000"/>
          </a:bodyPr>
          <a:lstStyle/>
          <a:p>
            <a:r>
              <a:rPr lang="en-US" dirty="0"/>
              <a:t>(14:10) Questions to the weak and strong</a:t>
            </a:r>
          </a:p>
          <a:p>
            <a:pPr lvl="1"/>
            <a:r>
              <a:rPr lang="en-US" dirty="0"/>
              <a:t>1st question to the weak who judge the strong (cf. 14:3b).</a:t>
            </a:r>
          </a:p>
          <a:p>
            <a:pPr lvl="1"/>
            <a:r>
              <a:rPr lang="en-US" dirty="0"/>
              <a:t>2</a:t>
            </a:r>
            <a:r>
              <a:rPr lang="en-US" baseline="30000" dirty="0"/>
              <a:t>nd</a:t>
            </a:r>
            <a:r>
              <a:rPr lang="en-US" dirty="0"/>
              <a:t> question to the strong who have contempt for the weak (cf. 14:3a).</a:t>
            </a:r>
          </a:p>
          <a:p>
            <a:r>
              <a:rPr lang="en-US" dirty="0"/>
              <a:t>(14:11-12) Divine judgement awaits us all</a:t>
            </a:r>
          </a:p>
          <a:p>
            <a:pPr lvl="1"/>
            <a:r>
              <a:rPr lang="en-US" dirty="0"/>
              <a:t>Universal judgment (Isaiah 45:23).</a:t>
            </a:r>
          </a:p>
          <a:p>
            <a:pPr lvl="1"/>
            <a:r>
              <a:rPr lang="en-US" dirty="0"/>
              <a:t>Each one of us will give account </a:t>
            </a:r>
            <a:r>
              <a:rPr lang="en-US" u="sng" dirty="0"/>
              <a:t>of himself</a:t>
            </a:r>
            <a:r>
              <a:rPr lang="en-US" dirty="0"/>
              <a:t> to God.</a:t>
            </a:r>
          </a:p>
          <a:p>
            <a:pPr lvl="2"/>
            <a:r>
              <a:rPr lang="en-US" dirty="0"/>
              <a:t>There will be no finger pointing to others!</a:t>
            </a:r>
          </a:p>
          <a:p>
            <a:endParaRPr lang="en-US" dirty="0"/>
          </a:p>
          <a:p>
            <a:pPr marL="0" indent="0" algn="ctr">
              <a:buNone/>
            </a:pPr>
            <a:r>
              <a:rPr lang="en-US" dirty="0"/>
              <a:t>“But if we judged ourselves rightly, we would not be judged.” </a:t>
            </a:r>
          </a:p>
          <a:p>
            <a:pPr marL="0" indent="0" algn="ctr">
              <a:buNone/>
            </a:pPr>
            <a:r>
              <a:rPr lang="en-US" dirty="0"/>
              <a:t>1 Corinthians 11:31</a:t>
            </a:r>
          </a:p>
        </p:txBody>
      </p:sp>
      <p:sp>
        <p:nvSpPr>
          <p:cNvPr id="4" name="Slide Number Placeholder 3">
            <a:extLst>
              <a:ext uri="{FF2B5EF4-FFF2-40B4-BE49-F238E27FC236}">
                <a16:creationId xmlns:a16="http://schemas.microsoft.com/office/drawing/2014/main" id="{B5C38C75-862A-4544-BD6C-2E12F9367FA6}"/>
              </a:ext>
            </a:extLst>
          </p:cNvPr>
          <p:cNvSpPr>
            <a:spLocks noGrp="1"/>
          </p:cNvSpPr>
          <p:nvPr>
            <p:ph type="sldNum" sz="quarter" idx="12"/>
          </p:nvPr>
        </p:nvSpPr>
        <p:spPr/>
        <p:txBody>
          <a:bodyPr/>
          <a:lstStyle/>
          <a:p>
            <a:fld id="{AC06B25F-56C9-487F-9FBE-E91237EF9CD8}" type="slidenum">
              <a:rPr lang="en-US" smtClean="0"/>
              <a:pPr/>
              <a:t>9</a:t>
            </a:fld>
            <a:endParaRPr lang="en-US"/>
          </a:p>
        </p:txBody>
      </p:sp>
    </p:spTree>
    <p:extLst>
      <p:ext uri="{BB962C8B-B14F-4D97-AF65-F5344CB8AC3E}">
        <p14:creationId xmlns:p14="http://schemas.microsoft.com/office/powerpoint/2010/main" val="3590342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91268</TotalTime>
  <Words>1405</Words>
  <Application>Microsoft Office PowerPoint</Application>
  <PresentationFormat>Widescreen</PresentationFormat>
  <Paragraphs>163</Paragraphs>
  <Slides>29</Slides>
  <Notes>20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 Strong &amp; Weak Consciences Romans 14 – 15:13</vt:lpstr>
      <vt:lpstr>Romans 14:1-15:13  The Weak and The Strong</vt:lpstr>
      <vt:lpstr>Romans 14:1-15:13 The Weak and The Strong</vt:lpstr>
      <vt:lpstr>Romans 14:1-15:13 The Weak and The Strong</vt:lpstr>
      <vt:lpstr>Romans 14:2-5a Differing consciences</vt:lpstr>
      <vt:lpstr>Romans 14:2-5a. Differing consciences</vt:lpstr>
      <vt:lpstr>Romans 14:5b-6  Conscience Principles</vt:lpstr>
      <vt:lpstr>Romans 14:7-9  Our Eternal Lord</vt:lpstr>
      <vt:lpstr>Romans 14:10-12 Avoid unbrotherly attitudes</vt:lpstr>
      <vt:lpstr>Romans 14:13-23 Walk in Brotherly Love</vt:lpstr>
      <vt:lpstr>Romans 14:13-23 Brotherly Love </vt:lpstr>
      <vt:lpstr>Romans 14:22-23 Faith as conviction before God</vt:lpstr>
      <vt:lpstr>Romans 14:23 What is not of faith is sin</vt:lpstr>
      <vt:lpstr>Romans 15:1-13</vt:lpstr>
      <vt:lpstr>Romans 15:1-3 Pleasing the weak among us</vt:lpstr>
      <vt:lpstr>Romans 15:1-2 Strong Ought To Bear the Scruples of The Weak</vt:lpstr>
      <vt:lpstr>Help the Weak</vt:lpstr>
      <vt:lpstr>Isaiah pointed the feeble to God’s salvation</vt:lpstr>
      <vt:lpstr>Romans 15:3  Even Christ did not please Himself, as written…</vt:lpstr>
      <vt:lpstr>Romans 15:4 </vt:lpstr>
      <vt:lpstr>Romans 15:4 things written before for our: Learning…Patience…Comfort…Hope</vt:lpstr>
      <vt:lpstr>Romans 15:4 </vt:lpstr>
      <vt:lpstr>Romans 15:5 Continues the Context</vt:lpstr>
      <vt:lpstr>Romans 15:5-6   One Mind and One Accord to Glorify God</vt:lpstr>
      <vt:lpstr>Romans 15:7 Exhortation</vt:lpstr>
      <vt:lpstr>Romans 15:8 Christ’s work unto the Glory of God</vt:lpstr>
      <vt:lpstr>Romans 15:9-12   Gentiles to glorify God for His mercy “as it is written” (9a)….</vt:lpstr>
      <vt:lpstr>Romans 15:13 Concluding verse of 14:1-15:13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Branson Williams</dc:creator>
  <cp:lastModifiedBy>Roy Williams</cp:lastModifiedBy>
  <cp:revision>912</cp:revision>
  <dcterms:created xsi:type="dcterms:W3CDTF">2020-02-09T02:08:31Z</dcterms:created>
  <dcterms:modified xsi:type="dcterms:W3CDTF">2020-03-30T02:59:29Z</dcterms:modified>
</cp:coreProperties>
</file>