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422" r:id="rId3"/>
    <p:sldId id="413" r:id="rId4"/>
    <p:sldId id="414" r:id="rId5"/>
    <p:sldId id="415" r:id="rId6"/>
    <p:sldId id="416" r:id="rId7"/>
    <p:sldId id="418" r:id="rId8"/>
    <p:sldId id="419" r:id="rId9"/>
    <p:sldId id="420" r:id="rId10"/>
    <p:sldId id="42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8" autoAdjust="0"/>
    <p:restoredTop sz="94638" autoAdjust="0"/>
  </p:normalViewPr>
  <p:slideViewPr>
    <p:cSldViewPr snapToGrid="0">
      <p:cViewPr varScale="1">
        <p:scale>
          <a:sx n="86" d="100"/>
          <a:sy n="86" d="100"/>
        </p:scale>
        <p:origin x="492" y="90"/>
      </p:cViewPr>
      <p:guideLst>
        <p:guide orient="horz" pos="2160"/>
        <p:guide pos="3840"/>
      </p:guideLst>
    </p:cSldViewPr>
  </p:slideViewPr>
  <p:outlineViewPr>
    <p:cViewPr>
      <p:scale>
        <a:sx n="33" d="100"/>
        <a:sy n="33" d="100"/>
      </p:scale>
      <p:origin x="48" y="642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9" d="100"/>
          <a:sy n="69" d="100"/>
        </p:scale>
        <p:origin x="-32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34B9D-F6DF-4573-959C-C2B9B6E7947B}" type="datetimeFigureOut">
              <a:rPr lang="en-US" smtClean="0"/>
              <a:pPr/>
              <a:t>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0D828-7E9F-4860-8CD8-1B1B5B7A84CA}" type="slidenum">
              <a:rPr lang="en-US" smtClean="0"/>
              <a:pPr/>
              <a:t>‹#›</a:t>
            </a:fld>
            <a:endParaRPr lang="en-US"/>
          </a:p>
        </p:txBody>
      </p:sp>
    </p:spTree>
    <p:extLst>
      <p:ext uri="{BB962C8B-B14F-4D97-AF65-F5344CB8AC3E}">
        <p14:creationId xmlns:p14="http://schemas.microsoft.com/office/powerpoint/2010/main" val="208116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0D828-7E9F-4860-8CD8-1B1B5B7A84CA}" type="slidenum">
              <a:rPr lang="en-US" smtClean="0"/>
              <a:pPr/>
              <a:t>1</a:t>
            </a:fld>
            <a:endParaRPr lang="en-US"/>
          </a:p>
        </p:txBody>
      </p:sp>
    </p:spTree>
    <p:extLst>
      <p:ext uri="{BB962C8B-B14F-4D97-AF65-F5344CB8AC3E}">
        <p14:creationId xmlns:p14="http://schemas.microsoft.com/office/powerpoint/2010/main" val="1501191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“transfigured” in Matthew 17:2 and Mark 9:2 is from this same word.  Luke 9:29 uses a different word which is rendered differently in NASB.</a:t>
            </a:r>
          </a:p>
        </p:txBody>
      </p:sp>
      <p:sp>
        <p:nvSpPr>
          <p:cNvPr id="4" name="Slide Number Placeholder 3"/>
          <p:cNvSpPr>
            <a:spLocks noGrp="1"/>
          </p:cNvSpPr>
          <p:nvPr>
            <p:ph type="sldNum" sz="quarter" idx="5"/>
          </p:nvPr>
        </p:nvSpPr>
        <p:spPr/>
        <p:txBody>
          <a:bodyPr/>
          <a:lstStyle/>
          <a:p>
            <a:fld id="{1EC0D828-7E9F-4860-8CD8-1B1B5B7A84CA}" type="slidenum">
              <a:rPr lang="en-US" smtClean="0"/>
              <a:pPr/>
              <a:t>4</a:t>
            </a:fld>
            <a:endParaRPr lang="en-US"/>
          </a:p>
        </p:txBody>
      </p:sp>
    </p:spTree>
    <p:extLst>
      <p:ext uri="{BB962C8B-B14F-4D97-AF65-F5344CB8AC3E}">
        <p14:creationId xmlns:p14="http://schemas.microsoft.com/office/powerpoint/2010/main" val="696452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12:4. How can I serve best serve the Lord in this church?  To answer this, what does the text of 12:3-4 teach teach?</a:t>
            </a:r>
          </a:p>
        </p:txBody>
      </p:sp>
      <p:sp>
        <p:nvSpPr>
          <p:cNvPr id="4" name="Slide Number Placeholder 3"/>
          <p:cNvSpPr>
            <a:spLocks noGrp="1"/>
          </p:cNvSpPr>
          <p:nvPr>
            <p:ph type="sldNum" sz="quarter" idx="5"/>
          </p:nvPr>
        </p:nvSpPr>
        <p:spPr/>
        <p:txBody>
          <a:bodyPr/>
          <a:lstStyle/>
          <a:p>
            <a:fld id="{1EC0D828-7E9F-4860-8CD8-1B1B5B7A84CA}" type="slidenum">
              <a:rPr lang="en-US" smtClean="0"/>
              <a:pPr/>
              <a:t>5</a:t>
            </a:fld>
            <a:endParaRPr lang="en-US"/>
          </a:p>
        </p:txBody>
      </p:sp>
    </p:spTree>
    <p:extLst>
      <p:ext uri="{BB962C8B-B14F-4D97-AF65-F5344CB8AC3E}">
        <p14:creationId xmlns:p14="http://schemas.microsoft.com/office/powerpoint/2010/main" val="1059037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7</a:t>
            </a:fld>
            <a:endParaRPr lang="en-US"/>
          </a:p>
        </p:txBody>
      </p:sp>
    </p:spTree>
    <p:extLst>
      <p:ext uri="{BB962C8B-B14F-4D97-AF65-F5344CB8AC3E}">
        <p14:creationId xmlns:p14="http://schemas.microsoft.com/office/powerpoint/2010/main" val="440236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FDDD93-B85C-41D6-83AC-A345029363EE}"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5952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43C7DE-6D4E-4C64-9467-241425F196D7}"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3135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8D1EBD-D187-4F72-9121-91F8C3F9E12C}"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70618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3E0600-7E8E-4D78-AD1B-8C69FFA355CB}"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0982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FB123-228A-4B78-92FE-3088CC22F8D7}"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48109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2EDB5D-C6C4-4B5B-B16A-02C6721BC529}"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767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9905A5-70F6-4C5A-B1B2-767DD34F74B2}" type="datetime1">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5749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E43EF2-73B3-4C4D-B3AA-5662F0C4A4BE}" type="datetime1">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3979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0C6B6-1E9A-4A4A-8494-DA483D9A2F5A}" type="datetime1">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6214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DC5CF3-DC7C-4345-B9BE-52793D260116}"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82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918CF3-1F4E-4A86-9DA7-C9C307063BA8}"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08779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9111-074B-44B5-971C-0DE6B1276EAE}" type="datetime1">
              <a:rPr lang="en-US" smtClean="0"/>
              <a:pPr/>
              <a:t>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p14="http://schemas.microsoft.com/office/powerpoint/2010/main" val="5967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Adult 2 Class</a:t>
            </a:r>
            <a:br>
              <a:rPr lang="en-US" b="1" dirty="0"/>
            </a:br>
            <a:r>
              <a:rPr lang="en-US" b="1" dirty="0"/>
              <a:t>Romans </a:t>
            </a:r>
            <a:r>
              <a:rPr lang="en-US" b="1" dirty="0" smtClean="0"/>
              <a:t>12</a:t>
            </a:r>
            <a:endParaRPr lang="en-US" b="1"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a:t>
            </a:fld>
            <a:endParaRPr lang="en-US"/>
          </a:p>
        </p:txBody>
      </p:sp>
    </p:spTree>
    <p:extLst>
      <p:ext uri="{BB962C8B-B14F-4D97-AF65-F5344CB8AC3E}">
        <p14:creationId xmlns:p14="http://schemas.microsoft.com/office/powerpoint/2010/main" val="1200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562B5-F7B0-504B-8D5B-B19093F42098}"/>
              </a:ext>
            </a:extLst>
          </p:cNvPr>
          <p:cNvSpPr>
            <a:spLocks noGrp="1"/>
          </p:cNvSpPr>
          <p:nvPr>
            <p:ph idx="1"/>
          </p:nvPr>
        </p:nvSpPr>
        <p:spPr/>
        <p:txBody>
          <a:bodyPr/>
          <a:lstStyle/>
          <a:p>
            <a:pPr marL="0" indent="0" algn="ctr">
              <a:buNone/>
            </a:pPr>
            <a:r>
              <a:rPr lang="en-US" u="sng" dirty="0"/>
              <a:t>Vengeance Belongs to God</a:t>
            </a:r>
          </a:p>
          <a:p>
            <a:r>
              <a:rPr lang="en-US" dirty="0"/>
              <a:t> (12:19b) “Leave room for the wrath of God”</a:t>
            </a:r>
          </a:p>
          <a:p>
            <a:r>
              <a:rPr lang="en-US" dirty="0"/>
              <a:t>(12:21-22) Overcome evil with good</a:t>
            </a:r>
          </a:p>
        </p:txBody>
      </p:sp>
      <p:sp>
        <p:nvSpPr>
          <p:cNvPr id="4" name="Slide Number Placeholder 3">
            <a:extLst>
              <a:ext uri="{FF2B5EF4-FFF2-40B4-BE49-F238E27FC236}">
                <a16:creationId xmlns:a16="http://schemas.microsoft.com/office/drawing/2014/main" id="{C7D3ACB1-8AD4-7A4D-974B-C7BE1372B845}"/>
              </a:ext>
            </a:extLst>
          </p:cNvPr>
          <p:cNvSpPr>
            <a:spLocks noGrp="1"/>
          </p:cNvSpPr>
          <p:nvPr>
            <p:ph type="sldNum" sz="quarter" idx="12"/>
          </p:nvPr>
        </p:nvSpPr>
        <p:spPr/>
        <p:txBody>
          <a:bodyPr/>
          <a:lstStyle/>
          <a:p>
            <a:fld id="{AC06B25F-56C9-487F-9FBE-E91237EF9CD8}" type="slidenum">
              <a:rPr lang="en-US" smtClean="0"/>
              <a:pPr/>
              <a:t>10</a:t>
            </a:fld>
            <a:endParaRPr lang="en-US"/>
          </a:p>
        </p:txBody>
      </p:sp>
      <p:sp>
        <p:nvSpPr>
          <p:cNvPr id="6" name="Title 1">
            <a:extLst>
              <a:ext uri="{FF2B5EF4-FFF2-40B4-BE49-F238E27FC236}">
                <a16:creationId xmlns:a16="http://schemas.microsoft.com/office/drawing/2014/main" id="{EDD7F94D-1BCA-3E4D-9D17-8B44F2AA035C}"/>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12:14-21</a:t>
            </a:r>
            <a:br>
              <a:rPr lang="en-US" b="1" dirty="0"/>
            </a:br>
            <a:r>
              <a:rPr lang="en-US" b="1" dirty="0"/>
              <a:t>The Surrendered Life </a:t>
            </a:r>
          </a:p>
        </p:txBody>
      </p:sp>
    </p:spTree>
    <p:extLst>
      <p:ext uri="{BB962C8B-B14F-4D97-AF65-F5344CB8AC3E}">
        <p14:creationId xmlns:p14="http://schemas.microsoft.com/office/powerpoint/2010/main" val="198609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1BD2D-F9CA-4846-8D05-3304B5B8B996}"/>
              </a:ext>
            </a:extLst>
          </p:cNvPr>
          <p:cNvSpPr>
            <a:spLocks noGrp="1"/>
          </p:cNvSpPr>
          <p:nvPr>
            <p:ph type="title"/>
          </p:nvPr>
        </p:nvSpPr>
        <p:spPr/>
        <p:txBody>
          <a:bodyPr/>
          <a:lstStyle/>
          <a:p>
            <a:r>
              <a:rPr lang="en-US" b="1" dirty="0"/>
              <a:t>Romans chapters 12 through 16</a:t>
            </a:r>
            <a:br>
              <a:rPr lang="en-US" b="1" dirty="0"/>
            </a:br>
            <a:r>
              <a:rPr lang="en-US" b="1" dirty="0"/>
              <a:t>Exhortations &amp; Practical Instructions</a:t>
            </a:r>
          </a:p>
        </p:txBody>
      </p:sp>
      <p:sp>
        <p:nvSpPr>
          <p:cNvPr id="3" name="Content Placeholder 2">
            <a:extLst>
              <a:ext uri="{FF2B5EF4-FFF2-40B4-BE49-F238E27FC236}">
                <a16:creationId xmlns:a16="http://schemas.microsoft.com/office/drawing/2014/main" id="{0177D6B1-7465-7244-990D-7144088BFB17}"/>
              </a:ext>
            </a:extLst>
          </p:cNvPr>
          <p:cNvSpPr>
            <a:spLocks noGrp="1"/>
          </p:cNvSpPr>
          <p:nvPr>
            <p:ph idx="1"/>
          </p:nvPr>
        </p:nvSpPr>
        <p:spPr>
          <a:xfrm>
            <a:off x="671890" y="1847850"/>
            <a:ext cx="10515600" cy="4351338"/>
          </a:xfrm>
        </p:spPr>
        <p:txBody>
          <a:bodyPr>
            <a:normAutofit lnSpcReduction="10000"/>
          </a:bodyPr>
          <a:lstStyle/>
          <a:p>
            <a:pPr marL="514350" indent="-514350">
              <a:buAutoNum type="arabicPeriod"/>
            </a:pPr>
            <a:r>
              <a:rPr lang="en-US" dirty="0"/>
              <a:t>Duties of general nature, 12:1-8</a:t>
            </a:r>
          </a:p>
          <a:p>
            <a:pPr marL="514350" indent="-514350">
              <a:buAutoNum type="arabicPeriod"/>
            </a:pPr>
            <a:r>
              <a:rPr lang="en-US" dirty="0"/>
              <a:t>Exhortations &amp; instructions relative </a:t>
            </a:r>
            <a:r>
              <a:rPr lang="en-US"/>
              <a:t>to brotherly love</a:t>
            </a:r>
            <a:r>
              <a:rPr lang="en-US" dirty="0"/>
              <a:t>, 12:9-21</a:t>
            </a:r>
          </a:p>
          <a:p>
            <a:pPr marL="514350" indent="-514350">
              <a:buAutoNum type="arabicPeriod"/>
            </a:pPr>
            <a:r>
              <a:rPr lang="en-US" dirty="0"/>
              <a:t>God’s purposes and Christian duties relating to civil government, 13:1-7</a:t>
            </a:r>
          </a:p>
          <a:p>
            <a:pPr marL="514350" indent="-514350">
              <a:buAutoNum type="arabicPeriod"/>
            </a:pPr>
            <a:r>
              <a:rPr lang="en-US" dirty="0"/>
              <a:t>Law is fulfilled by love, 13:8-10</a:t>
            </a:r>
          </a:p>
          <a:p>
            <a:pPr marL="514350" indent="-514350">
              <a:buAutoNum type="arabicPeriod"/>
            </a:pPr>
            <a:r>
              <a:rPr lang="en-US" dirty="0"/>
              <a:t>Exhortations to holiness based on nearness of eternity, 13:13-14</a:t>
            </a:r>
          </a:p>
          <a:p>
            <a:pPr marL="514350" indent="-514350">
              <a:buAutoNum type="arabicPeriod"/>
            </a:pPr>
            <a:r>
              <a:rPr lang="en-US" dirty="0"/>
              <a:t>Matters of personal conviction, 14:1-23</a:t>
            </a:r>
          </a:p>
          <a:p>
            <a:pPr marL="514350" indent="-514350">
              <a:buAutoNum type="arabicPeriod"/>
            </a:pPr>
            <a:r>
              <a:rPr lang="en-US" dirty="0"/>
              <a:t>Exhortation to love by the example of Christ, 15:1-13</a:t>
            </a:r>
          </a:p>
          <a:p>
            <a:pPr marL="514350" indent="-514350">
              <a:buAutoNum type="arabicPeriod"/>
            </a:pPr>
            <a:r>
              <a:rPr lang="en-US" dirty="0"/>
              <a:t>Paul's salutation and personal remarks, 15:14-16:27</a:t>
            </a:r>
          </a:p>
        </p:txBody>
      </p:sp>
      <p:sp>
        <p:nvSpPr>
          <p:cNvPr id="4" name="Slide Number Placeholder 3">
            <a:extLst>
              <a:ext uri="{FF2B5EF4-FFF2-40B4-BE49-F238E27FC236}">
                <a16:creationId xmlns:a16="http://schemas.microsoft.com/office/drawing/2014/main" id="{FAA55F69-6DEE-EE45-99B6-FB022B15573E}"/>
              </a:ext>
            </a:extLst>
          </p:cNvPr>
          <p:cNvSpPr>
            <a:spLocks noGrp="1"/>
          </p:cNvSpPr>
          <p:nvPr>
            <p:ph type="sldNum" sz="quarter" idx="12"/>
          </p:nvPr>
        </p:nvSpPr>
        <p:spPr/>
        <p:txBody>
          <a:bodyPr/>
          <a:lstStyle/>
          <a:p>
            <a:fld id="{AC06B25F-56C9-487F-9FBE-E91237EF9CD8}" type="slidenum">
              <a:rPr lang="en-US" smtClean="0"/>
              <a:pPr/>
              <a:t>2</a:t>
            </a:fld>
            <a:endParaRPr lang="en-US"/>
          </a:p>
        </p:txBody>
      </p:sp>
    </p:spTree>
    <p:extLst>
      <p:ext uri="{BB962C8B-B14F-4D97-AF65-F5344CB8AC3E}">
        <p14:creationId xmlns:p14="http://schemas.microsoft.com/office/powerpoint/2010/main" val="199096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1EFB-5F55-DA4D-B825-09462D9A04AC}"/>
              </a:ext>
            </a:extLst>
          </p:cNvPr>
          <p:cNvSpPr>
            <a:spLocks noGrp="1"/>
          </p:cNvSpPr>
          <p:nvPr>
            <p:ph type="title"/>
          </p:nvPr>
        </p:nvSpPr>
        <p:spPr/>
        <p:txBody>
          <a:bodyPr>
            <a:normAutofit/>
          </a:bodyPr>
          <a:lstStyle/>
          <a:p>
            <a:r>
              <a:rPr lang="en-US" b="1" dirty="0"/>
              <a:t>Romans 12:1-2</a:t>
            </a:r>
            <a:br>
              <a:rPr lang="en-US" b="1" dirty="0"/>
            </a:br>
            <a:r>
              <a:rPr lang="en-US" b="1" dirty="0"/>
              <a:t>Major “Therefore” Statements</a:t>
            </a:r>
          </a:p>
        </p:txBody>
      </p:sp>
      <p:sp>
        <p:nvSpPr>
          <p:cNvPr id="3" name="Content Placeholder 2">
            <a:extLst>
              <a:ext uri="{FF2B5EF4-FFF2-40B4-BE49-F238E27FC236}">
                <a16:creationId xmlns:a16="http://schemas.microsoft.com/office/drawing/2014/main" id="{3B581EF9-C924-0E4A-8689-BEB440037F21}"/>
              </a:ext>
            </a:extLst>
          </p:cNvPr>
          <p:cNvSpPr>
            <a:spLocks noGrp="1"/>
          </p:cNvSpPr>
          <p:nvPr>
            <p:ph idx="1"/>
          </p:nvPr>
        </p:nvSpPr>
        <p:spPr>
          <a:xfrm>
            <a:off x="838200" y="1690688"/>
            <a:ext cx="10515600" cy="4351338"/>
          </a:xfrm>
        </p:spPr>
        <p:txBody>
          <a:bodyPr>
            <a:noAutofit/>
          </a:bodyPr>
          <a:lstStyle/>
          <a:p>
            <a:pPr marL="0" indent="0">
              <a:buNone/>
            </a:pPr>
            <a:r>
              <a:rPr lang="en-US" sz="2400" dirty="0">
                <a:solidFill>
                  <a:prstClr val="black"/>
                </a:solidFill>
              </a:rPr>
              <a:t>“</a:t>
            </a:r>
            <a:r>
              <a:rPr lang="en-US" sz="2400" u="sng" dirty="0">
                <a:solidFill>
                  <a:prstClr val="black"/>
                </a:solidFill>
              </a:rPr>
              <a:t>Therefore</a:t>
            </a:r>
            <a:r>
              <a:rPr lang="en-US" sz="2400" dirty="0">
                <a:solidFill>
                  <a:prstClr val="black"/>
                </a:solidFill>
              </a:rPr>
              <a:t>, having been justified by faith, we have peace with God through our Lord Jesus Christ, through whom also we have obtained our introduction by faith into this grace in which we stand; and we exult in hope of the glory of God.”   Romans 5:1-2</a:t>
            </a:r>
          </a:p>
          <a:p>
            <a:pPr marL="0" indent="0">
              <a:buNone/>
            </a:pPr>
            <a:r>
              <a:rPr lang="en-US" sz="2400" dirty="0">
                <a:solidFill>
                  <a:prstClr val="black"/>
                </a:solidFill>
              </a:rPr>
              <a:t>“</a:t>
            </a:r>
            <a:r>
              <a:rPr lang="en-US" sz="2400" u="sng" dirty="0">
                <a:solidFill>
                  <a:prstClr val="black"/>
                </a:solidFill>
              </a:rPr>
              <a:t>Therefore</a:t>
            </a:r>
            <a:r>
              <a:rPr lang="en-US" sz="2400" dirty="0">
                <a:solidFill>
                  <a:prstClr val="black"/>
                </a:solidFill>
              </a:rPr>
              <a:t> there is now no condemnation for those who are in Christ Jesus.”  Romans 8:1</a:t>
            </a:r>
          </a:p>
          <a:p>
            <a:pPr marL="0" indent="0">
              <a:buNone/>
            </a:pPr>
            <a:r>
              <a:rPr lang="en-US" sz="2400" dirty="0">
                <a:solidFill>
                  <a:prstClr val="black"/>
                </a:solidFill>
              </a:rPr>
              <a:t>“</a:t>
            </a:r>
            <a:r>
              <a:rPr lang="en-US" sz="2400" u="sng" dirty="0">
                <a:solidFill>
                  <a:prstClr val="black"/>
                </a:solidFill>
              </a:rPr>
              <a:t>Therefore</a:t>
            </a:r>
            <a:r>
              <a:rPr lang="en-US" sz="2400" dirty="0">
                <a:solidFill>
                  <a:prstClr val="black"/>
                </a:solidFill>
              </a:rPr>
              <a:t>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 Romans 12:1-2</a:t>
            </a:r>
          </a:p>
        </p:txBody>
      </p:sp>
      <p:sp>
        <p:nvSpPr>
          <p:cNvPr id="4" name="Slide Number Placeholder 3">
            <a:extLst>
              <a:ext uri="{FF2B5EF4-FFF2-40B4-BE49-F238E27FC236}">
                <a16:creationId xmlns:a16="http://schemas.microsoft.com/office/drawing/2014/main" id="{AECF5353-0474-F04B-A0B9-BDA24AF0F388}"/>
              </a:ext>
            </a:extLst>
          </p:cNvPr>
          <p:cNvSpPr>
            <a:spLocks noGrp="1"/>
          </p:cNvSpPr>
          <p:nvPr>
            <p:ph type="sldNum" sz="quarter" idx="12"/>
          </p:nvPr>
        </p:nvSpPr>
        <p:spPr/>
        <p:txBody>
          <a:bodyPr/>
          <a:lstStyle/>
          <a:p>
            <a:fld id="{AC06B25F-56C9-487F-9FBE-E91237EF9CD8}" type="slidenum">
              <a:rPr lang="en-US" smtClean="0"/>
              <a:pPr/>
              <a:t>3</a:t>
            </a:fld>
            <a:endParaRPr lang="en-US"/>
          </a:p>
        </p:txBody>
      </p:sp>
    </p:spTree>
    <p:extLst>
      <p:ext uri="{BB962C8B-B14F-4D97-AF65-F5344CB8AC3E}">
        <p14:creationId xmlns:p14="http://schemas.microsoft.com/office/powerpoint/2010/main" val="84095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E89B-57D3-DB47-802F-594EF47388BA}"/>
              </a:ext>
            </a:extLst>
          </p:cNvPr>
          <p:cNvSpPr>
            <a:spLocks noGrp="1"/>
          </p:cNvSpPr>
          <p:nvPr>
            <p:ph type="title"/>
          </p:nvPr>
        </p:nvSpPr>
        <p:spPr/>
        <p:txBody>
          <a:bodyPr>
            <a:normAutofit/>
          </a:bodyPr>
          <a:lstStyle/>
          <a:p>
            <a:r>
              <a:rPr lang="en-US" b="1" dirty="0"/>
              <a:t>Romans 12:1-2 </a:t>
            </a:r>
            <a:br>
              <a:rPr lang="en-US" b="1" dirty="0"/>
            </a:br>
            <a:r>
              <a:rPr lang="en-US" b="1" dirty="0"/>
              <a:t>The Apostle’s Plea “by the mercies of God”</a:t>
            </a:r>
          </a:p>
        </p:txBody>
      </p:sp>
      <p:sp>
        <p:nvSpPr>
          <p:cNvPr id="3" name="Content Placeholder 2">
            <a:extLst>
              <a:ext uri="{FF2B5EF4-FFF2-40B4-BE49-F238E27FC236}">
                <a16:creationId xmlns:a16="http://schemas.microsoft.com/office/drawing/2014/main" id="{1D2A6F10-1280-D947-BFFD-3F91E0F3A4AA}"/>
              </a:ext>
            </a:extLst>
          </p:cNvPr>
          <p:cNvSpPr>
            <a:spLocks noGrp="1"/>
          </p:cNvSpPr>
          <p:nvPr>
            <p:ph idx="1"/>
          </p:nvPr>
        </p:nvSpPr>
        <p:spPr>
          <a:xfrm>
            <a:off x="1019629" y="1902505"/>
            <a:ext cx="10515600" cy="4351338"/>
          </a:xfrm>
        </p:spPr>
        <p:txBody>
          <a:bodyPr>
            <a:normAutofit lnSpcReduction="10000"/>
          </a:bodyPr>
          <a:lstStyle/>
          <a:p>
            <a:pPr marL="0" indent="0" algn="ctr">
              <a:buNone/>
            </a:pPr>
            <a:r>
              <a:rPr lang="en-US" sz="2000" b="1" i="0" u="sng" dirty="0">
                <a:solidFill>
                  <a:prstClr val="black"/>
                </a:solidFill>
              </a:rPr>
              <a:t>Bodily Sacrifice</a:t>
            </a:r>
          </a:p>
          <a:p>
            <a:pPr marL="0" indent="0">
              <a:buNone/>
            </a:pPr>
            <a:r>
              <a:rPr lang="en-US" sz="2000" dirty="0">
                <a:solidFill>
                  <a:prstClr val="black"/>
                </a:solidFill>
              </a:rPr>
              <a:t>(12:1)  -  T</a:t>
            </a:r>
            <a:r>
              <a:rPr lang="en-US" sz="2000" i="0" dirty="0">
                <a:solidFill>
                  <a:prstClr val="black"/>
                </a:solidFill>
              </a:rPr>
              <a:t>hat we present our bodies to God as a living and holy sacrifice as our reasonable service.</a:t>
            </a:r>
          </a:p>
          <a:p>
            <a:r>
              <a:rPr lang="en-US" sz="2000" dirty="0">
                <a:solidFill>
                  <a:prstClr val="black"/>
                </a:solidFill>
              </a:rPr>
              <a:t>A</a:t>
            </a:r>
            <a:r>
              <a:rPr lang="en-US" sz="2000" i="0" dirty="0">
                <a:solidFill>
                  <a:prstClr val="black"/>
                </a:solidFill>
              </a:rPr>
              <a:t>ppeal by mercies of God rather than by law of God.</a:t>
            </a:r>
            <a:endParaRPr lang="en-US" sz="2000" dirty="0">
              <a:solidFill>
                <a:prstClr val="black"/>
              </a:solidFill>
            </a:endParaRPr>
          </a:p>
          <a:p>
            <a:r>
              <a:rPr lang="en-US" sz="2000" dirty="0">
                <a:solidFill>
                  <a:prstClr val="black"/>
                </a:solidFill>
              </a:rPr>
              <a:t>Contrast “living sacrifice” with “dead sacrifices” of the O.T.</a:t>
            </a:r>
            <a:endParaRPr lang="en-US" sz="2000" i="0" dirty="0">
              <a:solidFill>
                <a:prstClr val="black"/>
              </a:solidFill>
            </a:endParaRPr>
          </a:p>
          <a:p>
            <a:pPr marL="0" indent="0" algn="ctr">
              <a:buNone/>
            </a:pPr>
            <a:r>
              <a:rPr lang="en-US" sz="2000" b="1" u="sng" dirty="0">
                <a:solidFill>
                  <a:prstClr val="black"/>
                </a:solidFill>
              </a:rPr>
              <a:t>Be Transformed</a:t>
            </a:r>
            <a:endParaRPr lang="en-US" sz="2000" b="1" i="0" u="sng" dirty="0">
              <a:solidFill>
                <a:prstClr val="black"/>
              </a:solidFill>
            </a:endParaRPr>
          </a:p>
          <a:p>
            <a:pPr marL="0" indent="0">
              <a:buNone/>
            </a:pPr>
            <a:r>
              <a:rPr lang="en-US" sz="2000" dirty="0">
                <a:solidFill>
                  <a:prstClr val="black"/>
                </a:solidFill>
              </a:rPr>
              <a:t>(12:2) -  That</a:t>
            </a:r>
            <a:r>
              <a:rPr lang="en-US" sz="2000" i="0" dirty="0">
                <a:solidFill>
                  <a:prstClr val="black"/>
                </a:solidFill>
              </a:rPr>
              <a:t> we be not conformed to the world, but transformed* by the renewing of our minds.</a:t>
            </a:r>
          </a:p>
          <a:p>
            <a:pPr marL="0" indent="0">
              <a:buNone/>
            </a:pPr>
            <a:r>
              <a:rPr lang="en-US" sz="2000" dirty="0">
                <a:solidFill>
                  <a:prstClr val="black"/>
                </a:solidFill>
              </a:rPr>
              <a:t>	(Cf. Ephesians 4:20-24 &amp; following verses along with 2</a:t>
            </a:r>
            <a:r>
              <a:rPr lang="en-US" sz="2000" baseline="30000" dirty="0">
                <a:solidFill>
                  <a:prstClr val="black"/>
                </a:solidFill>
              </a:rPr>
              <a:t>nd</a:t>
            </a:r>
            <a:r>
              <a:rPr lang="en-US" sz="2000" dirty="0">
                <a:solidFill>
                  <a:prstClr val="black"/>
                </a:solidFill>
              </a:rPr>
              <a:t> Corinthians 3:18.)</a:t>
            </a:r>
          </a:p>
          <a:p>
            <a:pPr marL="0" indent="0">
              <a:buNone/>
            </a:pPr>
            <a:endParaRPr lang="en-US" sz="2000" dirty="0">
              <a:solidFill>
                <a:prstClr val="black"/>
              </a:solidFill>
            </a:endParaRPr>
          </a:p>
          <a:p>
            <a:pPr marL="0" indent="0">
              <a:buNone/>
            </a:pPr>
            <a:r>
              <a:rPr lang="en-US" sz="2000" dirty="0">
                <a:solidFill>
                  <a:prstClr val="black"/>
                </a:solidFill>
              </a:rPr>
              <a:t>*Word study:  </a:t>
            </a:r>
            <a:r>
              <a:rPr lang="en-US" sz="2000" dirty="0"/>
              <a:t>Transformed, </a:t>
            </a:r>
            <a:r>
              <a:rPr lang="el-GR" sz="1800" dirty="0">
                <a:latin typeface="ArialMT"/>
              </a:rPr>
              <a:t>μεταμορφοῦσθε</a:t>
            </a:r>
            <a:r>
              <a:rPr lang="el-GR" sz="1800" dirty="0">
                <a:latin typeface="Roboto-Regular"/>
              </a:rPr>
              <a:t> (</a:t>
            </a:r>
            <a:r>
              <a:rPr lang="en-US" sz="1800" dirty="0" err="1">
                <a:latin typeface="Roboto-Regular"/>
              </a:rPr>
              <a:t>metamorphousthe</a:t>
            </a:r>
            <a:r>
              <a:rPr lang="en-US" sz="1800" dirty="0">
                <a:latin typeface="Roboto-Regular"/>
              </a:rPr>
              <a:t>), plural Verb, Strong’s 3339, “To transform, transfigured. From meta and </a:t>
            </a:r>
            <a:r>
              <a:rPr lang="en-US" sz="1800" dirty="0" err="1">
                <a:latin typeface="Roboto-Regular"/>
              </a:rPr>
              <a:t>morphoo</a:t>
            </a:r>
            <a:r>
              <a:rPr lang="en-US" sz="1800" dirty="0">
                <a:latin typeface="Roboto-Regular"/>
              </a:rPr>
              <a:t>.”  </a:t>
            </a:r>
          </a:p>
          <a:p>
            <a:pPr marL="0" indent="0">
              <a:buNone/>
            </a:pPr>
            <a:r>
              <a:rPr lang="en-US" sz="1800" i="1" dirty="0">
                <a:latin typeface="Roboto-Regular"/>
              </a:rPr>
              <a:t>The word “metamorphosis” is derived from this word.  As metamorphosis describes the change of a caterpillar to a butterfly, our change is to occur “by the renewing of our minds” by the Gospel of Christ.</a:t>
            </a:r>
            <a:endParaRPr lang="en-US" sz="2000" i="1" dirty="0"/>
          </a:p>
        </p:txBody>
      </p:sp>
      <p:sp>
        <p:nvSpPr>
          <p:cNvPr id="4" name="Slide Number Placeholder 3">
            <a:extLst>
              <a:ext uri="{FF2B5EF4-FFF2-40B4-BE49-F238E27FC236}">
                <a16:creationId xmlns:a16="http://schemas.microsoft.com/office/drawing/2014/main" id="{05EF4DA2-8767-F344-BDD0-FA7708BA0769}"/>
              </a:ext>
            </a:extLst>
          </p:cNvPr>
          <p:cNvSpPr>
            <a:spLocks noGrp="1"/>
          </p:cNvSpPr>
          <p:nvPr>
            <p:ph type="sldNum" sz="quarter" idx="12"/>
          </p:nvPr>
        </p:nvSpPr>
        <p:spPr/>
        <p:txBody>
          <a:bodyPr/>
          <a:lstStyle/>
          <a:p>
            <a:fld id="{AC06B25F-56C9-487F-9FBE-E91237EF9CD8}" type="slidenum">
              <a:rPr lang="en-US" smtClean="0"/>
              <a:pPr/>
              <a:t>4</a:t>
            </a:fld>
            <a:endParaRPr lang="en-US"/>
          </a:p>
        </p:txBody>
      </p:sp>
    </p:spTree>
    <p:extLst>
      <p:ext uri="{BB962C8B-B14F-4D97-AF65-F5344CB8AC3E}">
        <p14:creationId xmlns:p14="http://schemas.microsoft.com/office/powerpoint/2010/main" val="171379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DA3C-71A4-8845-999C-1C8591990D6A}"/>
              </a:ext>
            </a:extLst>
          </p:cNvPr>
          <p:cNvSpPr>
            <a:spLocks noGrp="1"/>
          </p:cNvSpPr>
          <p:nvPr>
            <p:ph type="title"/>
          </p:nvPr>
        </p:nvSpPr>
        <p:spPr/>
        <p:txBody>
          <a:bodyPr>
            <a:normAutofit/>
          </a:bodyPr>
          <a:lstStyle/>
          <a:p>
            <a:r>
              <a:rPr lang="en-US" b="1" dirty="0"/>
              <a:t>Romans 12:3-8 </a:t>
            </a:r>
            <a:br>
              <a:rPr lang="en-US" b="1" dirty="0"/>
            </a:br>
            <a:r>
              <a:rPr lang="en-US" b="1" dirty="0"/>
              <a:t>Think soberly about your service in the church</a:t>
            </a:r>
          </a:p>
        </p:txBody>
      </p:sp>
      <p:sp>
        <p:nvSpPr>
          <p:cNvPr id="3" name="Content Placeholder 2">
            <a:extLst>
              <a:ext uri="{FF2B5EF4-FFF2-40B4-BE49-F238E27FC236}">
                <a16:creationId xmlns:a16="http://schemas.microsoft.com/office/drawing/2014/main" id="{0009BCCB-BF0B-F449-B96A-858352BC13E1}"/>
              </a:ext>
            </a:extLst>
          </p:cNvPr>
          <p:cNvSpPr>
            <a:spLocks noGrp="1"/>
          </p:cNvSpPr>
          <p:nvPr>
            <p:ph idx="1"/>
          </p:nvPr>
        </p:nvSpPr>
        <p:spPr>
          <a:xfrm>
            <a:off x="853319" y="1690688"/>
            <a:ext cx="10515600" cy="4351338"/>
          </a:xfrm>
        </p:spPr>
        <p:txBody>
          <a:bodyPr>
            <a:normAutofit fontScale="92500" lnSpcReduction="10000"/>
          </a:bodyPr>
          <a:lstStyle/>
          <a:p>
            <a:r>
              <a:rPr lang="en-US" dirty="0"/>
              <a:t>(12:3) The apostle cautions us not to think highly of ourself</a:t>
            </a:r>
          </a:p>
          <a:p>
            <a:pPr lvl="1"/>
            <a:r>
              <a:rPr lang="en-US" dirty="0"/>
              <a:t>Grace here pertains to his apostleship.</a:t>
            </a:r>
          </a:p>
          <a:p>
            <a:pPr lvl="1"/>
            <a:r>
              <a:rPr lang="en-US" dirty="0"/>
              <a:t>Use “sound judgment” in thinking of yourself in relation to the church.</a:t>
            </a:r>
          </a:p>
          <a:p>
            <a:pPr lvl="2"/>
            <a:r>
              <a:rPr lang="en-US" dirty="0"/>
              <a:t>Pride is common to man.</a:t>
            </a:r>
          </a:p>
          <a:p>
            <a:pPr lvl="2"/>
            <a:r>
              <a:rPr lang="en-US" dirty="0"/>
              <a:t>The Lord Jesus humbled Himself &amp; so should we. (Matt. 11:29, Phil. </a:t>
            </a:r>
            <a:r>
              <a:rPr lang="en-US"/>
              <a:t>2:7)</a:t>
            </a:r>
          </a:p>
          <a:p>
            <a:pPr lvl="2"/>
            <a:r>
              <a:rPr lang="en-US"/>
              <a:t>(12:4-8</a:t>
            </a:r>
            <a:r>
              <a:rPr lang="en-US" dirty="0"/>
              <a:t>) Members have different gifts/functions.  “But to each one of us grace was given according to the measure of Christ’s gift.” </a:t>
            </a:r>
            <a:r>
              <a:rPr lang="en-US" dirty="0" err="1"/>
              <a:t>Eph</a:t>
            </a:r>
            <a:r>
              <a:rPr lang="en-US" dirty="0"/>
              <a:t>. 4:7</a:t>
            </a:r>
          </a:p>
          <a:p>
            <a:pPr lvl="1"/>
            <a:r>
              <a:rPr lang="en-US" dirty="0"/>
              <a:t>v. 6a – Grace given (“What do you have that you did not receive?” 1 </a:t>
            </a:r>
            <a:r>
              <a:rPr lang="en-US" dirty="0" err="1"/>
              <a:t>Cor</a:t>
            </a:r>
            <a:r>
              <a:rPr lang="en-US" dirty="0"/>
              <a:t>. 4:7). </a:t>
            </a:r>
          </a:p>
          <a:p>
            <a:pPr lvl="1"/>
            <a:r>
              <a:rPr lang="en-US" dirty="0"/>
              <a:t>V. 6b - Prophecy here is exhortation in proportion to faith.</a:t>
            </a:r>
          </a:p>
          <a:p>
            <a:pPr lvl="2"/>
            <a:r>
              <a:rPr lang="en-US" sz="1800" dirty="0">
                <a:solidFill>
                  <a:srgbClr val="001320"/>
                </a:solidFill>
                <a:latin typeface="Roboto-Regular"/>
              </a:rPr>
              <a:t>Inspired prophets were subject to the prophets.  (1 </a:t>
            </a:r>
            <a:r>
              <a:rPr lang="en-US" sz="1800" dirty="0" err="1">
                <a:solidFill>
                  <a:srgbClr val="001320"/>
                </a:solidFill>
                <a:latin typeface="Roboto-Regular"/>
              </a:rPr>
              <a:t>Cor</a:t>
            </a:r>
            <a:r>
              <a:rPr lang="en-US" sz="1800" dirty="0">
                <a:solidFill>
                  <a:srgbClr val="001320"/>
                </a:solidFill>
                <a:latin typeface="Roboto-Regular"/>
              </a:rPr>
              <a:t>. 14:32). </a:t>
            </a:r>
          </a:p>
          <a:p>
            <a:pPr lvl="2"/>
            <a:r>
              <a:rPr lang="en-US" sz="1800" dirty="0">
                <a:solidFill>
                  <a:srgbClr val="001320"/>
                </a:solidFill>
                <a:latin typeface="Roboto-Regular"/>
              </a:rPr>
              <a:t>Those with the spiritual gift of prophesy spoke to edify, exhort and console. (1 </a:t>
            </a:r>
            <a:r>
              <a:rPr lang="en-US" sz="1800" dirty="0" err="1">
                <a:solidFill>
                  <a:srgbClr val="001320"/>
                </a:solidFill>
                <a:latin typeface="Roboto-Regular"/>
              </a:rPr>
              <a:t>Cor</a:t>
            </a:r>
            <a:r>
              <a:rPr lang="en-US" sz="1800" dirty="0">
                <a:solidFill>
                  <a:srgbClr val="001320"/>
                </a:solidFill>
                <a:latin typeface="Roboto-Regular"/>
              </a:rPr>
              <a:t>. 14:3) </a:t>
            </a:r>
          </a:p>
          <a:p>
            <a:pPr lvl="2"/>
            <a:r>
              <a:rPr lang="en-US" dirty="0"/>
              <a:t>Uninspired preachers must speak the oracles of God. (1 Peter 4:11)</a:t>
            </a:r>
          </a:p>
          <a:p>
            <a:pPr lvl="1"/>
            <a:r>
              <a:rPr lang="en-US" dirty="0"/>
              <a:t>Vv. 7-8 Think of gifts you have to contribute to the whole.</a:t>
            </a:r>
          </a:p>
        </p:txBody>
      </p:sp>
      <p:sp>
        <p:nvSpPr>
          <p:cNvPr id="4" name="Slide Number Placeholder 3">
            <a:extLst>
              <a:ext uri="{FF2B5EF4-FFF2-40B4-BE49-F238E27FC236}">
                <a16:creationId xmlns:a16="http://schemas.microsoft.com/office/drawing/2014/main" id="{61656F79-E059-404D-88B5-032795429814}"/>
              </a:ext>
            </a:extLst>
          </p:cNvPr>
          <p:cNvSpPr>
            <a:spLocks noGrp="1"/>
          </p:cNvSpPr>
          <p:nvPr>
            <p:ph type="sldNum" sz="quarter" idx="12"/>
          </p:nvPr>
        </p:nvSpPr>
        <p:spPr/>
        <p:txBody>
          <a:bodyPr/>
          <a:lstStyle/>
          <a:p>
            <a:fld id="{AC06B25F-56C9-487F-9FBE-E91237EF9CD8}" type="slidenum">
              <a:rPr lang="en-US" smtClean="0"/>
              <a:pPr/>
              <a:t>5</a:t>
            </a:fld>
            <a:endParaRPr lang="en-US"/>
          </a:p>
        </p:txBody>
      </p:sp>
    </p:spTree>
    <p:extLst>
      <p:ext uri="{BB962C8B-B14F-4D97-AF65-F5344CB8AC3E}">
        <p14:creationId xmlns:p14="http://schemas.microsoft.com/office/powerpoint/2010/main" val="291963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CACE2-18CC-9845-9A59-996FFA649C0E}"/>
              </a:ext>
            </a:extLst>
          </p:cNvPr>
          <p:cNvSpPr>
            <a:spLocks noGrp="1"/>
          </p:cNvSpPr>
          <p:nvPr>
            <p:ph type="title"/>
          </p:nvPr>
        </p:nvSpPr>
        <p:spPr/>
        <p:txBody>
          <a:bodyPr/>
          <a:lstStyle/>
          <a:p>
            <a:r>
              <a:rPr lang="en-US" b="1" dirty="0"/>
              <a:t>Romans 12:9-21</a:t>
            </a:r>
            <a:br>
              <a:rPr lang="en-US" b="1" dirty="0"/>
            </a:br>
            <a:r>
              <a:rPr lang="en-US" b="1" dirty="0"/>
              <a:t>The Surrendered Life</a:t>
            </a:r>
          </a:p>
        </p:txBody>
      </p:sp>
      <p:sp>
        <p:nvSpPr>
          <p:cNvPr id="3" name="Content Placeholder 2">
            <a:extLst>
              <a:ext uri="{FF2B5EF4-FFF2-40B4-BE49-F238E27FC236}">
                <a16:creationId xmlns:a16="http://schemas.microsoft.com/office/drawing/2014/main" id="{87ACE481-0015-9E47-A25A-4ED34BEBDF0E}"/>
              </a:ext>
            </a:extLst>
          </p:cNvPr>
          <p:cNvSpPr>
            <a:spLocks noGrp="1"/>
          </p:cNvSpPr>
          <p:nvPr>
            <p:ph idx="1"/>
          </p:nvPr>
        </p:nvSpPr>
        <p:spPr/>
        <p:txBody>
          <a:bodyPr/>
          <a:lstStyle/>
          <a:p>
            <a:r>
              <a:rPr lang="en-US" dirty="0"/>
              <a:t>Note the significance of brotherly love, esp. 12:9-10. </a:t>
            </a:r>
          </a:p>
          <a:p>
            <a:r>
              <a:rPr lang="en-US" dirty="0"/>
              <a:t>Is this love necessary for the Christian service of 12:11-13?</a:t>
            </a:r>
          </a:p>
          <a:p>
            <a:r>
              <a:rPr lang="en-US" dirty="0"/>
              <a:t>The prohibited actions of 12:14-21</a:t>
            </a:r>
          </a:p>
          <a:p>
            <a:endParaRPr lang="en-US" dirty="0"/>
          </a:p>
          <a:p>
            <a:pPr marL="0" indent="0">
              <a:buNone/>
            </a:pPr>
            <a:r>
              <a:rPr lang="en-US" sz="4400" i="1" dirty="0"/>
              <a:t>              Homework on 12:10-21.</a:t>
            </a:r>
          </a:p>
        </p:txBody>
      </p:sp>
      <p:sp>
        <p:nvSpPr>
          <p:cNvPr id="4" name="Slide Number Placeholder 3">
            <a:extLst>
              <a:ext uri="{FF2B5EF4-FFF2-40B4-BE49-F238E27FC236}">
                <a16:creationId xmlns:a16="http://schemas.microsoft.com/office/drawing/2014/main" id="{2DAB6CF0-CAF7-CD41-98E8-3E0926F817D0}"/>
              </a:ext>
            </a:extLst>
          </p:cNvPr>
          <p:cNvSpPr>
            <a:spLocks noGrp="1"/>
          </p:cNvSpPr>
          <p:nvPr>
            <p:ph type="sldNum" sz="quarter" idx="12"/>
          </p:nvPr>
        </p:nvSpPr>
        <p:spPr/>
        <p:txBody>
          <a:bodyPr/>
          <a:lstStyle/>
          <a:p>
            <a:fld id="{AC06B25F-56C9-487F-9FBE-E91237EF9CD8}" type="slidenum">
              <a:rPr lang="en-US" smtClean="0"/>
              <a:pPr/>
              <a:t>6</a:t>
            </a:fld>
            <a:endParaRPr lang="en-US"/>
          </a:p>
        </p:txBody>
      </p:sp>
    </p:spTree>
    <p:extLst>
      <p:ext uri="{BB962C8B-B14F-4D97-AF65-F5344CB8AC3E}">
        <p14:creationId xmlns:p14="http://schemas.microsoft.com/office/powerpoint/2010/main" val="302970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995A92-357E-114E-B5BC-327CD97CFB80}"/>
              </a:ext>
            </a:extLst>
          </p:cNvPr>
          <p:cNvSpPr>
            <a:spLocks noGrp="1"/>
          </p:cNvSpPr>
          <p:nvPr>
            <p:ph idx="1"/>
          </p:nvPr>
        </p:nvSpPr>
        <p:spPr/>
        <p:txBody>
          <a:bodyPr>
            <a:normAutofit/>
          </a:bodyPr>
          <a:lstStyle/>
          <a:p>
            <a:r>
              <a:rPr lang="en-US" dirty="0"/>
              <a:t>(12:14) Bless your persecutors and do not curse</a:t>
            </a:r>
          </a:p>
          <a:p>
            <a:pPr marL="457200" lvl="1" indent="0">
              <a:buNone/>
            </a:pPr>
            <a:r>
              <a:rPr lang="en-US" dirty="0"/>
              <a:t>“You have heard that it was said, ‘You shall love your neighbor and hate your enemy.’ But I say to you,, love your enemies and pray for those who persecute you, so that you may be sons of your Father who is in heaven…’” </a:t>
            </a:r>
          </a:p>
          <a:p>
            <a:pPr marL="457200" lvl="1" indent="0">
              <a:buNone/>
            </a:pPr>
            <a:r>
              <a:rPr lang="en-US" dirty="0"/>
              <a:t>						Matthew 5:43-45a, NASB</a:t>
            </a:r>
          </a:p>
          <a:p>
            <a:r>
              <a:rPr lang="en-US" dirty="0"/>
              <a:t>(12:15) Love of brethren creates shared emotions (rejoice/weep)</a:t>
            </a:r>
          </a:p>
          <a:p>
            <a:r>
              <a:rPr lang="en-US" dirty="0"/>
              <a:t>(12:16) Toward one another “mind not high things” (King James)</a:t>
            </a:r>
          </a:p>
          <a:p>
            <a:pPr lvl="1"/>
            <a:r>
              <a:rPr lang="en-US" dirty="0"/>
              <a:t>    Selfish ambitions have no place in the church (cf. Philippians 2:3-4). </a:t>
            </a:r>
          </a:p>
          <a:p>
            <a:pPr lvl="1"/>
            <a:r>
              <a:rPr lang="en-US" dirty="0"/>
              <a:t>    “Poor in spirit” comprise the kingdom of heaven (Cf. Matt. 5:3).</a:t>
            </a:r>
          </a:p>
        </p:txBody>
      </p:sp>
      <p:sp>
        <p:nvSpPr>
          <p:cNvPr id="4" name="Slide Number Placeholder 3">
            <a:extLst>
              <a:ext uri="{FF2B5EF4-FFF2-40B4-BE49-F238E27FC236}">
                <a16:creationId xmlns:a16="http://schemas.microsoft.com/office/drawing/2014/main" id="{242212E9-825A-5944-AF78-378D5D2FA299}"/>
              </a:ext>
            </a:extLst>
          </p:cNvPr>
          <p:cNvSpPr>
            <a:spLocks noGrp="1"/>
          </p:cNvSpPr>
          <p:nvPr>
            <p:ph type="sldNum" sz="quarter" idx="12"/>
          </p:nvPr>
        </p:nvSpPr>
        <p:spPr/>
        <p:txBody>
          <a:bodyPr/>
          <a:lstStyle/>
          <a:p>
            <a:fld id="{AC06B25F-56C9-487F-9FBE-E91237EF9CD8}" type="slidenum">
              <a:rPr lang="en-US" smtClean="0"/>
              <a:pPr/>
              <a:t>7</a:t>
            </a:fld>
            <a:endParaRPr lang="en-US"/>
          </a:p>
        </p:txBody>
      </p:sp>
      <p:sp>
        <p:nvSpPr>
          <p:cNvPr id="7" name="Title 1">
            <a:extLst>
              <a:ext uri="{FF2B5EF4-FFF2-40B4-BE49-F238E27FC236}">
                <a16:creationId xmlns:a16="http://schemas.microsoft.com/office/drawing/2014/main" id="{94F4291B-D53B-CB44-B617-0CEC6C880DF1}"/>
              </a:ext>
            </a:extLst>
          </p:cNvPr>
          <p:cNvSpPr>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12:14-21</a:t>
            </a:r>
            <a:br>
              <a:rPr lang="en-US" b="1" dirty="0"/>
            </a:br>
            <a:r>
              <a:rPr lang="en-US" b="1" dirty="0"/>
              <a:t>The Surrendered Life </a:t>
            </a:r>
          </a:p>
        </p:txBody>
      </p:sp>
    </p:spTree>
    <p:extLst>
      <p:ext uri="{BB962C8B-B14F-4D97-AF65-F5344CB8AC3E}">
        <p14:creationId xmlns:p14="http://schemas.microsoft.com/office/powerpoint/2010/main" val="417044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BD605-41D1-3E4E-AAA3-7A3B41236875}"/>
              </a:ext>
            </a:extLst>
          </p:cNvPr>
          <p:cNvSpPr>
            <a:spLocks noGrp="1"/>
          </p:cNvSpPr>
          <p:nvPr>
            <p:ph idx="1"/>
          </p:nvPr>
        </p:nvSpPr>
        <p:spPr/>
        <p:txBody>
          <a:bodyPr/>
          <a:lstStyle/>
          <a:p>
            <a:r>
              <a:rPr lang="en-US" dirty="0"/>
              <a:t>(12:17a) Shun the temptation to “pay back evil for evil.” </a:t>
            </a:r>
          </a:p>
          <a:p>
            <a:pPr lvl="1"/>
            <a:r>
              <a:rPr lang="en-US" dirty="0"/>
              <a:t>Respect “right” in the sight of all. (12:17b)</a:t>
            </a:r>
          </a:p>
          <a:p>
            <a:pPr lvl="2"/>
            <a:r>
              <a:rPr lang="en-US" dirty="0"/>
              <a:t>Not teaching subservience to the ways of the world.</a:t>
            </a:r>
          </a:p>
          <a:p>
            <a:pPr lvl="2"/>
            <a:r>
              <a:rPr lang="en-US" dirty="0"/>
              <a:t>Do not draw conclusions over matters of indifference - i.e., matters which do not violate the Gospel of Christ.</a:t>
            </a:r>
          </a:p>
          <a:p>
            <a:pPr marL="457200" lvl="1" indent="0">
              <a:buNone/>
            </a:pPr>
            <a:endParaRPr lang="en-US" dirty="0"/>
          </a:p>
          <a:p>
            <a:pPr marL="457200" lvl="1" indent="0" algn="ctr">
              <a:buNone/>
            </a:pPr>
            <a:r>
              <a:rPr lang="en-US" u="sng" dirty="0"/>
              <a:t>Kindness and Truth Coexist</a:t>
            </a:r>
          </a:p>
          <a:p>
            <a:pPr marL="457200" lvl="1" indent="0">
              <a:buNone/>
            </a:pPr>
            <a:r>
              <a:rPr lang="en-US" dirty="0"/>
              <a:t>“Do not let kindness and truth leave you; Bind them around your neck, Write them on the tablet of your heart. So you will find favor and good repute In the sight of God and man.”  Proverbs 3:3-4. </a:t>
            </a:r>
          </a:p>
        </p:txBody>
      </p:sp>
      <p:sp>
        <p:nvSpPr>
          <p:cNvPr id="4" name="Slide Number Placeholder 3">
            <a:extLst>
              <a:ext uri="{FF2B5EF4-FFF2-40B4-BE49-F238E27FC236}">
                <a16:creationId xmlns:a16="http://schemas.microsoft.com/office/drawing/2014/main" id="{95727173-6E8A-AC47-A4CC-7E3FFDD67646}"/>
              </a:ext>
            </a:extLst>
          </p:cNvPr>
          <p:cNvSpPr>
            <a:spLocks noGrp="1"/>
          </p:cNvSpPr>
          <p:nvPr>
            <p:ph type="sldNum" sz="quarter" idx="12"/>
          </p:nvPr>
        </p:nvSpPr>
        <p:spPr/>
        <p:txBody>
          <a:bodyPr/>
          <a:lstStyle/>
          <a:p>
            <a:fld id="{AC06B25F-56C9-487F-9FBE-E91237EF9CD8}" type="slidenum">
              <a:rPr lang="en-US" smtClean="0"/>
              <a:pPr/>
              <a:t>8</a:t>
            </a:fld>
            <a:endParaRPr lang="en-US"/>
          </a:p>
        </p:txBody>
      </p:sp>
      <p:sp>
        <p:nvSpPr>
          <p:cNvPr id="7" name="Title 1">
            <a:extLst>
              <a:ext uri="{FF2B5EF4-FFF2-40B4-BE49-F238E27FC236}">
                <a16:creationId xmlns:a16="http://schemas.microsoft.com/office/drawing/2014/main" id="{0237F019-AE4C-C047-A5F3-6C539E4569FD}"/>
              </a:ext>
            </a:extLst>
          </p:cNvPr>
          <p:cNvSpPr>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12:14-21</a:t>
            </a:r>
            <a:br>
              <a:rPr lang="en-US" b="1" dirty="0"/>
            </a:br>
            <a:r>
              <a:rPr lang="en-US" b="1" dirty="0"/>
              <a:t>The Surrendered Life </a:t>
            </a:r>
          </a:p>
        </p:txBody>
      </p:sp>
    </p:spTree>
    <p:extLst>
      <p:ext uri="{BB962C8B-B14F-4D97-AF65-F5344CB8AC3E}">
        <p14:creationId xmlns:p14="http://schemas.microsoft.com/office/powerpoint/2010/main" val="170616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AE8F78-0128-4E42-BC6C-258DA46443A4}"/>
              </a:ext>
            </a:extLst>
          </p:cNvPr>
          <p:cNvSpPr>
            <a:spLocks noGrp="1"/>
          </p:cNvSpPr>
          <p:nvPr>
            <p:ph idx="1"/>
          </p:nvPr>
        </p:nvSpPr>
        <p:spPr/>
        <p:txBody>
          <a:bodyPr/>
          <a:lstStyle/>
          <a:p>
            <a:pPr marL="0" indent="0" algn="ctr">
              <a:buNone/>
            </a:pPr>
            <a:r>
              <a:rPr lang="en-US" u="sng" dirty="0"/>
              <a:t>Never Take Revenge</a:t>
            </a:r>
            <a:endParaRPr lang="en-US" dirty="0"/>
          </a:p>
          <a:p>
            <a:pPr marL="0" indent="0">
              <a:buNone/>
            </a:pPr>
            <a:r>
              <a:rPr lang="en-US" dirty="0"/>
              <a:t>(12:18) Peace with all “so far as it depends on you.”</a:t>
            </a:r>
          </a:p>
          <a:p>
            <a:pPr marL="0" indent="0">
              <a:buNone/>
            </a:pPr>
            <a:endParaRPr lang="en-US" dirty="0"/>
          </a:p>
          <a:p>
            <a:pPr marL="0" indent="0">
              <a:buNone/>
            </a:pPr>
            <a:r>
              <a:rPr lang="en-US" dirty="0"/>
              <a:t>	“The steadfast in mind You will keep in perfect peace, because he 	trusts in You.”  Isaiah 26:3</a:t>
            </a:r>
          </a:p>
          <a:p>
            <a:pPr marL="0" indent="0">
              <a:buNone/>
            </a:pPr>
            <a:r>
              <a:rPr lang="en-US" dirty="0"/>
              <a:t>	“Blessed are the peacemakers, for they shall be called sons of 	God.”  Matthew 5:9 NASB</a:t>
            </a:r>
          </a:p>
          <a:p>
            <a:pPr marL="0" indent="0">
              <a:buNone/>
            </a:pPr>
            <a:r>
              <a:rPr lang="en-US" dirty="0"/>
              <a:t>             </a:t>
            </a:r>
          </a:p>
        </p:txBody>
      </p:sp>
      <p:sp>
        <p:nvSpPr>
          <p:cNvPr id="4" name="Slide Number Placeholder 3">
            <a:extLst>
              <a:ext uri="{FF2B5EF4-FFF2-40B4-BE49-F238E27FC236}">
                <a16:creationId xmlns:a16="http://schemas.microsoft.com/office/drawing/2014/main" id="{E313BA4D-D618-8C41-8EBC-1B6D74C85ACA}"/>
              </a:ext>
            </a:extLst>
          </p:cNvPr>
          <p:cNvSpPr>
            <a:spLocks noGrp="1"/>
          </p:cNvSpPr>
          <p:nvPr>
            <p:ph type="sldNum" sz="quarter" idx="12"/>
          </p:nvPr>
        </p:nvSpPr>
        <p:spPr/>
        <p:txBody>
          <a:bodyPr/>
          <a:lstStyle/>
          <a:p>
            <a:fld id="{AC06B25F-56C9-487F-9FBE-E91237EF9CD8}" type="slidenum">
              <a:rPr lang="en-US" smtClean="0"/>
              <a:pPr/>
              <a:t>9</a:t>
            </a:fld>
            <a:endParaRPr lang="en-US"/>
          </a:p>
        </p:txBody>
      </p:sp>
      <p:sp>
        <p:nvSpPr>
          <p:cNvPr id="7" name="Title 1">
            <a:extLst>
              <a:ext uri="{FF2B5EF4-FFF2-40B4-BE49-F238E27FC236}">
                <a16:creationId xmlns:a16="http://schemas.microsoft.com/office/drawing/2014/main" id="{1750BA27-A32F-FE40-A80A-A374A05C62BA}"/>
              </a:ext>
            </a:extLst>
          </p:cNvPr>
          <p:cNvSpPr>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Romans 12:14-21</a:t>
            </a:r>
            <a:br>
              <a:rPr lang="en-US" b="1" dirty="0"/>
            </a:br>
            <a:r>
              <a:rPr lang="en-US" b="1" dirty="0"/>
              <a:t>The Surrendered Life </a:t>
            </a:r>
          </a:p>
        </p:txBody>
      </p:sp>
    </p:spTree>
    <p:extLst>
      <p:ext uri="{BB962C8B-B14F-4D97-AF65-F5344CB8AC3E}">
        <p14:creationId xmlns:p14="http://schemas.microsoft.com/office/powerpoint/2010/main" val="1394044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91274</TotalTime>
  <Words>1061</Words>
  <Application>Microsoft Office PowerPoint</Application>
  <PresentationFormat>Widescreen</PresentationFormat>
  <Paragraphs>87</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ArialMT</vt:lpstr>
      <vt:lpstr>Calibri</vt:lpstr>
      <vt:lpstr>Calibri Light</vt:lpstr>
      <vt:lpstr>Roboto-Regular</vt:lpstr>
      <vt:lpstr>Office Theme</vt:lpstr>
      <vt:lpstr>Adult 2 Class Romans 12</vt:lpstr>
      <vt:lpstr>Romans chapters 12 through 16 Exhortations &amp; Practical Instructions</vt:lpstr>
      <vt:lpstr>Romans 12:1-2 Major “Therefore” Statements</vt:lpstr>
      <vt:lpstr>Romans 12:1-2  The Apostle’s Plea “by the mercies of God”</vt:lpstr>
      <vt:lpstr>Romans 12:3-8  Think soberly about your service in the church</vt:lpstr>
      <vt:lpstr>Romans 12:9-21 The Surrendered Life</vt:lpstr>
      <vt:lpstr>Romans 12:14-21 The Surrendered Life </vt:lpstr>
      <vt:lpstr>Romans 12:14-21 The Surrendered Life </vt:lpstr>
      <vt:lpstr>Romans 12:14-21 The Surrendered Life </vt:lpstr>
      <vt:lpstr>Romans 12:14-21 The Surrendered Life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Williams</dc:creator>
  <cp:lastModifiedBy>Copier Computer</cp:lastModifiedBy>
  <cp:revision>888</cp:revision>
  <dcterms:created xsi:type="dcterms:W3CDTF">2020-02-09T02:08:31Z</dcterms:created>
  <dcterms:modified xsi:type="dcterms:W3CDTF">2020-02-29T19:39:07Z</dcterms:modified>
</cp:coreProperties>
</file>