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81" r:id="rId5"/>
    <p:sldId id="258" r:id="rId6"/>
    <p:sldId id="259" r:id="rId7"/>
    <p:sldId id="260" r:id="rId8"/>
    <p:sldId id="261" r:id="rId9"/>
    <p:sldId id="262" r:id="rId10"/>
    <p:sldId id="263"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82"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213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
        <p:nvSpPr>
          <p:cNvPr id="7" name="Rectangle 6"/>
          <p:cNvSpPr/>
          <p:nvPr/>
        </p:nvSpPr>
        <p:spPr>
          <a:xfrm>
            <a:off x="2" y="5473005"/>
            <a:ext cx="9156940" cy="1384995"/>
          </a:xfrm>
          <a:prstGeom prst="rect">
            <a:avLst/>
          </a:prstGeom>
        </p:spPr>
        <p:txBody>
          <a:bodyPr wrap="square">
            <a:spAutoFit/>
          </a:bodyPr>
          <a:lstStyle/>
          <a:p>
            <a:r>
              <a:rPr lang="en-US" sz="2650" b="1" dirty="0" smtClean="0"/>
              <a:t>Luke 22:70b-71</a:t>
            </a:r>
            <a:r>
              <a:rPr lang="en-US" sz="2650" dirty="0" smtClean="0"/>
              <a:t> </a:t>
            </a:r>
            <a:r>
              <a:rPr lang="en-US" sz="2650" dirty="0"/>
              <a:t>– </a:t>
            </a:r>
            <a:r>
              <a:rPr lang="en-US" sz="2650" dirty="0" smtClean="0"/>
              <a:t>“And </a:t>
            </a:r>
            <a:r>
              <a:rPr lang="en-US" sz="2650" dirty="0"/>
              <a:t>He said to them, ‘Yes, I am</a:t>
            </a:r>
            <a:r>
              <a:rPr lang="en-US" sz="2650" dirty="0" smtClean="0"/>
              <a:t>.’ </a:t>
            </a:r>
            <a:r>
              <a:rPr lang="en-US" sz="2800" dirty="0"/>
              <a:t>Then they said, ‘What further need do we have of testimony? For we have heard it ourselves from His own mouth.’</a:t>
            </a:r>
            <a:r>
              <a:rPr lang="en-US" sz="2650" dirty="0" smtClean="0"/>
              <a:t>”</a:t>
            </a:r>
            <a:endParaRPr lang="en-US" sz="2650" dirty="0"/>
          </a:p>
        </p:txBody>
      </p:sp>
      <p:pic>
        <p:nvPicPr>
          <p:cNvPr id="5122" name="Picture 2" descr="http://truthbook.com/images/site_images/James_Tissot_The_High_Priest_Rends_His_Clothes_525.jpg"/>
          <p:cNvPicPr>
            <a:picLocks noChangeAspect="1" noChangeArrowheads="1"/>
          </p:cNvPicPr>
          <p:nvPr/>
        </p:nvPicPr>
        <p:blipFill rotWithShape="1">
          <a:blip r:embed="rId2">
            <a:extLst>
              <a:ext uri="{28A0092B-C50C-407E-A947-70E740481C1C}">
                <a14:useLocalDpi xmlns:a14="http://schemas.microsoft.com/office/drawing/2010/main" val="0"/>
              </a:ext>
            </a:extLst>
          </a:blip>
          <a:srcRect b="5598"/>
          <a:stretch/>
        </p:blipFill>
        <p:spPr bwMode="auto">
          <a:xfrm>
            <a:off x="1" y="1752601"/>
            <a:ext cx="9156941" cy="37204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253" y="1143000"/>
            <a:ext cx="9156940" cy="500137"/>
          </a:xfrm>
          <a:prstGeom prst="rect">
            <a:avLst/>
          </a:prstGeom>
        </p:spPr>
        <p:txBody>
          <a:bodyPr wrap="square">
            <a:spAutoFit/>
          </a:bodyPr>
          <a:lstStyle/>
          <a:p>
            <a:pPr algn="ctr"/>
            <a:r>
              <a:rPr lang="en-US" sz="2650" b="1" dirty="0" smtClean="0"/>
              <a:t>Luke 22:70a</a:t>
            </a:r>
            <a:r>
              <a:rPr lang="en-US" sz="2650" dirty="0" smtClean="0"/>
              <a:t> – “And </a:t>
            </a:r>
            <a:r>
              <a:rPr lang="en-US" sz="2650" dirty="0"/>
              <a:t>they all said, </a:t>
            </a:r>
            <a:r>
              <a:rPr lang="en-US" sz="2650" dirty="0" smtClean="0"/>
              <a:t>‘Are </a:t>
            </a:r>
            <a:r>
              <a:rPr lang="en-US" sz="2650" dirty="0"/>
              <a:t>You the Son of God, then</a:t>
            </a:r>
            <a:r>
              <a:rPr lang="en-US" sz="2650" dirty="0" smtClean="0"/>
              <a:t>?’”</a:t>
            </a:r>
            <a:endParaRPr lang="en-US" sz="2650" dirty="0"/>
          </a:p>
        </p:txBody>
      </p:sp>
    </p:spTree>
    <p:extLst>
      <p:ext uri="{BB962C8B-B14F-4D97-AF65-F5344CB8AC3E}">
        <p14:creationId xmlns:p14="http://schemas.microsoft.com/office/powerpoint/2010/main" val="31473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pic>
        <p:nvPicPr>
          <p:cNvPr id="3074" name="Picture 2" descr="https://principlesforlifeministries.files.wordpress.com/2014/08/24_jesus-teaches-of-being-born-again_1800x1200_300dpi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295400"/>
            <a:ext cx="4645325" cy="2781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oachbrown.org/wp-content/uploads/2012/08/Nicodemus-Joseph-of-Arimath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9" y="4076700"/>
            <a:ext cx="4508739" cy="2781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39" y="1600200"/>
            <a:ext cx="4508739" cy="2077492"/>
          </a:xfrm>
          <a:prstGeom prst="rect">
            <a:avLst/>
          </a:prstGeom>
        </p:spPr>
        <p:txBody>
          <a:bodyPr wrap="square">
            <a:spAutoFit/>
          </a:bodyPr>
          <a:lstStyle/>
          <a:p>
            <a:r>
              <a:rPr lang="en-US" sz="2150" b="1" dirty="0" smtClean="0"/>
              <a:t>Mark 15:43</a:t>
            </a:r>
            <a:r>
              <a:rPr lang="en-US" sz="2150" dirty="0" smtClean="0"/>
              <a:t> – “Joseph </a:t>
            </a:r>
            <a:r>
              <a:rPr lang="en-US" sz="2150" dirty="0"/>
              <a:t>of Arimathea came, a prominent member of the Council, who himself was waiting for the kingdom of God; and he gathered up courage and went in before Pilate, and asked for the body of Jesus</a:t>
            </a:r>
            <a:r>
              <a:rPr lang="en-US" sz="2150" dirty="0" smtClean="0"/>
              <a:t>.”</a:t>
            </a:r>
            <a:endParaRPr lang="en-US" sz="2150" dirty="0"/>
          </a:p>
        </p:txBody>
      </p:sp>
      <p:sp>
        <p:nvSpPr>
          <p:cNvPr id="3" name="Rectangle 2"/>
          <p:cNvSpPr/>
          <p:nvPr/>
        </p:nvSpPr>
        <p:spPr>
          <a:xfrm>
            <a:off x="4495800" y="4076700"/>
            <a:ext cx="4645325" cy="2739211"/>
          </a:xfrm>
          <a:prstGeom prst="rect">
            <a:avLst/>
          </a:prstGeom>
        </p:spPr>
        <p:txBody>
          <a:bodyPr wrap="square">
            <a:spAutoFit/>
          </a:bodyPr>
          <a:lstStyle/>
          <a:p>
            <a:r>
              <a:rPr lang="en-US" sz="2150" b="1" dirty="0" smtClean="0"/>
              <a:t>John 7:50-52</a:t>
            </a:r>
            <a:r>
              <a:rPr lang="en-US" sz="2150" dirty="0" smtClean="0"/>
              <a:t> – “Nicodemus </a:t>
            </a:r>
            <a:r>
              <a:rPr lang="en-US" sz="2150" dirty="0"/>
              <a:t>(he who came to Him before, being one of </a:t>
            </a:r>
            <a:r>
              <a:rPr lang="en-US" sz="2150" dirty="0" smtClean="0"/>
              <a:t>them) said </a:t>
            </a:r>
            <a:r>
              <a:rPr lang="en-US" sz="2150" dirty="0"/>
              <a:t>to </a:t>
            </a:r>
            <a:r>
              <a:rPr lang="en-US" sz="2150" dirty="0" smtClean="0"/>
              <a:t>them, ‘Our </a:t>
            </a:r>
            <a:r>
              <a:rPr lang="en-US" sz="2150" dirty="0"/>
              <a:t>Law does not judge a man unless it first hears from him and knows what he is doing, does it</a:t>
            </a:r>
            <a:r>
              <a:rPr lang="en-US" sz="2150" dirty="0" smtClean="0"/>
              <a:t>?’ They </a:t>
            </a:r>
            <a:r>
              <a:rPr lang="en-US" sz="2150" dirty="0"/>
              <a:t>answered him, </a:t>
            </a:r>
            <a:r>
              <a:rPr lang="en-US" sz="2150" dirty="0" smtClean="0"/>
              <a:t>‘You </a:t>
            </a:r>
            <a:r>
              <a:rPr lang="en-US" sz="2150" dirty="0"/>
              <a:t>are not also from Galilee, are you? Search, and see that no prophet arises out of Galilee</a:t>
            </a:r>
            <a:r>
              <a:rPr lang="en-US" sz="2150" dirty="0" smtClean="0"/>
              <a:t>.’”</a:t>
            </a:r>
            <a:endParaRPr lang="en-US" sz="2150" dirty="0"/>
          </a:p>
        </p:txBody>
      </p:sp>
    </p:spTree>
    <p:extLst>
      <p:ext uri="{BB962C8B-B14F-4D97-AF65-F5344CB8AC3E}">
        <p14:creationId xmlns:p14="http://schemas.microsoft.com/office/powerpoint/2010/main" val="112967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fontScale="92500" lnSpcReduction="20000"/>
          </a:bodyPr>
          <a:lstStyle/>
          <a:p>
            <a:r>
              <a:rPr lang="en-US" b="1" dirty="0" smtClean="0"/>
              <a:t>Illegalities</a:t>
            </a:r>
            <a:endParaRPr lang="en-US" dirty="0" smtClean="0"/>
          </a:p>
          <a:p>
            <a:pPr lvl="1">
              <a:buFont typeface="Arial" panose="020B0604020202020204" pitchFamily="34" charset="0"/>
              <a:buChar char="•"/>
            </a:pPr>
            <a:r>
              <a:rPr lang="en-US" sz="2400" u="sng" dirty="0"/>
              <a:t>No proceedings on Sabbaths, feast days, or on their eves</a:t>
            </a:r>
          </a:p>
          <a:p>
            <a:pPr lvl="2"/>
            <a:r>
              <a:rPr lang="en-US" sz="1700" dirty="0"/>
              <a:t>“Court must not be held on the Sabbath, or any holy day.” (Mishnah, </a:t>
            </a:r>
            <a:r>
              <a:rPr lang="en-US" sz="1700" dirty="0" err="1"/>
              <a:t>Betza</a:t>
            </a:r>
            <a:r>
              <a:rPr lang="en-US" sz="1700" dirty="0"/>
              <a:t>, </a:t>
            </a:r>
            <a:r>
              <a:rPr lang="en-US" sz="1700" dirty="0" err="1"/>
              <a:t>ch.</a:t>
            </a:r>
            <a:r>
              <a:rPr lang="en-US" sz="1700" dirty="0"/>
              <a:t> v, #2)</a:t>
            </a:r>
          </a:p>
          <a:p>
            <a:pPr lvl="2"/>
            <a:r>
              <a:rPr lang="en-US" sz="1700" dirty="0"/>
              <a:t>“They shall not judge on the eve of the Sabbath-day, nor on that of any festival” (Mishnah, Sanhedrin, </a:t>
            </a:r>
            <a:r>
              <a:rPr lang="en-US" sz="1700" dirty="0" err="1"/>
              <a:t>ch.</a:t>
            </a:r>
            <a:r>
              <a:rPr lang="en-US" sz="1700" dirty="0"/>
              <a:t> iv, #1</a:t>
            </a:r>
            <a:r>
              <a:rPr lang="en-US" sz="1700" dirty="0" smtClean="0"/>
              <a:t>)</a:t>
            </a:r>
          </a:p>
          <a:p>
            <a:pPr lvl="2"/>
            <a:endParaRPr lang="en-US" sz="1100" dirty="0"/>
          </a:p>
          <a:p>
            <a:pPr lvl="1">
              <a:buFont typeface="Arial" panose="020B0604020202020204" pitchFamily="34" charset="0"/>
              <a:buChar char="•"/>
            </a:pPr>
            <a:r>
              <a:rPr lang="en-US" sz="2400" u="sng" dirty="0"/>
              <a:t>Sanhedrin could not originate charges nor witness against the accused</a:t>
            </a:r>
          </a:p>
          <a:p>
            <a:pPr lvl="2"/>
            <a:r>
              <a:rPr lang="en-US" sz="1700" dirty="0"/>
              <a:t>"The Sanhedrin could not originate charges; it could only investigate those brought before it" (</a:t>
            </a:r>
            <a:r>
              <a:rPr lang="en-US" sz="1700" dirty="0" err="1"/>
              <a:t>Edersheim</a:t>
            </a:r>
            <a:r>
              <a:rPr lang="en-US" sz="1700" dirty="0"/>
              <a:t> in, "Life and times of Jesus the Messiah" Vol. I. p.309)</a:t>
            </a:r>
          </a:p>
          <a:p>
            <a:pPr lvl="2"/>
            <a:r>
              <a:rPr lang="en-US" sz="1700" dirty="0"/>
              <a:t>"The only prosecutors were the witnesses in the crime. The witnesses constituted the charge. There was no formal indictment until these witnesses spoke in the public assembly. When they spoke, and the evidence of two agreed together, it formed the legal charge, libel, or indictment." (Mendelsohn in "The Criminal Jurisprudence of the Ancient Hebrews," p.110)</a:t>
            </a:r>
          </a:p>
          <a:p>
            <a:pPr lvl="2"/>
            <a:r>
              <a:rPr lang="en-US" sz="1700" dirty="0"/>
              <a:t>Deut </a:t>
            </a:r>
            <a:r>
              <a:rPr lang="en-US" sz="1700" dirty="0" smtClean="0"/>
              <a:t>19:16-17</a:t>
            </a:r>
          </a:p>
          <a:p>
            <a:pPr lvl="2"/>
            <a:endParaRPr lang="en-US" sz="1100" dirty="0"/>
          </a:p>
          <a:p>
            <a:pPr lvl="1">
              <a:buFont typeface="Arial" panose="020B0604020202020204" pitchFamily="34" charset="0"/>
              <a:buChar char="•"/>
            </a:pPr>
            <a:r>
              <a:rPr lang="en-US" sz="2400" u="sng" dirty="0"/>
              <a:t>Prejudiced judges not allowed to proceed over a trial</a:t>
            </a:r>
          </a:p>
          <a:p>
            <a:pPr lvl="2"/>
            <a:r>
              <a:rPr lang="en-US" sz="1700" dirty="0"/>
              <a:t>"There must not be on the judicial bench either a relation, or a particular friend, or an enemy of either the accused or the accuser" (Mendelsohn in "Criminal Jurisprudence of the Ancient Hebrews" p. 108).</a:t>
            </a:r>
          </a:p>
          <a:p>
            <a:pPr lvl="2"/>
            <a:r>
              <a:rPr lang="en-US" sz="1700" dirty="0"/>
              <a:t>"Nor under any circumstances was a man known to be at enmity with the accused person permitted to occupy a position among his judges" (Benny in "Criminal Code of the Jesus" p. 37).</a:t>
            </a:r>
          </a:p>
          <a:p>
            <a:pPr lvl="1"/>
            <a:endParaRPr lang="en-US" dirty="0"/>
          </a:p>
        </p:txBody>
      </p:sp>
      <p:sp>
        <p:nvSpPr>
          <p:cNvPr id="4"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Tree>
    <p:extLst>
      <p:ext uri="{BB962C8B-B14F-4D97-AF65-F5344CB8AC3E}">
        <p14:creationId xmlns:p14="http://schemas.microsoft.com/office/powerpoint/2010/main" val="336451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b="1" dirty="0" smtClean="0"/>
              <a:t>Illegalities</a:t>
            </a:r>
            <a:endParaRPr lang="en-US" dirty="0" smtClean="0"/>
          </a:p>
          <a:p>
            <a:pPr lvl="1">
              <a:buFont typeface="Arial" panose="020B0604020202020204" pitchFamily="34" charset="0"/>
              <a:buChar char="•"/>
            </a:pPr>
            <a:r>
              <a:rPr lang="en-US" sz="2200" u="sng" dirty="0" smtClean="0"/>
              <a:t>The accused cannot be condemned on his own confession</a:t>
            </a:r>
            <a:endParaRPr lang="en-US" sz="2200" u="sng" dirty="0"/>
          </a:p>
          <a:p>
            <a:pPr lvl="2"/>
            <a:r>
              <a:rPr lang="en-US" sz="1600" dirty="0"/>
              <a:t>“We have it as a fundamental principle of our jurisprudence that </a:t>
            </a:r>
            <a:r>
              <a:rPr lang="en-US" sz="1600" dirty="0" smtClean="0"/>
              <a:t>no </a:t>
            </a:r>
            <a:r>
              <a:rPr lang="en-US" sz="1600" dirty="0"/>
              <a:t>one can bring an accusation against himself.  Should a man make confession of guilt before a legally constituted tribunal, such confession is not to be used against him…our law never condemns on the simple confession of an accused party</a:t>
            </a:r>
            <a:r>
              <a:rPr lang="en-US" sz="1600" dirty="0" smtClean="0"/>
              <a:t>.” (Mishnah</a:t>
            </a:r>
            <a:r>
              <a:rPr lang="en-US" sz="1600" dirty="0"/>
              <a:t>, Sanhedrin, </a:t>
            </a:r>
            <a:r>
              <a:rPr lang="en-US" sz="1600" dirty="0" err="1"/>
              <a:t>ch.</a:t>
            </a:r>
            <a:r>
              <a:rPr lang="en-US" sz="1600" dirty="0"/>
              <a:t> vi, #2. , Maimonides </a:t>
            </a:r>
            <a:r>
              <a:rPr lang="en-US" sz="1600" dirty="0" smtClean="0"/>
              <a:t>Sanhedrin)</a:t>
            </a:r>
          </a:p>
          <a:p>
            <a:pPr lvl="2"/>
            <a:endParaRPr lang="en-US" sz="1000" dirty="0"/>
          </a:p>
          <a:p>
            <a:pPr lvl="1">
              <a:buFont typeface="Arial" panose="020B0604020202020204" pitchFamily="34" charset="0"/>
              <a:buChar char="•"/>
            </a:pPr>
            <a:r>
              <a:rPr lang="en-US" sz="2200" u="sng" dirty="0" smtClean="0"/>
              <a:t>If the death sentence </a:t>
            </a:r>
            <a:r>
              <a:rPr lang="en-US" sz="2200" u="sng" dirty="0"/>
              <a:t>i</a:t>
            </a:r>
            <a:r>
              <a:rPr lang="en-US" sz="2200" u="sng" dirty="0" smtClean="0"/>
              <a:t>s pronounced, a 2</a:t>
            </a:r>
            <a:r>
              <a:rPr lang="en-US" sz="2200" u="sng" baseline="30000" dirty="0" smtClean="0"/>
              <a:t>nd</a:t>
            </a:r>
            <a:r>
              <a:rPr lang="en-US" sz="2200" u="sng" dirty="0" smtClean="0"/>
              <a:t> trial is to be held the next day</a:t>
            </a:r>
          </a:p>
          <a:p>
            <a:pPr lvl="2"/>
            <a:r>
              <a:rPr lang="en-US" sz="1600" dirty="0" smtClean="0"/>
              <a:t>“A </a:t>
            </a:r>
            <a:r>
              <a:rPr lang="en-US" sz="1600" dirty="0"/>
              <a:t>criminal case resulting in the acquittal of the accused </a:t>
            </a:r>
            <a:r>
              <a:rPr lang="en-US" sz="1600" dirty="0" smtClean="0"/>
              <a:t>may terminate </a:t>
            </a:r>
            <a:r>
              <a:rPr lang="en-US" sz="1600" dirty="0"/>
              <a:t>the same day on which it began. But if a sentence of death is to be pronounced, </a:t>
            </a:r>
            <a:r>
              <a:rPr lang="en-US" sz="1600" dirty="0" smtClean="0"/>
              <a:t>it cannot </a:t>
            </a:r>
            <a:r>
              <a:rPr lang="en-US" sz="1600" dirty="0"/>
              <a:t>be conducted before the following day</a:t>
            </a:r>
            <a:r>
              <a:rPr lang="en-US" sz="1600" dirty="0" smtClean="0"/>
              <a:t>.” </a:t>
            </a:r>
            <a:r>
              <a:rPr lang="en-US" sz="1600" dirty="0"/>
              <a:t>(</a:t>
            </a:r>
            <a:r>
              <a:rPr lang="en-US" sz="1600" dirty="0" smtClean="0"/>
              <a:t>Mishna, Sanhedrin“, </a:t>
            </a:r>
            <a:r>
              <a:rPr lang="en-US" sz="1600" dirty="0" err="1" smtClean="0"/>
              <a:t>ch.</a:t>
            </a:r>
            <a:r>
              <a:rPr lang="en-US" sz="1600" dirty="0" smtClean="0"/>
              <a:t> iv, #1)</a:t>
            </a:r>
          </a:p>
          <a:p>
            <a:pPr lvl="2"/>
            <a:endParaRPr lang="en-US" sz="1600" dirty="0"/>
          </a:p>
        </p:txBody>
      </p:sp>
      <p:sp>
        <p:nvSpPr>
          <p:cNvPr id="4"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Tree>
    <p:extLst>
      <p:ext uri="{BB962C8B-B14F-4D97-AF65-F5344CB8AC3E}">
        <p14:creationId xmlns:p14="http://schemas.microsoft.com/office/powerpoint/2010/main" val="23461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950846" y="150854"/>
            <a:ext cx="2249553" cy="1015663"/>
          </a:xfrm>
          <a:prstGeom prst="rect">
            <a:avLst/>
          </a:prstGeom>
          <a:solidFill>
            <a:schemeClr val="tx2"/>
          </a:solidFill>
        </p:spPr>
        <p:txBody>
          <a:bodyPr wrap="square" rtlCol="0">
            <a:spAutoFit/>
          </a:bodyPr>
          <a:lstStyle/>
          <a:p>
            <a:pPr algn="ctr"/>
            <a:r>
              <a:rPr lang="en-US" sz="2000" dirty="0" smtClean="0">
                <a:solidFill>
                  <a:schemeClr val="bg1"/>
                </a:solidFill>
              </a:rPr>
              <a:t>Pompey</a:t>
            </a:r>
          </a:p>
          <a:p>
            <a:pPr algn="ctr"/>
            <a:r>
              <a:rPr lang="en-US" sz="2000" dirty="0" smtClean="0">
                <a:solidFill>
                  <a:schemeClr val="bg1"/>
                </a:solidFill>
              </a:rPr>
              <a:t>Imperator</a:t>
            </a:r>
          </a:p>
          <a:p>
            <a:pPr algn="ctr"/>
            <a:r>
              <a:rPr lang="en-US" sz="2000" dirty="0" smtClean="0">
                <a:solidFill>
                  <a:schemeClr val="bg1"/>
                </a:solidFill>
              </a:rPr>
              <a:t>81–48 B.C.</a:t>
            </a:r>
            <a:endParaRPr lang="en-US" sz="2000" dirty="0">
              <a:solidFill>
                <a:schemeClr val="bg1"/>
              </a:solidFill>
            </a:endParaRPr>
          </a:p>
        </p:txBody>
      </p:sp>
      <p:sp>
        <p:nvSpPr>
          <p:cNvPr id="6" name="TextBox 5"/>
          <p:cNvSpPr txBox="1"/>
          <p:nvPr/>
        </p:nvSpPr>
        <p:spPr>
          <a:xfrm>
            <a:off x="950847" y="1422520"/>
            <a:ext cx="2249552" cy="1015663"/>
          </a:xfrm>
          <a:prstGeom prst="rect">
            <a:avLst/>
          </a:prstGeom>
          <a:solidFill>
            <a:schemeClr val="tx2"/>
          </a:solidFill>
        </p:spPr>
        <p:txBody>
          <a:bodyPr wrap="square" rtlCol="0">
            <a:spAutoFit/>
          </a:bodyPr>
          <a:lstStyle/>
          <a:p>
            <a:pPr algn="ctr"/>
            <a:r>
              <a:rPr lang="en-US" sz="2000" dirty="0" smtClean="0">
                <a:solidFill>
                  <a:schemeClr val="bg1"/>
                </a:solidFill>
              </a:rPr>
              <a:t>Julius Caesar</a:t>
            </a:r>
          </a:p>
          <a:p>
            <a:pPr algn="ctr"/>
            <a:r>
              <a:rPr lang="en-US" sz="2000" dirty="0" smtClean="0">
                <a:solidFill>
                  <a:schemeClr val="bg1"/>
                </a:solidFill>
              </a:rPr>
              <a:t>Dictator</a:t>
            </a:r>
          </a:p>
          <a:p>
            <a:pPr algn="ctr"/>
            <a:r>
              <a:rPr lang="en-US" sz="2000" dirty="0" smtClean="0">
                <a:solidFill>
                  <a:schemeClr val="bg1"/>
                </a:solidFill>
              </a:rPr>
              <a:t>48–44 B.C.</a:t>
            </a:r>
            <a:endParaRPr lang="en-US" sz="2000" dirty="0">
              <a:solidFill>
                <a:schemeClr val="bg1"/>
              </a:solidFill>
            </a:endParaRPr>
          </a:p>
        </p:txBody>
      </p:sp>
      <p:sp>
        <p:nvSpPr>
          <p:cNvPr id="7" name="TextBox 6"/>
          <p:cNvSpPr txBox="1"/>
          <p:nvPr/>
        </p:nvSpPr>
        <p:spPr>
          <a:xfrm>
            <a:off x="972413" y="2896312"/>
            <a:ext cx="2227986" cy="1015663"/>
          </a:xfrm>
          <a:prstGeom prst="rect">
            <a:avLst/>
          </a:prstGeom>
          <a:solidFill>
            <a:schemeClr val="tx2"/>
          </a:solidFill>
        </p:spPr>
        <p:txBody>
          <a:bodyPr wrap="square" rtlCol="0">
            <a:spAutoFit/>
          </a:bodyPr>
          <a:lstStyle/>
          <a:p>
            <a:pPr algn="ctr"/>
            <a:r>
              <a:rPr lang="en-US" sz="2000" dirty="0" smtClean="0">
                <a:solidFill>
                  <a:schemeClr val="bg1"/>
                </a:solidFill>
              </a:rPr>
              <a:t>Augustus Caesar</a:t>
            </a:r>
          </a:p>
          <a:p>
            <a:pPr algn="ctr"/>
            <a:r>
              <a:rPr lang="en-US" sz="2000" dirty="0" smtClean="0">
                <a:solidFill>
                  <a:schemeClr val="bg1"/>
                </a:solidFill>
              </a:rPr>
              <a:t>Emperor</a:t>
            </a:r>
          </a:p>
          <a:p>
            <a:pPr algn="ctr"/>
            <a:r>
              <a:rPr lang="en-US" sz="2000" dirty="0" smtClean="0">
                <a:solidFill>
                  <a:schemeClr val="bg1"/>
                </a:solidFill>
              </a:rPr>
              <a:t>31 B.C. – A.D 14</a:t>
            </a:r>
            <a:endParaRPr lang="en-US" sz="2000" dirty="0">
              <a:solidFill>
                <a:schemeClr val="bg1"/>
              </a:solidFill>
            </a:endParaRPr>
          </a:p>
        </p:txBody>
      </p:sp>
      <p:cxnSp>
        <p:nvCxnSpPr>
          <p:cNvPr id="9" name="Straight Connector 8"/>
          <p:cNvCxnSpPr>
            <a:endCxn id="7" idx="0"/>
          </p:cNvCxnSpPr>
          <p:nvPr/>
        </p:nvCxnSpPr>
        <p:spPr>
          <a:xfrm flipH="1">
            <a:off x="2086406" y="2450687"/>
            <a:ext cx="1" cy="4456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2413" y="4277825"/>
            <a:ext cx="2227986" cy="954107"/>
          </a:xfrm>
          <a:prstGeom prst="rect">
            <a:avLst/>
          </a:prstGeom>
          <a:solidFill>
            <a:schemeClr val="tx2"/>
          </a:solidFill>
        </p:spPr>
        <p:txBody>
          <a:bodyPr wrap="square" rtlCol="0">
            <a:spAutoFit/>
          </a:bodyPr>
          <a:lstStyle/>
          <a:p>
            <a:pPr algn="ctr"/>
            <a:endParaRPr lang="en-US" dirty="0" smtClean="0">
              <a:solidFill>
                <a:schemeClr val="bg1"/>
              </a:solidFill>
            </a:endParaRPr>
          </a:p>
          <a:p>
            <a:pPr algn="ctr"/>
            <a:r>
              <a:rPr lang="en-US" sz="2000" dirty="0" smtClean="0">
                <a:solidFill>
                  <a:schemeClr val="bg1"/>
                </a:solidFill>
              </a:rPr>
              <a:t>Julia</a:t>
            </a:r>
          </a:p>
          <a:p>
            <a:pPr algn="ctr"/>
            <a:endParaRPr lang="en-US" dirty="0">
              <a:solidFill>
                <a:schemeClr val="bg1"/>
              </a:solidFill>
            </a:endParaRPr>
          </a:p>
        </p:txBody>
      </p:sp>
      <p:cxnSp>
        <p:nvCxnSpPr>
          <p:cNvPr id="11" name="Straight Connector 10"/>
          <p:cNvCxnSpPr/>
          <p:nvPr/>
        </p:nvCxnSpPr>
        <p:spPr>
          <a:xfrm>
            <a:off x="2075622" y="3911975"/>
            <a:ext cx="0" cy="3657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2413" y="5649425"/>
            <a:ext cx="2227986" cy="1015663"/>
          </a:xfrm>
          <a:prstGeom prst="rect">
            <a:avLst/>
          </a:prstGeom>
          <a:solidFill>
            <a:schemeClr val="tx2"/>
          </a:solidFill>
        </p:spPr>
        <p:txBody>
          <a:bodyPr wrap="square" rtlCol="0">
            <a:spAutoFit/>
          </a:bodyPr>
          <a:lstStyle/>
          <a:p>
            <a:pPr algn="ctr"/>
            <a:r>
              <a:rPr lang="en-US" sz="2000" dirty="0" smtClean="0">
                <a:solidFill>
                  <a:schemeClr val="bg1"/>
                </a:solidFill>
              </a:rPr>
              <a:t>Claudia</a:t>
            </a:r>
          </a:p>
          <a:p>
            <a:pPr algn="ctr"/>
            <a:r>
              <a:rPr lang="en-US" sz="2000" dirty="0" smtClean="0">
                <a:solidFill>
                  <a:schemeClr val="bg1"/>
                </a:solidFill>
              </a:rPr>
              <a:t>(father was a Roman soldier)</a:t>
            </a:r>
            <a:endParaRPr lang="en-US" sz="2000" dirty="0">
              <a:solidFill>
                <a:schemeClr val="bg1"/>
              </a:solidFill>
            </a:endParaRPr>
          </a:p>
        </p:txBody>
      </p:sp>
      <p:cxnSp>
        <p:nvCxnSpPr>
          <p:cNvPr id="13" name="Straight Connector 12"/>
          <p:cNvCxnSpPr/>
          <p:nvPr/>
        </p:nvCxnSpPr>
        <p:spPr>
          <a:xfrm>
            <a:off x="2068433" y="5231932"/>
            <a:ext cx="0" cy="4114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a:endCxn id="61" idx="1"/>
          </p:cNvCxnSpPr>
          <p:nvPr/>
        </p:nvCxnSpPr>
        <p:spPr>
          <a:xfrm flipV="1">
            <a:off x="3200399" y="2896312"/>
            <a:ext cx="2719981" cy="50783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85545" y="3748515"/>
            <a:ext cx="2743200" cy="1323439"/>
          </a:xfrm>
          <a:prstGeom prst="rect">
            <a:avLst/>
          </a:prstGeom>
          <a:solidFill>
            <a:schemeClr val="tx2"/>
          </a:solidFill>
        </p:spPr>
        <p:txBody>
          <a:bodyPr wrap="square" rtlCol="0">
            <a:spAutoFit/>
          </a:bodyPr>
          <a:lstStyle/>
          <a:p>
            <a:pPr algn="ctr"/>
            <a:r>
              <a:rPr lang="en-US" sz="2000" dirty="0" smtClean="0">
                <a:solidFill>
                  <a:schemeClr val="bg1"/>
                </a:solidFill>
              </a:rPr>
              <a:t>Tiberius Caesar</a:t>
            </a:r>
          </a:p>
          <a:p>
            <a:pPr algn="ctr"/>
            <a:r>
              <a:rPr lang="en-US" sz="2000" dirty="0" smtClean="0">
                <a:solidFill>
                  <a:schemeClr val="bg1"/>
                </a:solidFill>
              </a:rPr>
              <a:t>Emperor, A.D. 14–37</a:t>
            </a:r>
          </a:p>
          <a:p>
            <a:pPr algn="ctr"/>
            <a:r>
              <a:rPr lang="en-US" sz="2000" dirty="0" smtClean="0">
                <a:solidFill>
                  <a:schemeClr val="bg1"/>
                </a:solidFill>
              </a:rPr>
              <a:t>(forced to divorce Vispania to marry Julia)</a:t>
            </a:r>
            <a:endParaRPr lang="en-US" sz="2000" dirty="0">
              <a:solidFill>
                <a:schemeClr val="bg1"/>
              </a:solidFill>
            </a:endParaRPr>
          </a:p>
        </p:txBody>
      </p:sp>
      <p:cxnSp>
        <p:nvCxnSpPr>
          <p:cNvPr id="19" name="Straight Connector 18"/>
          <p:cNvCxnSpPr>
            <a:stCxn id="7" idx="3"/>
          </p:cNvCxnSpPr>
          <p:nvPr/>
        </p:nvCxnSpPr>
        <p:spPr>
          <a:xfrm>
            <a:off x="3200399" y="3404144"/>
            <a:ext cx="2185146" cy="3443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50733" y="2519610"/>
            <a:ext cx="815160" cy="307777"/>
          </a:xfrm>
          <a:prstGeom prst="rect">
            <a:avLst/>
          </a:prstGeom>
          <a:noFill/>
        </p:spPr>
        <p:txBody>
          <a:bodyPr wrap="none" rtlCol="0">
            <a:spAutoFit/>
          </a:bodyPr>
          <a:lstStyle/>
          <a:p>
            <a:r>
              <a:rPr lang="en-US" sz="1400" dirty="0" smtClean="0">
                <a:solidFill>
                  <a:schemeClr val="bg1"/>
                </a:solidFill>
              </a:rPr>
              <a:t>Adopted</a:t>
            </a:r>
            <a:endParaRPr lang="en-US" sz="1400" dirty="0">
              <a:solidFill>
                <a:schemeClr val="bg1"/>
              </a:solidFill>
            </a:endParaRPr>
          </a:p>
        </p:txBody>
      </p:sp>
      <p:sp>
        <p:nvSpPr>
          <p:cNvPr id="23" name="TextBox 22"/>
          <p:cNvSpPr txBox="1"/>
          <p:nvPr/>
        </p:nvSpPr>
        <p:spPr>
          <a:xfrm rot="509975">
            <a:off x="3828269" y="3634881"/>
            <a:ext cx="815160" cy="307777"/>
          </a:xfrm>
          <a:prstGeom prst="rect">
            <a:avLst/>
          </a:prstGeom>
          <a:noFill/>
        </p:spPr>
        <p:txBody>
          <a:bodyPr wrap="none" rtlCol="0">
            <a:spAutoFit/>
          </a:bodyPr>
          <a:lstStyle/>
          <a:p>
            <a:r>
              <a:rPr lang="en-US" sz="1400" dirty="0" smtClean="0">
                <a:solidFill>
                  <a:schemeClr val="bg1"/>
                </a:solidFill>
              </a:rPr>
              <a:t>Adopted</a:t>
            </a:r>
            <a:endParaRPr lang="en-US" sz="1400" dirty="0">
              <a:solidFill>
                <a:schemeClr val="bg1"/>
              </a:solidFill>
            </a:endParaRPr>
          </a:p>
        </p:txBody>
      </p:sp>
      <p:sp>
        <p:nvSpPr>
          <p:cNvPr id="33" name="TextBox 32"/>
          <p:cNvSpPr txBox="1"/>
          <p:nvPr/>
        </p:nvSpPr>
        <p:spPr>
          <a:xfrm>
            <a:off x="5645852" y="5610600"/>
            <a:ext cx="2209801" cy="1015663"/>
          </a:xfrm>
          <a:prstGeom prst="rect">
            <a:avLst/>
          </a:prstGeom>
          <a:solidFill>
            <a:schemeClr val="tx2"/>
          </a:solidFill>
        </p:spPr>
        <p:txBody>
          <a:bodyPr wrap="square" rtlCol="0">
            <a:spAutoFit/>
          </a:bodyPr>
          <a:lstStyle/>
          <a:p>
            <a:pPr algn="ctr"/>
            <a:r>
              <a:rPr lang="en-US" sz="2000" dirty="0" smtClean="0">
                <a:solidFill>
                  <a:schemeClr val="bg1"/>
                </a:solidFill>
              </a:rPr>
              <a:t>Pontius Pilate</a:t>
            </a:r>
          </a:p>
          <a:p>
            <a:pPr algn="ctr"/>
            <a:r>
              <a:rPr lang="en-US" sz="2000" dirty="0" smtClean="0">
                <a:solidFill>
                  <a:schemeClr val="bg1"/>
                </a:solidFill>
              </a:rPr>
              <a:t>Procurator of Judea</a:t>
            </a:r>
          </a:p>
          <a:p>
            <a:pPr algn="ctr"/>
            <a:r>
              <a:rPr lang="en-US" sz="2000" dirty="0" smtClean="0">
                <a:solidFill>
                  <a:schemeClr val="bg1"/>
                </a:solidFill>
              </a:rPr>
              <a:t>A.D. 26</a:t>
            </a:r>
            <a:r>
              <a:rPr lang="en-US" sz="2000" dirty="0">
                <a:solidFill>
                  <a:schemeClr val="bg1"/>
                </a:solidFill>
              </a:rPr>
              <a:t>–</a:t>
            </a:r>
            <a:r>
              <a:rPr lang="en-US" sz="2000" dirty="0" smtClean="0">
                <a:solidFill>
                  <a:schemeClr val="bg1"/>
                </a:solidFill>
              </a:rPr>
              <a:t>36</a:t>
            </a:r>
            <a:endParaRPr lang="en-US" sz="2000" dirty="0">
              <a:solidFill>
                <a:schemeClr val="bg1"/>
              </a:solidFill>
            </a:endParaRPr>
          </a:p>
        </p:txBody>
      </p:sp>
      <p:cxnSp>
        <p:nvCxnSpPr>
          <p:cNvPr id="41" name="Straight Connector 40"/>
          <p:cNvCxnSpPr>
            <a:endCxn id="33" idx="0"/>
          </p:cNvCxnSpPr>
          <p:nvPr/>
        </p:nvCxnSpPr>
        <p:spPr>
          <a:xfrm>
            <a:off x="6750753" y="5071954"/>
            <a:ext cx="0" cy="538646"/>
          </a:xfrm>
          <a:prstGeom prst="line">
            <a:avLst/>
          </a:prstGeom>
          <a:ln w="3810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 idx="3"/>
            <a:endCxn id="18" idx="1"/>
          </p:cNvCxnSpPr>
          <p:nvPr/>
        </p:nvCxnSpPr>
        <p:spPr>
          <a:xfrm flipV="1">
            <a:off x="3200399" y="4410235"/>
            <a:ext cx="2185146" cy="34464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2" idx="3"/>
            <a:endCxn id="33" idx="1"/>
          </p:cNvCxnSpPr>
          <p:nvPr/>
        </p:nvCxnSpPr>
        <p:spPr>
          <a:xfrm flipV="1">
            <a:off x="3200399" y="6118432"/>
            <a:ext cx="2445453" cy="3882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909294" y="1012629"/>
            <a:ext cx="9906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989752" y="827963"/>
            <a:ext cx="942759" cy="338554"/>
          </a:xfrm>
          <a:prstGeom prst="rect">
            <a:avLst/>
          </a:prstGeom>
        </p:spPr>
        <p:txBody>
          <a:bodyPr wrap="none">
            <a:spAutoFit/>
          </a:bodyPr>
          <a:lstStyle/>
          <a:p>
            <a:r>
              <a:rPr lang="en-US" sz="1600" dirty="0" smtClean="0">
                <a:solidFill>
                  <a:schemeClr val="bg1"/>
                </a:solidFill>
              </a:rPr>
              <a:t>Marriage</a:t>
            </a:r>
            <a:endParaRPr lang="en-US" sz="1600" dirty="0"/>
          </a:p>
        </p:txBody>
      </p:sp>
      <p:cxnSp>
        <p:nvCxnSpPr>
          <p:cNvPr id="51" name="Straight Connector 50"/>
          <p:cNvCxnSpPr/>
          <p:nvPr/>
        </p:nvCxnSpPr>
        <p:spPr>
          <a:xfrm>
            <a:off x="4909294" y="547377"/>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989752" y="378100"/>
            <a:ext cx="601447" cy="338554"/>
          </a:xfrm>
          <a:prstGeom prst="rect">
            <a:avLst/>
          </a:prstGeom>
        </p:spPr>
        <p:txBody>
          <a:bodyPr wrap="none">
            <a:spAutoFit/>
          </a:bodyPr>
          <a:lstStyle/>
          <a:p>
            <a:r>
              <a:rPr lang="en-US" sz="1600" dirty="0" smtClean="0">
                <a:solidFill>
                  <a:schemeClr val="bg1"/>
                </a:solidFill>
              </a:rPr>
              <a:t>Child</a:t>
            </a:r>
            <a:endParaRPr lang="en-US" sz="1600" dirty="0"/>
          </a:p>
        </p:txBody>
      </p:sp>
      <p:cxnSp>
        <p:nvCxnSpPr>
          <p:cNvPr id="54" name="Straight Connector 53"/>
          <p:cNvCxnSpPr/>
          <p:nvPr/>
        </p:nvCxnSpPr>
        <p:spPr>
          <a:xfrm>
            <a:off x="4902465" y="1467354"/>
            <a:ext cx="1004258" cy="0"/>
          </a:xfrm>
          <a:prstGeom prst="line">
            <a:avLst/>
          </a:prstGeom>
          <a:ln w="381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996581" y="1297253"/>
            <a:ext cx="1055802" cy="338554"/>
          </a:xfrm>
          <a:prstGeom prst="rect">
            <a:avLst/>
          </a:prstGeom>
        </p:spPr>
        <p:txBody>
          <a:bodyPr wrap="none">
            <a:spAutoFit/>
          </a:bodyPr>
          <a:lstStyle/>
          <a:p>
            <a:r>
              <a:rPr lang="en-US" sz="1600" dirty="0" smtClean="0">
                <a:solidFill>
                  <a:schemeClr val="bg1"/>
                </a:solidFill>
              </a:rPr>
              <a:t>Appointed</a:t>
            </a:r>
            <a:endParaRPr lang="en-US" sz="1600" dirty="0"/>
          </a:p>
        </p:txBody>
      </p:sp>
      <p:sp>
        <p:nvSpPr>
          <p:cNvPr id="61" name="TextBox 60"/>
          <p:cNvSpPr txBox="1"/>
          <p:nvPr/>
        </p:nvSpPr>
        <p:spPr>
          <a:xfrm>
            <a:off x="5920380" y="2419258"/>
            <a:ext cx="1731034" cy="954107"/>
          </a:xfrm>
          <a:prstGeom prst="rect">
            <a:avLst/>
          </a:prstGeom>
          <a:solidFill>
            <a:schemeClr val="tx2"/>
          </a:solidFill>
        </p:spPr>
        <p:txBody>
          <a:bodyPr wrap="square" rtlCol="0">
            <a:spAutoFit/>
          </a:bodyPr>
          <a:lstStyle/>
          <a:p>
            <a:pPr algn="ctr"/>
            <a:endParaRPr lang="en-US" dirty="0" smtClean="0">
              <a:solidFill>
                <a:schemeClr val="bg1"/>
              </a:solidFill>
            </a:endParaRPr>
          </a:p>
          <a:p>
            <a:pPr algn="ctr"/>
            <a:r>
              <a:rPr lang="en-US" sz="2000" dirty="0" smtClean="0">
                <a:solidFill>
                  <a:schemeClr val="bg1"/>
                </a:solidFill>
              </a:rPr>
              <a:t>Livia</a:t>
            </a:r>
          </a:p>
          <a:p>
            <a:pPr algn="ctr"/>
            <a:endParaRPr lang="en-US" dirty="0">
              <a:solidFill>
                <a:schemeClr val="bg1"/>
              </a:solidFill>
            </a:endParaRPr>
          </a:p>
        </p:txBody>
      </p:sp>
      <p:cxnSp>
        <p:nvCxnSpPr>
          <p:cNvPr id="66" name="Straight Connector 65"/>
          <p:cNvCxnSpPr/>
          <p:nvPr/>
        </p:nvCxnSpPr>
        <p:spPr>
          <a:xfrm>
            <a:off x="6754055" y="3373175"/>
            <a:ext cx="0" cy="36958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797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smtClean="0"/>
              <a:t>Pontius Pilate</a:t>
            </a:r>
            <a:endParaRPr lang="en-US" sz="10000" b="1" dirty="0"/>
          </a:p>
        </p:txBody>
      </p:sp>
      <p:sp>
        <p:nvSpPr>
          <p:cNvPr id="2" name="Rectangle 1"/>
          <p:cNvSpPr/>
          <p:nvPr/>
        </p:nvSpPr>
        <p:spPr>
          <a:xfrm>
            <a:off x="-17253" y="1143000"/>
            <a:ext cx="9156940" cy="415498"/>
          </a:xfrm>
          <a:prstGeom prst="rect">
            <a:avLst/>
          </a:prstGeom>
        </p:spPr>
        <p:txBody>
          <a:bodyPr wrap="square">
            <a:spAutoFit/>
          </a:bodyPr>
          <a:lstStyle/>
          <a:p>
            <a:r>
              <a:rPr lang="en-US" sz="2100" b="1" dirty="0"/>
              <a:t>Luke 23:1</a:t>
            </a:r>
            <a:r>
              <a:rPr lang="en-US" sz="2100" dirty="0"/>
              <a:t> – “Then the whole body of them got up and brought Him before Pilate.”</a:t>
            </a:r>
          </a:p>
        </p:txBody>
      </p:sp>
      <p:pic>
        <p:nvPicPr>
          <p:cNvPr id="6146" name="Picture 2" descr="http://darnsermons.com/wp-content/uploads/2014/12/passionot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45189"/>
            <a:ext cx="9144001" cy="41509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83" y="5796171"/>
            <a:ext cx="9144000" cy="1061829"/>
          </a:xfrm>
          <a:prstGeom prst="rect">
            <a:avLst/>
          </a:prstGeom>
        </p:spPr>
        <p:txBody>
          <a:bodyPr wrap="square">
            <a:spAutoFit/>
          </a:bodyPr>
          <a:lstStyle/>
          <a:p>
            <a:r>
              <a:rPr lang="en-US" sz="2100" b="1" dirty="0"/>
              <a:t>John 18:28</a:t>
            </a:r>
            <a:r>
              <a:rPr lang="en-US" sz="2100" dirty="0"/>
              <a:t> – “Then they led Jesus from Caiaphas into the Praetorium, and it was early; and they themselves did not enter into the Praetorium so that they would not be defiled, but might eat the Passover.”</a:t>
            </a:r>
          </a:p>
        </p:txBody>
      </p:sp>
    </p:spTree>
    <p:extLst>
      <p:ext uri="{BB962C8B-B14F-4D97-AF65-F5344CB8AC3E}">
        <p14:creationId xmlns:p14="http://schemas.microsoft.com/office/powerpoint/2010/main" val="55948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1.bp.blogspot.com/-szZR61kMo6g/Tq2erzxN-BI/AAAAAAAASrA/tX-9V9Kaa9A/s1600/PassionOTChrist_131Pyxu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4" y="2174796"/>
            <a:ext cx="9141125" cy="35752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066800"/>
            <a:ext cx="9144000" cy="1107996"/>
          </a:xfrm>
          <a:prstGeom prst="rect">
            <a:avLst/>
          </a:prstGeom>
        </p:spPr>
        <p:txBody>
          <a:bodyPr wrap="square">
            <a:spAutoFit/>
          </a:bodyPr>
          <a:lstStyle/>
          <a:p>
            <a:r>
              <a:rPr lang="en-US" sz="2200" b="1" dirty="0"/>
              <a:t>John 18:29-30</a:t>
            </a:r>
            <a:r>
              <a:rPr lang="en-US" sz="2200" dirty="0"/>
              <a:t> – “Therefore Pilate went out to them and said, ‘What accusation do you bring against this Man?’ They answered and said to him, ‘If this Man were not an evildoer, we would not have delivered Him to you.’”</a:t>
            </a:r>
          </a:p>
        </p:txBody>
      </p:sp>
      <p:sp>
        <p:nvSpPr>
          <p:cNvPr id="6" name="Rectangle 5"/>
          <p:cNvSpPr/>
          <p:nvPr/>
        </p:nvSpPr>
        <p:spPr>
          <a:xfrm>
            <a:off x="-1" y="5750004"/>
            <a:ext cx="9144000" cy="1107996"/>
          </a:xfrm>
          <a:prstGeom prst="rect">
            <a:avLst/>
          </a:prstGeom>
        </p:spPr>
        <p:txBody>
          <a:bodyPr wrap="square">
            <a:spAutoFit/>
          </a:bodyPr>
          <a:lstStyle/>
          <a:p>
            <a:r>
              <a:rPr lang="en-US" sz="2200" b="1" dirty="0"/>
              <a:t>John 18:31</a:t>
            </a:r>
            <a:r>
              <a:rPr lang="en-US" sz="2200" dirty="0"/>
              <a:t> – “So Pilate said to them, ‘Take Him yourselves, and judge Him according to your law.’ The Jews said to him, ‘We are not permitted to put anyone to death.’”</a:t>
            </a:r>
          </a:p>
        </p:txBody>
      </p:sp>
    </p:spTree>
    <p:extLst>
      <p:ext uri="{BB962C8B-B14F-4D97-AF65-F5344CB8AC3E}">
        <p14:creationId xmlns:p14="http://schemas.microsoft.com/office/powerpoint/2010/main" val="38861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43200"/>
            <a:ext cx="4419600" cy="4114800"/>
          </a:xfrm>
        </p:spPr>
        <p:txBody>
          <a:bodyPr>
            <a:normAutofit fontScale="77500" lnSpcReduction="20000"/>
          </a:bodyPr>
          <a:lstStyle/>
          <a:p>
            <a:pPr marL="914400" lvl="1" indent="-514350">
              <a:buFont typeface="+mj-lt"/>
              <a:buAutoNum type="arabicParenR"/>
            </a:pPr>
            <a:r>
              <a:rPr lang="en-US" sz="7300" dirty="0" smtClean="0"/>
              <a:t>Accusation</a:t>
            </a:r>
          </a:p>
          <a:p>
            <a:pPr marL="914400" lvl="1" indent="-514350">
              <a:buFont typeface="+mj-lt"/>
              <a:buAutoNum type="arabicParenR"/>
            </a:pPr>
            <a:endParaRPr lang="en-US" dirty="0" smtClean="0"/>
          </a:p>
          <a:p>
            <a:pPr marL="914400" lvl="1" indent="-514350">
              <a:buFont typeface="+mj-lt"/>
              <a:buAutoNum type="arabicParenR"/>
            </a:pPr>
            <a:endParaRPr lang="en-US" dirty="0" smtClean="0"/>
          </a:p>
          <a:p>
            <a:pPr marL="914400" lvl="1" indent="-514350">
              <a:buFont typeface="+mj-lt"/>
              <a:buAutoNum type="arabicParenR"/>
            </a:pPr>
            <a:r>
              <a:rPr lang="en-US" sz="7300" dirty="0" smtClean="0"/>
              <a:t>Inquiry</a:t>
            </a:r>
          </a:p>
          <a:p>
            <a:pPr marL="914400" lvl="1" indent="-514350">
              <a:buFont typeface="+mj-lt"/>
              <a:buAutoNum type="arabicParenR"/>
            </a:pPr>
            <a:endParaRPr lang="en-US" dirty="0" smtClean="0"/>
          </a:p>
          <a:p>
            <a:pPr marL="914400" lvl="1" indent="-514350">
              <a:buFont typeface="+mj-lt"/>
              <a:buAutoNum type="arabicParenR"/>
            </a:pPr>
            <a:endParaRPr lang="en-US" dirty="0" smtClean="0"/>
          </a:p>
          <a:p>
            <a:pPr marL="914400" lvl="1" indent="-514350">
              <a:buFont typeface="+mj-lt"/>
              <a:buAutoNum type="arabicParenR"/>
            </a:pPr>
            <a:r>
              <a:rPr lang="en-US" sz="7300" dirty="0" smtClean="0"/>
              <a:t>Judgment</a:t>
            </a:r>
            <a:endParaRPr lang="en-US" sz="7300" dirty="0"/>
          </a:p>
        </p:txBody>
      </p:sp>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2" name="Rectangle 1"/>
          <p:cNvSpPr/>
          <p:nvPr/>
        </p:nvSpPr>
        <p:spPr>
          <a:xfrm>
            <a:off x="152400" y="1143000"/>
            <a:ext cx="8991600" cy="1092607"/>
          </a:xfrm>
          <a:prstGeom prst="rect">
            <a:avLst/>
          </a:prstGeom>
        </p:spPr>
        <p:txBody>
          <a:bodyPr wrap="square">
            <a:spAutoFit/>
          </a:bodyPr>
          <a:lstStyle/>
          <a:p>
            <a:r>
              <a:rPr lang="en-US" sz="6500" u="sng" dirty="0" smtClean="0"/>
              <a:t>Stages to a Roman Trial</a:t>
            </a:r>
            <a:endParaRPr lang="en-US" sz="6500" u="sng" dirty="0"/>
          </a:p>
        </p:txBody>
      </p:sp>
      <p:pic>
        <p:nvPicPr>
          <p:cNvPr id="1026" name="Picture 2" descr="http://www.jurist.org/images/wiki/16/10/justic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35607"/>
            <a:ext cx="471721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1.bp.blogspot.com/-4VlQCA725mU/Tq2fI1hqosI/AAAAAAAASrY/7-xZC9o8OCc/s1600/PassionOTChrist_138Pyxu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6" y="2496820"/>
            <a:ext cx="5495026" cy="43611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15816" y="1111825"/>
            <a:ext cx="9159815" cy="1384995"/>
          </a:xfrm>
          <a:prstGeom prst="rect">
            <a:avLst/>
          </a:prstGeom>
        </p:spPr>
        <p:txBody>
          <a:bodyPr wrap="square">
            <a:spAutoFit/>
          </a:bodyPr>
          <a:lstStyle/>
          <a:p>
            <a:r>
              <a:rPr lang="en-US" sz="2800" b="1" dirty="0"/>
              <a:t>Luke 23:2</a:t>
            </a:r>
            <a:r>
              <a:rPr lang="en-US" sz="2800" dirty="0"/>
              <a:t> – “And they began to accuse Him, saying, ‘We found this man misleading our nation and forbidding to pay taxes to Caesar, and saying that He Himself is Christ, a King.’”</a:t>
            </a:r>
          </a:p>
        </p:txBody>
      </p:sp>
      <p:sp>
        <p:nvSpPr>
          <p:cNvPr id="6" name="Content Placeholder 2"/>
          <p:cNvSpPr>
            <a:spLocks noGrp="1"/>
          </p:cNvSpPr>
          <p:nvPr>
            <p:ph idx="1"/>
          </p:nvPr>
        </p:nvSpPr>
        <p:spPr>
          <a:xfrm>
            <a:off x="5562600" y="2623868"/>
            <a:ext cx="2667000" cy="4114800"/>
          </a:xfrm>
        </p:spPr>
        <p:txBody>
          <a:bodyPr>
            <a:normAutofit/>
          </a:bodyPr>
          <a:lstStyle/>
          <a:p>
            <a:pPr marL="514350" indent="-514350">
              <a:buFont typeface="+mj-lt"/>
              <a:buAutoNum type="arabicParenR"/>
            </a:pPr>
            <a:r>
              <a:rPr lang="en-US" sz="3400" dirty="0" smtClean="0"/>
              <a:t>Accusation</a:t>
            </a:r>
          </a:p>
          <a:p>
            <a:pPr marL="914400" lvl="1" indent="-514350">
              <a:buFont typeface="+mj-lt"/>
              <a:buAutoNum type="arabicParenR"/>
            </a:pPr>
            <a:endParaRPr lang="en-US" sz="3000" dirty="0" smtClean="0"/>
          </a:p>
          <a:p>
            <a:pPr marL="914400" lvl="1" indent="-514350">
              <a:buFont typeface="+mj-lt"/>
              <a:buAutoNum type="arabicParenR"/>
            </a:pPr>
            <a:endParaRPr lang="en-US" sz="3000" dirty="0" smtClean="0"/>
          </a:p>
          <a:p>
            <a:pPr marL="514350" indent="-514350">
              <a:buFont typeface="+mj-lt"/>
              <a:buAutoNum type="arabicParenR"/>
            </a:pPr>
            <a:r>
              <a:rPr lang="en-US" sz="3400" dirty="0" smtClean="0"/>
              <a:t>Inquiry</a:t>
            </a:r>
          </a:p>
          <a:p>
            <a:pPr marL="914400" lvl="1" indent="-514350">
              <a:buFont typeface="+mj-lt"/>
              <a:buAutoNum type="arabicParenR"/>
            </a:pPr>
            <a:endParaRPr lang="en-US" sz="3000" dirty="0" smtClean="0"/>
          </a:p>
          <a:p>
            <a:pPr marL="914400" lvl="1" indent="-514350">
              <a:buFont typeface="+mj-lt"/>
              <a:buAutoNum type="arabicParenR"/>
            </a:pPr>
            <a:endParaRPr lang="en-US" sz="3000" dirty="0" smtClean="0"/>
          </a:p>
          <a:p>
            <a:pPr marL="514350" indent="-514350">
              <a:buFont typeface="+mj-lt"/>
              <a:buAutoNum type="arabicParenR"/>
            </a:pPr>
            <a:r>
              <a:rPr lang="en-US" sz="3400" dirty="0" smtClean="0"/>
              <a:t>Judgment</a:t>
            </a:r>
            <a:endParaRPr lang="en-US" sz="3400" dirty="0"/>
          </a:p>
        </p:txBody>
      </p:sp>
      <p:pic>
        <p:nvPicPr>
          <p:cNvPr id="2050" name="Picture 2" descr="https://upload.wikimedia.org/wikipedia/commons/thumb/9/90/Check_mark_23x20_02.svg/1081px-Check_mark_23x20_0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0038" y="2542828"/>
            <a:ext cx="723939"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27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34070"/>
            <a:ext cx="9144000" cy="830997"/>
          </a:xfrm>
          <a:prstGeom prst="rect">
            <a:avLst/>
          </a:prstGeom>
        </p:spPr>
        <p:txBody>
          <a:bodyPr wrap="square">
            <a:spAutoFit/>
          </a:bodyPr>
          <a:lstStyle/>
          <a:p>
            <a:r>
              <a:rPr lang="en-US" sz="2400" b="1" dirty="0"/>
              <a:t>John 18:33</a:t>
            </a:r>
            <a:r>
              <a:rPr lang="en-US" sz="2400" dirty="0"/>
              <a:t> – “Therefore Pilate entered again into the Praetorium, and summoned Jesus and said to Him, ‘Are You the King of the Jews?’”</a:t>
            </a:r>
          </a:p>
        </p:txBody>
      </p:sp>
      <p:pic>
        <p:nvPicPr>
          <p:cNvPr id="12292" name="Picture 4" descr="http://blog.godreports.com/wp-content/uploads/2012/10/jesus-and-pi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5066"/>
            <a:ext cx="9144000" cy="489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18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eadfollower.files.wordpress.com/2013/03/trial-of-jesus-ashx.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15"/>
            <a:ext cx="9144000" cy="687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2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6" name="Rectangle 5"/>
          <p:cNvSpPr/>
          <p:nvPr/>
        </p:nvSpPr>
        <p:spPr>
          <a:xfrm>
            <a:off x="0" y="1143000"/>
            <a:ext cx="9144000" cy="861774"/>
          </a:xfrm>
          <a:prstGeom prst="rect">
            <a:avLst/>
          </a:prstGeom>
        </p:spPr>
        <p:txBody>
          <a:bodyPr wrap="square">
            <a:spAutoFit/>
          </a:bodyPr>
          <a:lstStyle/>
          <a:p>
            <a:r>
              <a:rPr lang="en-US" sz="2500" b="1" dirty="0"/>
              <a:t>John 18:34</a:t>
            </a:r>
            <a:r>
              <a:rPr lang="en-US" sz="2500" dirty="0"/>
              <a:t> – “Jesus answered, ‘Are you saying this on your own initiative, or did others tell you about Me?’”</a:t>
            </a:r>
          </a:p>
        </p:txBody>
      </p:sp>
      <p:pic>
        <p:nvPicPr>
          <p:cNvPr id="7" name="Picture 2" descr="http://2.bp.blogspot.com/-XZpEyg1Fk2w/VtKmEJNxDqI/AAAAAAAAEek/qpCIE5wdnzQ/s1600/passion.jpg"/>
          <p:cNvPicPr>
            <a:picLocks noChangeAspect="1" noChangeArrowheads="1"/>
          </p:cNvPicPr>
          <p:nvPr/>
        </p:nvPicPr>
        <p:blipFill rotWithShape="1">
          <a:blip r:embed="rId2">
            <a:extLst>
              <a:ext uri="{28A0092B-C50C-407E-A947-70E740481C1C}">
                <a14:useLocalDpi xmlns:a14="http://schemas.microsoft.com/office/drawing/2010/main" val="0"/>
              </a:ext>
            </a:extLst>
          </a:blip>
          <a:srcRect b="12875"/>
          <a:stretch/>
        </p:blipFill>
        <p:spPr bwMode="auto">
          <a:xfrm>
            <a:off x="0" y="20574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KDaycLRqIgQ/T4MkRQmdHyI/AAAAAAAAExE/RVIhNGFS-zw/s400/the+passion+of+the+christ+jesus+and+pilate+passion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2057"/>
            <a:ext cx="9144000" cy="49259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085671"/>
            <a:ext cx="9144000" cy="846386"/>
          </a:xfrm>
          <a:prstGeom prst="rect">
            <a:avLst/>
          </a:prstGeom>
        </p:spPr>
        <p:txBody>
          <a:bodyPr wrap="square">
            <a:spAutoFit/>
          </a:bodyPr>
          <a:lstStyle/>
          <a:p>
            <a:r>
              <a:rPr lang="en-US" sz="2450" b="1" dirty="0"/>
              <a:t>John 18:35</a:t>
            </a:r>
            <a:r>
              <a:rPr lang="en-US" sz="2450" dirty="0"/>
              <a:t> – “Pilate answered, ‘I am not a Jew, am I? Your own nation and the chief priests delivered You to me; what have You done?’”</a:t>
            </a:r>
          </a:p>
        </p:txBody>
      </p:sp>
    </p:spTree>
    <p:extLst>
      <p:ext uri="{BB962C8B-B14F-4D97-AF65-F5344CB8AC3E}">
        <p14:creationId xmlns:p14="http://schemas.microsoft.com/office/powerpoint/2010/main" val="1957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5" name="Rectangle 4"/>
          <p:cNvSpPr/>
          <p:nvPr/>
        </p:nvSpPr>
        <p:spPr>
          <a:xfrm>
            <a:off x="-11502" y="1143000"/>
            <a:ext cx="9155502" cy="1107996"/>
          </a:xfrm>
          <a:prstGeom prst="rect">
            <a:avLst/>
          </a:prstGeom>
        </p:spPr>
        <p:txBody>
          <a:bodyPr wrap="square">
            <a:spAutoFit/>
          </a:bodyPr>
          <a:lstStyle/>
          <a:p>
            <a:r>
              <a:rPr lang="en-US" sz="2200" b="1" dirty="0"/>
              <a:t>John 18:36</a:t>
            </a:r>
            <a:r>
              <a:rPr lang="en-US" sz="2200" dirty="0"/>
              <a:t> – “Jesus answered, ‘My kingdom is not of this world. If My kingdom were of this world, then My servants would be fighting so that I would not be handed over to the Jews; but as it is, My kingdom is not of this realm.’”</a:t>
            </a:r>
          </a:p>
        </p:txBody>
      </p:sp>
      <p:pic>
        <p:nvPicPr>
          <p:cNvPr id="6" name="Picture 2" descr="http://biblesidewalk.com/wp-content/uploads/2015/03/the-passion-of-the-christ-jesus-and-pilate-passion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0996"/>
            <a:ext cx="9144000" cy="460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7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log.godreports.com/wp-content/uploads/2012/10/jesus-and-pi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5446"/>
            <a:ext cx="9144000" cy="40997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6" name="Rectangle 5"/>
          <p:cNvSpPr/>
          <p:nvPr/>
        </p:nvSpPr>
        <p:spPr>
          <a:xfrm>
            <a:off x="0" y="1134229"/>
            <a:ext cx="9144000" cy="1631216"/>
          </a:xfrm>
          <a:prstGeom prst="rect">
            <a:avLst/>
          </a:prstGeom>
        </p:spPr>
        <p:txBody>
          <a:bodyPr wrap="square">
            <a:spAutoFit/>
          </a:bodyPr>
          <a:lstStyle/>
          <a:p>
            <a:r>
              <a:rPr lang="en-US" sz="2500" b="1" dirty="0"/>
              <a:t>John 18:37</a:t>
            </a:r>
            <a:r>
              <a:rPr lang="en-US" sz="2500" dirty="0"/>
              <a:t> – “Therefore Pilate said to Him, ‘So You are a king?’ Jesus answered, ‘You say correctly that I am a king. For this I have been born, and for this I have come into the world, to testify to the truth. Everyone who is of the truth hears My voice.’”</a:t>
            </a:r>
          </a:p>
        </p:txBody>
      </p:sp>
    </p:spTree>
    <p:extLst>
      <p:ext uri="{BB962C8B-B14F-4D97-AF65-F5344CB8AC3E}">
        <p14:creationId xmlns:p14="http://schemas.microsoft.com/office/powerpoint/2010/main" val="29120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ruthinmotion.files.wordpress.com/2013/05/qev.jpg?w=1088"/>
          <p:cNvPicPr>
            <a:picLocks noChangeAspect="1" noChangeArrowheads="1"/>
          </p:cNvPicPr>
          <p:nvPr/>
        </p:nvPicPr>
        <p:blipFill rotWithShape="1">
          <a:blip r:embed="rId2">
            <a:extLst>
              <a:ext uri="{28A0092B-C50C-407E-A947-70E740481C1C}">
                <a14:useLocalDpi xmlns:a14="http://schemas.microsoft.com/office/drawing/2010/main" val="0"/>
              </a:ext>
            </a:extLst>
          </a:blip>
          <a:srcRect b="10814"/>
          <a:stretch/>
        </p:blipFill>
        <p:spPr bwMode="auto">
          <a:xfrm>
            <a:off x="-14380" y="1778255"/>
            <a:ext cx="9158378"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6" name="Rectangle 5"/>
          <p:cNvSpPr/>
          <p:nvPr/>
        </p:nvSpPr>
        <p:spPr>
          <a:xfrm>
            <a:off x="-1" y="1143000"/>
            <a:ext cx="9143999" cy="630942"/>
          </a:xfrm>
          <a:prstGeom prst="rect">
            <a:avLst/>
          </a:prstGeom>
        </p:spPr>
        <p:txBody>
          <a:bodyPr wrap="square">
            <a:spAutoFit/>
          </a:bodyPr>
          <a:lstStyle/>
          <a:p>
            <a:r>
              <a:rPr lang="en-US" sz="3500" b="1" dirty="0"/>
              <a:t>John </a:t>
            </a:r>
            <a:r>
              <a:rPr lang="en-US" sz="3500" b="1" dirty="0" smtClean="0"/>
              <a:t>18:38</a:t>
            </a:r>
            <a:r>
              <a:rPr lang="en-US" sz="3500" dirty="0" smtClean="0"/>
              <a:t> </a:t>
            </a:r>
            <a:r>
              <a:rPr lang="en-US" sz="3500" dirty="0"/>
              <a:t>– </a:t>
            </a:r>
            <a:r>
              <a:rPr lang="en-US" sz="3500" dirty="0" smtClean="0"/>
              <a:t>“</a:t>
            </a:r>
            <a:r>
              <a:rPr lang="en-US" sz="3500" dirty="0"/>
              <a:t>Pilate </a:t>
            </a:r>
            <a:r>
              <a:rPr lang="en-US" sz="3500" dirty="0" smtClean="0"/>
              <a:t>said </a:t>
            </a:r>
            <a:r>
              <a:rPr lang="en-US" sz="3500" dirty="0"/>
              <a:t>to Him, </a:t>
            </a:r>
            <a:r>
              <a:rPr lang="en-US" sz="3500" dirty="0" smtClean="0"/>
              <a:t>‘What </a:t>
            </a:r>
            <a:r>
              <a:rPr lang="en-US" sz="3500" dirty="0"/>
              <a:t>is truth</a:t>
            </a:r>
            <a:r>
              <a:rPr lang="en-US" sz="3500" dirty="0" smtClean="0"/>
              <a:t>?’”</a:t>
            </a:r>
            <a:endParaRPr lang="en-US" sz="3500" dirty="0"/>
          </a:p>
        </p:txBody>
      </p:sp>
      <p:sp>
        <p:nvSpPr>
          <p:cNvPr id="7" name="Rectangle 6"/>
          <p:cNvSpPr/>
          <p:nvPr/>
        </p:nvSpPr>
        <p:spPr>
          <a:xfrm>
            <a:off x="-14379" y="5042118"/>
            <a:ext cx="9143999" cy="1815882"/>
          </a:xfrm>
          <a:prstGeom prst="rect">
            <a:avLst/>
          </a:prstGeom>
        </p:spPr>
        <p:txBody>
          <a:bodyPr wrap="square">
            <a:spAutoFit/>
          </a:bodyPr>
          <a:lstStyle/>
          <a:p>
            <a:r>
              <a:rPr lang="en-US" sz="2800" b="1" dirty="0" smtClean="0"/>
              <a:t>John 8:31-32 </a:t>
            </a:r>
            <a:r>
              <a:rPr lang="en-US" sz="2800" dirty="0" smtClean="0"/>
              <a:t>– “So </a:t>
            </a:r>
            <a:r>
              <a:rPr lang="en-US" sz="2800" dirty="0"/>
              <a:t>Jesus was saying to those Jews who had believed Him, </a:t>
            </a:r>
            <a:r>
              <a:rPr lang="en-US" sz="2800" dirty="0" smtClean="0"/>
              <a:t>‘If </a:t>
            </a:r>
            <a:r>
              <a:rPr lang="en-US" sz="2800" dirty="0"/>
              <a:t>you continue in My word, then you are truly disciples of </a:t>
            </a:r>
            <a:r>
              <a:rPr lang="en-US" sz="2800" dirty="0" smtClean="0"/>
              <a:t>Mine; and </a:t>
            </a:r>
            <a:r>
              <a:rPr lang="en-US" sz="2800" dirty="0"/>
              <a:t>you will know the truth, and the truth will make you free</a:t>
            </a:r>
            <a:r>
              <a:rPr lang="en-US" sz="2800" dirty="0" smtClean="0"/>
              <a:t>.’”</a:t>
            </a:r>
            <a:endParaRPr lang="en-US" sz="2800" dirty="0"/>
          </a:p>
        </p:txBody>
      </p:sp>
      <p:sp>
        <p:nvSpPr>
          <p:cNvPr id="4" name="Rectangle 3"/>
          <p:cNvSpPr/>
          <p:nvPr/>
        </p:nvSpPr>
        <p:spPr>
          <a:xfrm>
            <a:off x="0" y="4088011"/>
            <a:ext cx="9144000" cy="954107"/>
          </a:xfrm>
          <a:prstGeom prst="rect">
            <a:avLst/>
          </a:prstGeom>
        </p:spPr>
        <p:txBody>
          <a:bodyPr wrap="square">
            <a:spAutoFit/>
          </a:bodyPr>
          <a:lstStyle/>
          <a:p>
            <a:r>
              <a:rPr lang="en-US" sz="2800" b="1" dirty="0"/>
              <a:t>John 14:6</a:t>
            </a:r>
            <a:r>
              <a:rPr lang="en-US" sz="2800" dirty="0"/>
              <a:t> – “I am the way, and the truth, and the life; no one comes to the Father but through Me.”</a:t>
            </a:r>
          </a:p>
        </p:txBody>
      </p:sp>
    </p:spTree>
    <p:extLst>
      <p:ext uri="{BB962C8B-B14F-4D97-AF65-F5344CB8AC3E}">
        <p14:creationId xmlns:p14="http://schemas.microsoft.com/office/powerpoint/2010/main" val="169997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s-media-cache-ak0.pinimg.com/originals/4f/5c/90/4f5c907909ae3652f3c2176aed0f38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5486400"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43000"/>
            <a:ext cx="9144000" cy="861774"/>
          </a:xfrm>
          <a:prstGeom prst="rect">
            <a:avLst/>
          </a:prstGeom>
        </p:spPr>
        <p:txBody>
          <a:bodyPr wrap="square">
            <a:spAutoFit/>
          </a:bodyPr>
          <a:lstStyle/>
          <a:p>
            <a:r>
              <a:rPr lang="en-US" sz="2500" b="1" dirty="0"/>
              <a:t>John 18:38b</a:t>
            </a:r>
            <a:r>
              <a:rPr lang="en-US" sz="2500" dirty="0"/>
              <a:t> – “And when he had said this, he went out again to the Jews and said to them, ‘I find no guilt in Him.’”</a:t>
            </a:r>
          </a:p>
        </p:txBody>
      </p:sp>
      <p:sp>
        <p:nvSpPr>
          <p:cNvPr id="6" name="Content Placeholder 2"/>
          <p:cNvSpPr>
            <a:spLocks noGrp="1"/>
          </p:cNvSpPr>
          <p:nvPr>
            <p:ph idx="1"/>
          </p:nvPr>
        </p:nvSpPr>
        <p:spPr>
          <a:xfrm>
            <a:off x="5543909" y="2400300"/>
            <a:ext cx="2667000" cy="4114800"/>
          </a:xfrm>
        </p:spPr>
        <p:txBody>
          <a:bodyPr>
            <a:normAutofit/>
          </a:bodyPr>
          <a:lstStyle/>
          <a:p>
            <a:pPr marL="514350" indent="-514350">
              <a:buFont typeface="+mj-lt"/>
              <a:buAutoNum type="arabicParenR"/>
            </a:pPr>
            <a:r>
              <a:rPr lang="en-US" sz="3400" dirty="0" smtClean="0"/>
              <a:t>Accusation</a:t>
            </a:r>
          </a:p>
          <a:p>
            <a:pPr marL="914400" lvl="1" indent="-514350">
              <a:buFont typeface="+mj-lt"/>
              <a:buAutoNum type="arabicParenR"/>
            </a:pPr>
            <a:endParaRPr lang="en-US" sz="3000" dirty="0" smtClean="0"/>
          </a:p>
          <a:p>
            <a:pPr marL="914400" lvl="1" indent="-514350">
              <a:buFont typeface="+mj-lt"/>
              <a:buAutoNum type="arabicParenR"/>
            </a:pPr>
            <a:endParaRPr lang="en-US" sz="3000" dirty="0" smtClean="0"/>
          </a:p>
          <a:p>
            <a:pPr marL="514350" indent="-514350">
              <a:buFont typeface="+mj-lt"/>
              <a:buAutoNum type="arabicParenR"/>
            </a:pPr>
            <a:r>
              <a:rPr lang="en-US" sz="3400" dirty="0" smtClean="0"/>
              <a:t>Inquiry</a:t>
            </a:r>
          </a:p>
          <a:p>
            <a:pPr marL="914400" lvl="1" indent="-514350">
              <a:buFont typeface="+mj-lt"/>
              <a:buAutoNum type="arabicParenR"/>
            </a:pPr>
            <a:endParaRPr lang="en-US" sz="3000" dirty="0" smtClean="0"/>
          </a:p>
          <a:p>
            <a:pPr marL="914400" lvl="1" indent="-514350">
              <a:buFont typeface="+mj-lt"/>
              <a:buAutoNum type="arabicParenR"/>
            </a:pPr>
            <a:endParaRPr lang="en-US" sz="3000" dirty="0" smtClean="0"/>
          </a:p>
          <a:p>
            <a:pPr marL="514350" indent="-514350">
              <a:buFont typeface="+mj-lt"/>
              <a:buAutoNum type="arabicParenR"/>
            </a:pPr>
            <a:r>
              <a:rPr lang="en-US" sz="3400" dirty="0" smtClean="0"/>
              <a:t>Judgment</a:t>
            </a:r>
            <a:endParaRPr lang="en-US" sz="3400" dirty="0"/>
          </a:p>
        </p:txBody>
      </p:sp>
      <p:pic>
        <p:nvPicPr>
          <p:cNvPr id="7" name="Picture 2" descr="https://upload.wikimedia.org/wikipedia/commons/thumb/9/90/Check_mark_23x20_02.svg/1081px-Check_mark_23x20_0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1347" y="2319260"/>
            <a:ext cx="7239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upload.wikimedia.org/wikipedia/commons/thumb/9/90/Check_mark_23x20_02.svg/1081px-Check_mark_23x20_0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1346" y="3962400"/>
            <a:ext cx="7239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load.wikimedia.org/wikipedia/commons/thumb/9/90/Check_mark_23x20_02.svg/1081px-Check_mark_23x20_0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1345" y="5638800"/>
            <a:ext cx="723939"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35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5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pilate passion of the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43000"/>
            <a:ext cx="9144000" cy="830997"/>
          </a:xfrm>
          <a:prstGeom prst="rect">
            <a:avLst/>
          </a:prstGeom>
        </p:spPr>
        <p:txBody>
          <a:bodyPr wrap="square">
            <a:spAutoFit/>
          </a:bodyPr>
          <a:lstStyle/>
          <a:p>
            <a:r>
              <a:rPr lang="en-US" sz="2400" b="1" dirty="0"/>
              <a:t>Luke 23:5</a:t>
            </a:r>
            <a:r>
              <a:rPr lang="en-US" sz="2400" dirty="0"/>
              <a:t> – “But they kept on insisting, saying, ‘He stirs up the people, teaching all over Judea, starting from Galilee even as far as this place.’”</a:t>
            </a:r>
          </a:p>
        </p:txBody>
      </p:sp>
    </p:spTree>
    <p:extLst>
      <p:ext uri="{BB962C8B-B14F-4D97-AF65-F5344CB8AC3E}">
        <p14:creationId xmlns:p14="http://schemas.microsoft.com/office/powerpoint/2010/main" val="91871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9" t="8865" r="6655" b="12788"/>
          <a:stretch/>
        </p:blipFill>
        <p:spPr bwMode="auto">
          <a:xfrm>
            <a:off x="527648" y="1066800"/>
            <a:ext cx="3745018"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23" t="14993" r="12379" b="22284"/>
          <a:stretch/>
        </p:blipFill>
        <p:spPr bwMode="auto">
          <a:xfrm>
            <a:off x="531962" y="3169632"/>
            <a:ext cx="3745017"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558" t="14566" r="11063" b="17667"/>
          <a:stretch/>
        </p:blipFill>
        <p:spPr bwMode="auto">
          <a:xfrm>
            <a:off x="527648" y="5273040"/>
            <a:ext cx="3745016"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069" t="13362" r="9127" b="10919"/>
          <a:stretch/>
        </p:blipFill>
        <p:spPr bwMode="auto">
          <a:xfrm>
            <a:off x="4867311" y="1078303"/>
            <a:ext cx="3749040" cy="1554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27647" y="9480"/>
            <a:ext cx="3749331"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Hebrew</a:t>
            </a:r>
            <a:endParaRPr lang="en-US" sz="6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Rectangle 14"/>
          <p:cNvSpPr/>
          <p:nvPr/>
        </p:nvSpPr>
        <p:spPr>
          <a:xfrm>
            <a:off x="5353213" y="9480"/>
            <a:ext cx="2777235"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Roman</a:t>
            </a:r>
            <a:endParaRPr lang="en-US" sz="6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Down Arrow 8"/>
          <p:cNvSpPr/>
          <p:nvPr/>
        </p:nvSpPr>
        <p:spPr>
          <a:xfrm>
            <a:off x="2157840" y="2633069"/>
            <a:ext cx="484632" cy="536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2162154" y="4724113"/>
            <a:ext cx="484632" cy="529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4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5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3077"/>
                                        </p:tgtEl>
                                        <p:attrNameLst>
                                          <p:attrName>style.visibility</p:attrName>
                                        </p:attrNameLst>
                                      </p:cBhvr>
                                      <p:to>
                                        <p:strVal val="visible"/>
                                      </p:to>
                                    </p:set>
                                    <p:animEffect transition="in" filter="fade">
                                      <p:cBhvr>
                                        <p:cTn id="36"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9"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7500" b="1" dirty="0" smtClean="0"/>
              <a:t>Illegalities</a:t>
            </a:r>
            <a:endParaRPr lang="en-US" sz="7500" b="1" dirty="0"/>
          </a:p>
        </p:txBody>
      </p:sp>
      <p:sp>
        <p:nvSpPr>
          <p:cNvPr id="3" name="Content Placeholder 2"/>
          <p:cNvSpPr>
            <a:spLocks noGrp="1"/>
          </p:cNvSpPr>
          <p:nvPr>
            <p:ph idx="1"/>
          </p:nvPr>
        </p:nvSpPr>
        <p:spPr>
          <a:xfrm>
            <a:off x="0" y="1219200"/>
            <a:ext cx="9144000" cy="5638800"/>
          </a:xfrm>
        </p:spPr>
        <p:txBody>
          <a:bodyPr>
            <a:normAutofit fontScale="77500" lnSpcReduction="20000"/>
          </a:bodyPr>
          <a:lstStyle/>
          <a:p>
            <a:r>
              <a:rPr lang="en-US" sz="2800" dirty="0" smtClean="0"/>
              <a:t>No proceeding allowed to be held at night</a:t>
            </a:r>
          </a:p>
          <a:p>
            <a:endParaRPr lang="en-US" sz="1000" dirty="0" smtClean="0"/>
          </a:p>
          <a:p>
            <a:r>
              <a:rPr lang="en-US" sz="2800" dirty="0" smtClean="0"/>
              <a:t>No proceedings allowed on Sabbaths, feast days, or their eves</a:t>
            </a:r>
          </a:p>
          <a:p>
            <a:endParaRPr lang="en-US" sz="1000" dirty="0" smtClean="0"/>
          </a:p>
          <a:p>
            <a:r>
              <a:rPr lang="en-US" sz="2800" dirty="0" smtClean="0"/>
              <a:t>Accused cannot be compelled to testify against himself</a:t>
            </a:r>
          </a:p>
          <a:p>
            <a:endParaRPr lang="en-US" sz="1000" dirty="0" smtClean="0"/>
          </a:p>
          <a:p>
            <a:r>
              <a:rPr lang="en-US" sz="2800" dirty="0" smtClean="0"/>
              <a:t>2 or 3 witnesses required to convict</a:t>
            </a:r>
          </a:p>
          <a:p>
            <a:endParaRPr lang="en-US" sz="1000" dirty="0" smtClean="0"/>
          </a:p>
          <a:p>
            <a:r>
              <a:rPr lang="en-US" sz="2800" dirty="0" smtClean="0"/>
              <a:t>Proceedings must be held in the Chamber of Hewn Stones</a:t>
            </a:r>
          </a:p>
          <a:p>
            <a:endParaRPr lang="en-US" sz="1000" dirty="0" smtClean="0"/>
          </a:p>
          <a:p>
            <a:r>
              <a:rPr lang="en-US" sz="2800" dirty="0" smtClean="0"/>
              <a:t>A quorum of 23 required to convict</a:t>
            </a:r>
          </a:p>
          <a:p>
            <a:endParaRPr lang="en-US" sz="1000" dirty="0" smtClean="0"/>
          </a:p>
          <a:p>
            <a:r>
              <a:rPr lang="en-US" sz="2800" dirty="0" smtClean="0"/>
              <a:t>Accused must be treated humanely</a:t>
            </a:r>
          </a:p>
          <a:p>
            <a:endParaRPr lang="en-US" sz="1000" dirty="0" smtClean="0"/>
          </a:p>
          <a:p>
            <a:r>
              <a:rPr lang="en-US" sz="2800" dirty="0" smtClean="0"/>
              <a:t>Sanhedrin not allowed to originate charges or witness against accused</a:t>
            </a:r>
          </a:p>
          <a:p>
            <a:endParaRPr lang="en-US" sz="1000" dirty="0" smtClean="0"/>
          </a:p>
          <a:p>
            <a:r>
              <a:rPr lang="en-US" sz="2800" dirty="0" smtClean="0"/>
              <a:t>Prejudiced judges not allowed to proceed over a trial</a:t>
            </a:r>
          </a:p>
          <a:p>
            <a:endParaRPr lang="en-US" sz="1000" dirty="0" smtClean="0"/>
          </a:p>
          <a:p>
            <a:r>
              <a:rPr lang="en-US" sz="2800" dirty="0" smtClean="0"/>
              <a:t>No rending of garments</a:t>
            </a:r>
          </a:p>
          <a:p>
            <a:endParaRPr lang="en-US" sz="1000" dirty="0" smtClean="0"/>
          </a:p>
          <a:p>
            <a:r>
              <a:rPr lang="en-US" sz="2800" dirty="0" smtClean="0"/>
              <a:t>Balloting must be taken from most junior to most senior member</a:t>
            </a:r>
          </a:p>
          <a:p>
            <a:endParaRPr lang="en-US" sz="1000" dirty="0" smtClean="0"/>
          </a:p>
          <a:p>
            <a:r>
              <a:rPr lang="en-US" sz="2800" dirty="0" smtClean="0"/>
              <a:t>Unanimous verdict of guilty had the same effect as an acquittal</a:t>
            </a:r>
          </a:p>
          <a:p>
            <a:endParaRPr lang="en-US" dirty="0"/>
          </a:p>
        </p:txBody>
      </p:sp>
    </p:spTree>
    <p:extLst>
      <p:ext uri="{BB962C8B-B14F-4D97-AF65-F5344CB8AC3E}">
        <p14:creationId xmlns:p14="http://schemas.microsoft.com/office/powerpoint/2010/main" val="279414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circle(in)">
                                      <p:cBhvr>
                                        <p:cTn id="19" dur="2000"/>
                                        <p:tgtEl>
                                          <p:spTgt spid="3">
                                            <p:txEl>
                                              <p:pRg st="8" end="8"/>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circle(in)">
                                      <p:cBhvr>
                                        <p:cTn id="22" dur="2000"/>
                                        <p:tgtEl>
                                          <p:spTgt spid="3">
                                            <p:txEl>
                                              <p:pRg st="10" end="10"/>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circle(in)">
                                      <p:cBhvr>
                                        <p:cTn id="25" dur="2000"/>
                                        <p:tgtEl>
                                          <p:spTgt spid="3">
                                            <p:txEl>
                                              <p:pRg st="12" end="12"/>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circle(in)">
                                      <p:cBhvr>
                                        <p:cTn id="28" dur="2000"/>
                                        <p:tgtEl>
                                          <p:spTgt spid="3">
                                            <p:txEl>
                                              <p:pRg st="14" end="14"/>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animEffect transition="in" filter="circle(in)">
                                      <p:cBhvr>
                                        <p:cTn id="31" dur="2000"/>
                                        <p:tgtEl>
                                          <p:spTgt spid="3">
                                            <p:txEl>
                                              <p:pRg st="16" end="16"/>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
                                            <p:txEl>
                                              <p:pRg st="18" end="18"/>
                                            </p:txEl>
                                          </p:spTgt>
                                        </p:tgtEl>
                                        <p:attrNameLst>
                                          <p:attrName>style.visibility</p:attrName>
                                        </p:attrNameLst>
                                      </p:cBhvr>
                                      <p:to>
                                        <p:strVal val="visible"/>
                                      </p:to>
                                    </p:set>
                                    <p:animEffect transition="in" filter="circle(in)">
                                      <p:cBhvr>
                                        <p:cTn id="34" dur="2000"/>
                                        <p:tgtEl>
                                          <p:spTgt spid="3">
                                            <p:txEl>
                                              <p:pRg st="18" end="18"/>
                                            </p:tx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
                                            <p:txEl>
                                              <p:pRg st="20" end="20"/>
                                            </p:txEl>
                                          </p:spTgt>
                                        </p:tgtEl>
                                        <p:attrNameLst>
                                          <p:attrName>style.visibility</p:attrName>
                                        </p:attrNameLst>
                                      </p:cBhvr>
                                      <p:to>
                                        <p:strVal val="visible"/>
                                      </p:to>
                                    </p:set>
                                    <p:animEffect transition="in" filter="circle(in)">
                                      <p:cBhvr>
                                        <p:cTn id="37" dur="2000"/>
                                        <p:tgtEl>
                                          <p:spTgt spid="3">
                                            <p:txEl>
                                              <p:pRg st="20" end="20"/>
                                            </p:txEl>
                                          </p:spTgt>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
                                            <p:txEl>
                                              <p:pRg st="22" end="22"/>
                                            </p:txEl>
                                          </p:spTgt>
                                        </p:tgtEl>
                                        <p:attrNameLst>
                                          <p:attrName>style.visibility</p:attrName>
                                        </p:attrNameLst>
                                      </p:cBhvr>
                                      <p:to>
                                        <p:strVal val="visible"/>
                                      </p:to>
                                    </p:set>
                                    <p:animEffect transition="in" filter="circle(in)">
                                      <p:cBhvr>
                                        <p:cTn id="40" dur="20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64" y="1228564"/>
            <a:ext cx="4048664" cy="5632311"/>
          </a:xfrm>
          <a:prstGeom prst="rect">
            <a:avLst/>
          </a:prstGeom>
        </p:spPr>
        <p:txBody>
          <a:bodyPr wrap="square">
            <a:spAutoFit/>
          </a:bodyPr>
          <a:lstStyle/>
          <a:p>
            <a:r>
              <a:rPr lang="en-US" sz="2250" b="1" dirty="0"/>
              <a:t>Deut 16:18-20</a:t>
            </a:r>
            <a:r>
              <a:rPr lang="en-US" sz="2250" dirty="0"/>
              <a:t> – “You shall appoint for yourself judges and officers in all your towns which the </a:t>
            </a:r>
            <a:r>
              <a:rPr lang="en-US" sz="2250" cap="small" dirty="0"/>
              <a:t>Lord</a:t>
            </a:r>
            <a:r>
              <a:rPr lang="en-US" sz="2250" dirty="0"/>
              <a:t> your God is giving you, according to your tribes, and they shall judge the people with righteous judgment. You shall not distort justice; you shall not be partial, and you shall not take a bribe, for a bribe blinds the eyes of the wise and perverts the words of the righteous. Justice, and only justice, you shall pursue, that you may live and possess the land which the </a:t>
            </a:r>
            <a:r>
              <a:rPr lang="en-US" sz="2250" cap="small" dirty="0"/>
              <a:t>Lord</a:t>
            </a:r>
            <a:r>
              <a:rPr lang="en-US" sz="2250" dirty="0"/>
              <a:t> your God is giving you.”</a:t>
            </a:r>
          </a:p>
        </p:txBody>
      </p:sp>
      <p:sp>
        <p:nvSpPr>
          <p:cNvPr id="5"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
        <p:nvSpPr>
          <p:cNvPr id="2" name="Oval 1"/>
          <p:cNvSpPr/>
          <p:nvPr/>
        </p:nvSpPr>
        <p:spPr>
          <a:xfrm>
            <a:off x="3886200" y="5316378"/>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Lower Tribunal</a:t>
            </a:r>
            <a:endParaRPr lang="en-US" dirty="0"/>
          </a:p>
        </p:txBody>
      </p:sp>
      <p:sp>
        <p:nvSpPr>
          <p:cNvPr id="6" name="Oval 5"/>
          <p:cNvSpPr/>
          <p:nvPr/>
        </p:nvSpPr>
        <p:spPr>
          <a:xfrm>
            <a:off x="5749506" y="5321760"/>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Lower Tribunal</a:t>
            </a:r>
            <a:endParaRPr lang="en-US" dirty="0"/>
          </a:p>
        </p:txBody>
      </p:sp>
      <p:sp>
        <p:nvSpPr>
          <p:cNvPr id="7" name="Oval 6"/>
          <p:cNvSpPr/>
          <p:nvPr/>
        </p:nvSpPr>
        <p:spPr>
          <a:xfrm>
            <a:off x="7654506" y="5321760"/>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Lower Tribunal</a:t>
            </a:r>
            <a:endParaRPr lang="en-US" dirty="0"/>
          </a:p>
        </p:txBody>
      </p:sp>
      <p:sp>
        <p:nvSpPr>
          <p:cNvPr id="13" name="Oval 12"/>
          <p:cNvSpPr/>
          <p:nvPr/>
        </p:nvSpPr>
        <p:spPr>
          <a:xfrm>
            <a:off x="4600755" y="3429000"/>
            <a:ext cx="1807234"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0" dirty="0" smtClean="0"/>
              <a:t>Lesser Sanhedrin</a:t>
            </a:r>
            <a:endParaRPr lang="en-US" sz="2050" dirty="0"/>
          </a:p>
        </p:txBody>
      </p:sp>
      <p:sp>
        <p:nvSpPr>
          <p:cNvPr id="17" name="Oval 16"/>
          <p:cNvSpPr/>
          <p:nvPr/>
        </p:nvSpPr>
        <p:spPr>
          <a:xfrm>
            <a:off x="6498566" y="3429000"/>
            <a:ext cx="1807234"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0" dirty="0" smtClean="0"/>
              <a:t>Lesser Sanhedrin</a:t>
            </a:r>
            <a:endParaRPr lang="en-US" sz="2050" dirty="0"/>
          </a:p>
        </p:txBody>
      </p:sp>
      <p:sp>
        <p:nvSpPr>
          <p:cNvPr id="18" name="Oval 17"/>
          <p:cNvSpPr/>
          <p:nvPr/>
        </p:nvSpPr>
        <p:spPr>
          <a:xfrm>
            <a:off x="5190586" y="1158814"/>
            <a:ext cx="2434806" cy="22514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smtClean="0"/>
              <a:t>Great</a:t>
            </a:r>
          </a:p>
          <a:p>
            <a:pPr algn="ctr"/>
            <a:r>
              <a:rPr lang="en-US" sz="2900" dirty="0" smtClean="0"/>
              <a:t>Sanhedrin</a:t>
            </a:r>
            <a:endParaRPr lang="en-US" sz="2900" dirty="0"/>
          </a:p>
        </p:txBody>
      </p:sp>
    </p:spTree>
    <p:extLst>
      <p:ext uri="{BB962C8B-B14F-4D97-AF65-F5344CB8AC3E}">
        <p14:creationId xmlns:p14="http://schemas.microsoft.com/office/powerpoint/2010/main" val="40579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6" grpId="0" animBg="1"/>
      <p:bldP spid="7" grpId="0" animBg="1"/>
      <p:bldP spid="13"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 y="1219200"/>
            <a:ext cx="9148312"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Tree>
    <p:extLst>
      <p:ext uri="{BB962C8B-B14F-4D97-AF65-F5344CB8AC3E}">
        <p14:creationId xmlns:p14="http://schemas.microsoft.com/office/powerpoint/2010/main" val="24348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43200"/>
            <a:ext cx="9144000" cy="4114800"/>
          </a:xfrm>
        </p:spPr>
        <p:txBody>
          <a:bodyPr>
            <a:normAutofit fontScale="70000" lnSpcReduction="20000"/>
          </a:bodyPr>
          <a:lstStyle/>
          <a:p>
            <a:pPr marL="914400" lvl="1" indent="-514350">
              <a:buFont typeface="+mj-lt"/>
              <a:buAutoNum type="arabicParenR"/>
            </a:pPr>
            <a:r>
              <a:rPr lang="en-US" sz="7300" dirty="0" smtClean="0"/>
              <a:t>A Public Trial</a:t>
            </a:r>
          </a:p>
          <a:p>
            <a:pPr marL="914400" lvl="1" indent="-514350">
              <a:buFont typeface="+mj-lt"/>
              <a:buAutoNum type="arabicParenR"/>
            </a:pPr>
            <a:endParaRPr lang="en-US" dirty="0" smtClean="0"/>
          </a:p>
          <a:p>
            <a:pPr marL="914400" lvl="1" indent="-514350">
              <a:buFont typeface="+mj-lt"/>
              <a:buAutoNum type="arabicParenR"/>
            </a:pPr>
            <a:endParaRPr lang="en-US" dirty="0" smtClean="0"/>
          </a:p>
          <a:p>
            <a:pPr marL="914400" lvl="1" indent="-514350">
              <a:buFont typeface="+mj-lt"/>
              <a:buAutoNum type="arabicParenR"/>
            </a:pPr>
            <a:r>
              <a:rPr lang="en-US" sz="7300" dirty="0" smtClean="0"/>
              <a:t>The Right of Self Defense</a:t>
            </a:r>
          </a:p>
          <a:p>
            <a:pPr marL="914400" lvl="1" indent="-514350">
              <a:buFont typeface="+mj-lt"/>
              <a:buAutoNum type="arabicParenR"/>
            </a:pPr>
            <a:endParaRPr lang="en-US" dirty="0" smtClean="0"/>
          </a:p>
          <a:p>
            <a:pPr marL="914400" lvl="1" indent="-514350">
              <a:buFont typeface="+mj-lt"/>
              <a:buAutoNum type="arabicParenR"/>
            </a:pPr>
            <a:endParaRPr lang="en-US" dirty="0" smtClean="0"/>
          </a:p>
          <a:p>
            <a:pPr marL="914400" lvl="1" indent="-514350">
              <a:buFont typeface="+mj-lt"/>
              <a:buAutoNum type="arabicParenR"/>
            </a:pPr>
            <a:r>
              <a:rPr lang="en-US" sz="7300" dirty="0" smtClean="0"/>
              <a:t>Evidence of 2 or 3 Witnesses</a:t>
            </a:r>
            <a:endParaRPr lang="en-US" sz="7300" dirty="0"/>
          </a:p>
        </p:txBody>
      </p:sp>
      <p:sp>
        <p:nvSpPr>
          <p:cNvPr id="5"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
        <p:nvSpPr>
          <p:cNvPr id="2" name="Rectangle 1"/>
          <p:cNvSpPr/>
          <p:nvPr/>
        </p:nvSpPr>
        <p:spPr>
          <a:xfrm>
            <a:off x="152400" y="1143000"/>
            <a:ext cx="5791200" cy="1092607"/>
          </a:xfrm>
          <a:prstGeom prst="rect">
            <a:avLst/>
          </a:prstGeom>
        </p:spPr>
        <p:txBody>
          <a:bodyPr wrap="square">
            <a:spAutoFit/>
          </a:bodyPr>
          <a:lstStyle/>
          <a:p>
            <a:r>
              <a:rPr lang="en-US" sz="6500" u="sng" dirty="0" smtClean="0"/>
              <a:t>Guarantees</a:t>
            </a:r>
            <a:endParaRPr lang="en-US" sz="6500" u="sng" dirty="0"/>
          </a:p>
        </p:txBody>
      </p:sp>
    </p:spTree>
    <p:extLst>
      <p:ext uri="{BB962C8B-B14F-4D97-AF65-F5344CB8AC3E}">
        <p14:creationId xmlns:p14="http://schemas.microsoft.com/office/powerpoint/2010/main" val="39668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pic>
        <p:nvPicPr>
          <p:cNvPr id="3076" name="Picture 4" descr="https://marichulambino.files.wordpress.com/2015/04/jesustrialsanhedr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1"/>
            <a:ext cx="9144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565338"/>
            <a:ext cx="9144000" cy="1292662"/>
          </a:xfrm>
          <a:prstGeom prst="rect">
            <a:avLst/>
          </a:prstGeom>
        </p:spPr>
        <p:txBody>
          <a:bodyPr wrap="square">
            <a:spAutoFit/>
          </a:bodyPr>
          <a:lstStyle/>
          <a:p>
            <a:r>
              <a:rPr lang="en-US" sz="2600" b="1" dirty="0" smtClean="0"/>
              <a:t>Luke </a:t>
            </a:r>
            <a:r>
              <a:rPr lang="en-US" sz="2600" b="1" dirty="0"/>
              <a:t>22:66</a:t>
            </a:r>
            <a:r>
              <a:rPr lang="en-US" sz="2600" dirty="0"/>
              <a:t> – “When it was day, the Council of elders of the people assembled, both chief priests and scribes, and they led Him away to their council chamber…”</a:t>
            </a:r>
          </a:p>
        </p:txBody>
      </p:sp>
    </p:spTree>
    <p:extLst>
      <p:ext uri="{BB962C8B-B14F-4D97-AF65-F5344CB8AC3E}">
        <p14:creationId xmlns:p14="http://schemas.microsoft.com/office/powerpoint/2010/main" val="9999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ruthbook.com/images/site_images/James_Tissot_The_Morning_Judgment_400.jpg"/>
          <p:cNvPicPr>
            <a:picLocks noChangeAspect="1" noChangeArrowheads="1"/>
          </p:cNvPicPr>
          <p:nvPr/>
        </p:nvPicPr>
        <p:blipFill rotWithShape="1">
          <a:blip r:embed="rId2">
            <a:extLst>
              <a:ext uri="{28A0092B-C50C-407E-A947-70E740481C1C}">
                <a14:useLocalDpi xmlns:a14="http://schemas.microsoft.com/office/drawing/2010/main" val="0"/>
              </a:ext>
            </a:extLst>
          </a:blip>
          <a:srcRect b="5506"/>
          <a:stretch/>
        </p:blipFill>
        <p:spPr bwMode="auto">
          <a:xfrm>
            <a:off x="0" y="1651575"/>
            <a:ext cx="9144000" cy="31490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
        <p:nvSpPr>
          <p:cNvPr id="4" name="Rectangle 3"/>
          <p:cNvSpPr/>
          <p:nvPr/>
        </p:nvSpPr>
        <p:spPr>
          <a:xfrm>
            <a:off x="0" y="1066800"/>
            <a:ext cx="9144000" cy="584775"/>
          </a:xfrm>
          <a:prstGeom prst="rect">
            <a:avLst/>
          </a:prstGeom>
        </p:spPr>
        <p:txBody>
          <a:bodyPr wrap="square">
            <a:spAutoFit/>
          </a:bodyPr>
          <a:lstStyle/>
          <a:p>
            <a:pPr algn="ctr"/>
            <a:r>
              <a:rPr lang="en-US" sz="3200" b="1" dirty="0"/>
              <a:t>Luke 22:67a</a:t>
            </a:r>
            <a:r>
              <a:rPr lang="en-US" sz="3200" dirty="0"/>
              <a:t> – “If You are the Christ, tell us.”</a:t>
            </a:r>
          </a:p>
        </p:txBody>
      </p:sp>
      <p:sp>
        <p:nvSpPr>
          <p:cNvPr id="6" name="Rectangle 5"/>
          <p:cNvSpPr/>
          <p:nvPr/>
        </p:nvSpPr>
        <p:spPr>
          <a:xfrm>
            <a:off x="152400" y="4810664"/>
            <a:ext cx="8610600" cy="1077218"/>
          </a:xfrm>
          <a:prstGeom prst="rect">
            <a:avLst/>
          </a:prstGeom>
        </p:spPr>
        <p:txBody>
          <a:bodyPr wrap="square">
            <a:spAutoFit/>
          </a:bodyPr>
          <a:lstStyle/>
          <a:p>
            <a:pPr algn="ctr"/>
            <a:r>
              <a:rPr lang="en-US" sz="3200" b="1" dirty="0"/>
              <a:t>L</a:t>
            </a:r>
            <a:r>
              <a:rPr lang="en-US" sz="3200" b="1" dirty="0" smtClean="0"/>
              <a:t>uke 22:67b-69</a:t>
            </a:r>
            <a:r>
              <a:rPr lang="en-US" sz="3200" dirty="0" smtClean="0"/>
              <a:t> </a:t>
            </a:r>
            <a:r>
              <a:rPr lang="en-US" sz="3200" dirty="0"/>
              <a:t>– </a:t>
            </a:r>
            <a:r>
              <a:rPr lang="en-US" sz="3200" dirty="0" smtClean="0"/>
              <a:t>“If </a:t>
            </a:r>
            <a:r>
              <a:rPr lang="en-US" sz="3200" dirty="0"/>
              <a:t>I tell you, you will not believe; and if I ask a question, you will not answer</a:t>
            </a:r>
            <a:r>
              <a:rPr lang="en-US" sz="3200" dirty="0" smtClean="0"/>
              <a:t>…</a:t>
            </a:r>
            <a:endParaRPr lang="en-US" sz="3200" dirty="0"/>
          </a:p>
        </p:txBody>
      </p:sp>
      <p:sp>
        <p:nvSpPr>
          <p:cNvPr id="7" name="Rectangle 6"/>
          <p:cNvSpPr/>
          <p:nvPr/>
        </p:nvSpPr>
        <p:spPr>
          <a:xfrm>
            <a:off x="457200" y="5780782"/>
            <a:ext cx="8219894" cy="1077218"/>
          </a:xfrm>
          <a:prstGeom prst="rect">
            <a:avLst/>
          </a:prstGeom>
        </p:spPr>
        <p:txBody>
          <a:bodyPr wrap="square">
            <a:spAutoFit/>
          </a:bodyPr>
          <a:lstStyle/>
          <a:p>
            <a:pPr algn="ctr"/>
            <a:r>
              <a:rPr lang="en-US" sz="3200" dirty="0" smtClean="0"/>
              <a:t>…but </a:t>
            </a:r>
            <a:r>
              <a:rPr lang="en-US" sz="3200" dirty="0"/>
              <a:t>from now </a:t>
            </a:r>
            <a:r>
              <a:rPr lang="en-US" sz="3200" dirty="0" smtClean="0"/>
              <a:t>on </a:t>
            </a:r>
            <a:r>
              <a:rPr lang="en-US" sz="3200" cap="small" dirty="0"/>
              <a:t>the Son of Man will be seated at the right hand</a:t>
            </a:r>
            <a:r>
              <a:rPr lang="en-US" sz="3200" dirty="0"/>
              <a:t> of the power </a:t>
            </a:r>
            <a:r>
              <a:rPr lang="en-US" sz="3200" cap="small" dirty="0"/>
              <a:t>of God</a:t>
            </a:r>
            <a:r>
              <a:rPr lang="en-US" sz="3200" dirty="0"/>
              <a:t>.’”</a:t>
            </a:r>
          </a:p>
        </p:txBody>
      </p:sp>
    </p:spTree>
    <p:extLst>
      <p:ext uri="{BB962C8B-B14F-4D97-AF65-F5344CB8AC3E}">
        <p14:creationId xmlns:p14="http://schemas.microsoft.com/office/powerpoint/2010/main" val="7594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7530</TotalTime>
  <Words>1473</Words>
  <Application>Microsoft Office PowerPoint</Application>
  <PresentationFormat>On-screen Show (4:3)</PresentationFormat>
  <Paragraphs>153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Illegalities</vt:lpstr>
      <vt:lpstr>Sanhedrin</vt:lpstr>
      <vt:lpstr>Sanhedrin</vt:lpstr>
      <vt:lpstr>Sanhedrin</vt:lpstr>
      <vt:lpstr>Sanhedrin</vt:lpstr>
      <vt:lpstr>Sanhedrin</vt:lpstr>
      <vt:lpstr>Sanhedrin</vt:lpstr>
      <vt:lpstr>Sanhedrin</vt:lpstr>
      <vt:lpstr>Sanhedrin</vt:lpstr>
      <vt:lpstr>Sanhedrin</vt:lpstr>
      <vt:lpstr>PowerPoint Presentation</vt:lpstr>
      <vt:lpstr>Pontius Pilate</vt:lpstr>
      <vt:lpstr>Pontius Pilate</vt:lpstr>
      <vt:lpstr>Pontius Pilate</vt:lpstr>
      <vt:lpstr>Pontius Pilate</vt:lpstr>
      <vt:lpstr>Pontius Pilate</vt:lpstr>
      <vt:lpstr>Pontius Pilate</vt:lpstr>
      <vt:lpstr>Pontius Pilate</vt:lpstr>
      <vt:lpstr>Pontius Pilate</vt:lpstr>
      <vt:lpstr>Pontius Pilate</vt:lpstr>
      <vt:lpstr>Pontius Pilate</vt:lpstr>
      <vt:lpstr>Pontius Pilate</vt:lpstr>
      <vt:lpstr>Pontius Pilate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 Hasty</cp:lastModifiedBy>
  <cp:revision>152</cp:revision>
  <dcterms:created xsi:type="dcterms:W3CDTF">2006-08-16T00:00:00Z</dcterms:created>
  <dcterms:modified xsi:type="dcterms:W3CDTF">2016-10-30T03:14:41Z</dcterms:modified>
</cp:coreProperties>
</file>