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73" d="100"/>
          <a:sy n="73" d="100"/>
        </p:scale>
        <p:origin x="-69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46682D7-3046-4BFC-B852-A008C66BC6CA}" type="datetimeFigureOut">
              <a:rPr lang="en-US" smtClean="0"/>
              <a:t>1/16/2017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EA3F57-BFA1-40AE-A0AC-9943C0C467C0}" type="slidenum">
              <a:rPr lang="en-US" smtClean="0"/>
              <a:t>‹#›</a:t>
            </a:fld>
            <a:endParaRPr lang="en-US"/>
          </a:p>
        </p:txBody>
      </p:sp>
    </p:spTree>
    <p:extLst>
      <p:ext uri="{BB962C8B-B14F-4D97-AF65-F5344CB8AC3E}">
        <p14:creationId xmlns:p14="http://schemas.microsoft.com/office/powerpoint/2010/main" val="6864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1</a:t>
            </a:fld>
            <a:endParaRPr lang="en-US" smtClean="0">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2</a:t>
            </a:fld>
            <a:endParaRPr lang="en-US" smtClean="0">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4</a:t>
            </a:fld>
            <a:endParaRPr lang="en-US" smtClean="0">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11</a:t>
            </a:fld>
            <a:endParaRPr lang="en-US"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14</a:t>
            </a:fld>
            <a:endParaRPr lang="en-US"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6DFBEA57-EA8F-4936-A17A-5228AAB0B459}" type="slidenum">
              <a:rPr lang="en-US" smtClean="0">
                <a:solidFill>
                  <a:prstClr val="black"/>
                </a:solidFill>
              </a:rPr>
              <a:pPr/>
              <a:t>15</a:t>
            </a:fld>
            <a:endParaRPr lang="en-US" smtClean="0">
              <a:solidFill>
                <a:prstClr val="black"/>
              </a:solidFill>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E085DA0-A157-4DD4-A60F-DFF560475A84}" type="slidenum">
              <a:rPr lang="en-US" smtClean="0">
                <a:solidFill>
                  <a:prstClr val="black"/>
                </a:solidFill>
              </a:rPr>
              <a:pPr/>
              <a:t>16</a:t>
            </a:fld>
            <a:endParaRPr lang="en-US" smtClean="0">
              <a:solidFill>
                <a:prstClr val="black"/>
              </a:solidFill>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A93ADEE-02B0-471F-8BF9-39CA2799E93C}" type="slidenum">
              <a:rPr lang="en-US" smtClean="0">
                <a:solidFill>
                  <a:prstClr val="black"/>
                </a:solidFill>
              </a:rPr>
              <a:pPr/>
              <a:t>20</a:t>
            </a:fld>
            <a:endParaRPr lang="en-US" smtClean="0">
              <a:solidFill>
                <a:prstClr val="black"/>
              </a:solidFill>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endParaRPr lang="en-US" smtClean="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27ECDB9-08F0-40E8-83A2-81D389E5E9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223313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ECDB9-08F0-40E8-83A2-81D389E5E9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25142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ECDB9-08F0-40E8-83A2-81D389E5E9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397315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27ECDB9-08F0-40E8-83A2-81D389E5E9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958016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7ECDB9-08F0-40E8-83A2-81D389E5E90B}"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110008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27ECDB9-08F0-40E8-83A2-81D389E5E90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40748369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27ECDB9-08F0-40E8-83A2-81D389E5E90B}"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2072060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27ECDB9-08F0-40E8-83A2-81D389E5E90B}"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2739638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ECDB9-08F0-40E8-83A2-81D389E5E90B}"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69002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ECDB9-08F0-40E8-83A2-81D389E5E90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3301201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7ECDB9-08F0-40E8-83A2-81D389E5E90B}"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4D3938D-AF5C-450F-8C54-F634F91F2EC5}" type="slidenum">
              <a:rPr lang="en-US" smtClean="0"/>
              <a:t>‹#›</a:t>
            </a:fld>
            <a:endParaRPr lang="en-US"/>
          </a:p>
        </p:txBody>
      </p:sp>
    </p:spTree>
    <p:extLst>
      <p:ext uri="{BB962C8B-B14F-4D97-AF65-F5344CB8AC3E}">
        <p14:creationId xmlns:p14="http://schemas.microsoft.com/office/powerpoint/2010/main" val="26517987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7ECDB9-08F0-40E8-83A2-81D389E5E90B}" type="datetimeFigureOut">
              <a:rPr lang="en-US" smtClean="0"/>
              <a:t>1/16/2017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D3938D-AF5C-450F-8C54-F634F91F2EC5}" type="slidenum">
              <a:rPr lang="en-US" smtClean="0"/>
              <a:t>‹#›</a:t>
            </a:fld>
            <a:endParaRPr lang="en-US"/>
          </a:p>
        </p:txBody>
      </p:sp>
    </p:spTree>
    <p:extLst>
      <p:ext uri="{BB962C8B-B14F-4D97-AF65-F5344CB8AC3E}">
        <p14:creationId xmlns:p14="http://schemas.microsoft.com/office/powerpoint/2010/main" val="29286925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7200" b="1" dirty="0" smtClean="0">
                <a:solidFill>
                  <a:schemeClr val="bg1"/>
                </a:solidFill>
                <a:latin typeface="Caladea" panose="02040503050406030204" pitchFamily="18" charset="0"/>
              </a:rPr>
              <a:t>Building</a:t>
            </a:r>
            <a:br>
              <a:rPr lang="en-US" sz="7200" b="1" dirty="0" smtClean="0">
                <a:solidFill>
                  <a:schemeClr val="bg1"/>
                </a:solidFill>
                <a:latin typeface="Caladea" panose="02040503050406030204" pitchFamily="18" charset="0"/>
              </a:rPr>
            </a:br>
            <a:r>
              <a:rPr lang="en-US" sz="7200" b="1" dirty="0" smtClean="0">
                <a:solidFill>
                  <a:schemeClr val="bg1"/>
                </a:solidFill>
                <a:latin typeface="Caladea" panose="02040503050406030204" pitchFamily="18" charset="0"/>
              </a:rPr>
              <a:t>Better</a:t>
            </a:r>
            <a:br>
              <a:rPr lang="en-US" sz="7200" b="1" dirty="0" smtClean="0">
                <a:solidFill>
                  <a:schemeClr val="bg1"/>
                </a:solidFill>
                <a:latin typeface="Caladea" panose="02040503050406030204" pitchFamily="18" charset="0"/>
              </a:rPr>
            </a:br>
            <a:r>
              <a:rPr lang="en-US" sz="7200" b="1" dirty="0" smtClean="0">
                <a:solidFill>
                  <a:schemeClr val="bg1"/>
                </a:solidFill>
                <a:latin typeface="Caladea" panose="02040503050406030204" pitchFamily="18" charset="0"/>
              </a:rPr>
              <a:t>Homes</a:t>
            </a:r>
            <a:endParaRPr lang="en-US" sz="7200" b="1" dirty="0" smtClean="0">
              <a:latin typeface="Caladea" panose="02040503050406030204" pitchFamily="18" charset="0"/>
            </a:endParaRPr>
          </a:p>
        </p:txBody>
      </p:sp>
    </p:spTree>
    <p:extLst>
      <p:ext uri="{BB962C8B-B14F-4D97-AF65-F5344CB8AC3E}">
        <p14:creationId xmlns:p14="http://schemas.microsoft.com/office/powerpoint/2010/main" val="34100209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85800" y="152400"/>
            <a:ext cx="7772400" cy="685800"/>
          </a:xfrm>
          <a:solidFill>
            <a:srgbClr val="92D050"/>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algn="l"/>
            <a:r>
              <a:rPr lang="en-US" altLang="en-US" sz="4800" b="1" dirty="0" smtClean="0">
                <a:solidFill>
                  <a:schemeClr val="tx1"/>
                </a:solidFill>
                <a:latin typeface="Arial" charset="0"/>
              </a:rPr>
              <a:t>husbands</a:t>
            </a:r>
            <a:endParaRPr lang="en-US" altLang="en-US" sz="4800" b="1" dirty="0">
              <a:solidFill>
                <a:schemeClr val="tx1"/>
              </a:solidFill>
              <a:latin typeface="Arial" charset="0"/>
            </a:endParaRPr>
          </a:p>
        </p:txBody>
      </p:sp>
      <p:sp>
        <p:nvSpPr>
          <p:cNvPr id="4099" name="Rectangle 3"/>
          <p:cNvSpPr>
            <a:spLocks noGrp="1" noChangeArrowheads="1"/>
          </p:cNvSpPr>
          <p:nvPr>
            <p:ph type="body" idx="1"/>
          </p:nvPr>
        </p:nvSpPr>
        <p:spPr>
          <a:xfrm>
            <a:off x="0" y="990600"/>
            <a:ext cx="9144000" cy="5867400"/>
          </a:xfrm>
          <a:solidFill>
            <a:schemeClr val="tx1"/>
          </a:solidFill>
        </p:spPr>
        <p:txBody>
          <a:bodyPr/>
          <a:lstStyle/>
          <a:p>
            <a:r>
              <a:rPr lang="en-US" altLang="en-US" b="1" dirty="0">
                <a:solidFill>
                  <a:schemeClr val="bg1"/>
                </a:solidFill>
                <a:latin typeface="Arial" charset="0"/>
              </a:rPr>
              <a:t>Gen. 2.18, 24  </a:t>
            </a:r>
            <a:r>
              <a:rPr lang="en-US" altLang="en-US" b="1" i="1" dirty="0">
                <a:solidFill>
                  <a:schemeClr val="bg1"/>
                </a:solidFill>
                <a:latin typeface="Arial" charset="0"/>
              </a:rPr>
              <a:t>-leave &amp; cleave	</a:t>
            </a:r>
            <a:r>
              <a:rPr lang="en-US" altLang="en-US" b="1" dirty="0">
                <a:solidFill>
                  <a:schemeClr val="bg1"/>
                </a:solidFill>
                <a:latin typeface="Arial" charset="0"/>
              </a:rPr>
              <a:t>	</a:t>
            </a:r>
          </a:p>
          <a:p>
            <a:r>
              <a:rPr lang="en-US" altLang="en-US" b="1" dirty="0">
                <a:solidFill>
                  <a:schemeClr val="bg1"/>
                </a:solidFill>
                <a:latin typeface="Arial" charset="0"/>
              </a:rPr>
              <a:t>Gen.3.13-19; 1 Tim. 5.8</a:t>
            </a:r>
          </a:p>
          <a:p>
            <a:pPr lvl="1"/>
            <a:r>
              <a:rPr lang="en-US" altLang="en-US" sz="3200" b="1" i="1" dirty="0">
                <a:solidFill>
                  <a:schemeClr val="bg1"/>
                </a:solidFill>
                <a:latin typeface="Arial" charset="0"/>
              </a:rPr>
              <a:t>provide for physical needs</a:t>
            </a:r>
          </a:p>
          <a:p>
            <a:r>
              <a:rPr lang="en-US" altLang="en-US" b="1" dirty="0">
                <a:solidFill>
                  <a:schemeClr val="bg1"/>
                </a:solidFill>
                <a:latin typeface="Arial" charset="0"/>
              </a:rPr>
              <a:t>Deut.6.1-9; </a:t>
            </a:r>
            <a:r>
              <a:rPr lang="en-US" altLang="en-US" b="1" dirty="0" smtClean="0">
                <a:solidFill>
                  <a:schemeClr val="bg1"/>
                </a:solidFill>
                <a:latin typeface="Arial" charset="0"/>
              </a:rPr>
              <a:t>Eph.6.4  </a:t>
            </a:r>
          </a:p>
          <a:p>
            <a:pPr lvl="1"/>
            <a:r>
              <a:rPr lang="en-US" altLang="en-US" sz="3200" b="1" i="1" dirty="0" smtClean="0">
                <a:solidFill>
                  <a:schemeClr val="bg1"/>
                </a:solidFill>
                <a:latin typeface="Arial" charset="0"/>
              </a:rPr>
              <a:t>provide spiritual leadership</a:t>
            </a:r>
          </a:p>
          <a:p>
            <a:r>
              <a:rPr lang="en-US" altLang="en-US" b="1" dirty="0" smtClean="0">
                <a:solidFill>
                  <a:schemeClr val="bg1"/>
                </a:solidFill>
                <a:latin typeface="Arial" charset="0"/>
              </a:rPr>
              <a:t>Eph</a:t>
            </a:r>
            <a:r>
              <a:rPr lang="en-US" altLang="en-US" b="1" dirty="0">
                <a:solidFill>
                  <a:schemeClr val="bg1"/>
                </a:solidFill>
                <a:latin typeface="Arial" charset="0"/>
              </a:rPr>
              <a:t>. 5.25, 28-29</a:t>
            </a:r>
          </a:p>
          <a:p>
            <a:pPr lvl="1"/>
            <a:r>
              <a:rPr lang="en-US" altLang="en-US" sz="3200" b="1" i="1" dirty="0">
                <a:solidFill>
                  <a:schemeClr val="bg1"/>
                </a:solidFill>
                <a:latin typeface="Arial" charset="0"/>
              </a:rPr>
              <a:t>provide leadership generally</a:t>
            </a:r>
            <a:endParaRPr lang="en-US" altLang="en-US" sz="3200" b="1" dirty="0">
              <a:solidFill>
                <a:schemeClr val="bg1"/>
              </a:solidFill>
              <a:latin typeface="Arial" charset="0"/>
            </a:endParaRPr>
          </a:p>
          <a:p>
            <a:pPr lvl="1"/>
            <a:r>
              <a:rPr lang="en-US" altLang="en-US" sz="3200" b="1" dirty="0" smtClean="0">
                <a:solidFill>
                  <a:schemeClr val="bg1"/>
                </a:solidFill>
                <a:latin typeface="Arial" charset="0"/>
              </a:rPr>
              <a:t> </a:t>
            </a:r>
            <a:r>
              <a:rPr lang="en-US" altLang="en-US" sz="3200" b="1" dirty="0">
                <a:solidFill>
                  <a:schemeClr val="bg1"/>
                </a:solidFill>
                <a:latin typeface="Arial" charset="0"/>
              </a:rPr>
              <a:t>a sacrificial &amp; serving leader : </a:t>
            </a:r>
            <a:r>
              <a:rPr lang="en-US" altLang="en-US" sz="3200" b="1" dirty="0">
                <a:solidFill>
                  <a:srgbClr val="FFFF00"/>
                </a:solidFill>
                <a:latin typeface="Arial" charset="0"/>
              </a:rPr>
              <a:t>Eph. 5.25 </a:t>
            </a:r>
          </a:p>
        </p:txBody>
      </p:sp>
      <p:sp>
        <p:nvSpPr>
          <p:cNvPr id="4101" name="Rectangle 5"/>
          <p:cNvSpPr>
            <a:spLocks noChangeArrowheads="1"/>
          </p:cNvSpPr>
          <p:nvPr/>
        </p:nvSpPr>
        <p:spPr bwMode="auto">
          <a:xfrm>
            <a:off x="533400" y="5105400"/>
            <a:ext cx="8229600" cy="609600"/>
          </a:xfrm>
          <a:prstGeom prst="rect">
            <a:avLst/>
          </a:prstGeom>
          <a:noFill/>
          <a:ln w="76200">
            <a:solidFill>
              <a:srgbClr val="FFFF00"/>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Lst>
        </p:spPr>
        <p:txBody>
          <a:bodyPr wrap="none" anchor="ctr"/>
          <a:lstStyle/>
          <a:p>
            <a:endParaRPr lang="en-US" smtClean="0">
              <a:solidFill>
                <a:srgbClr val="FFFF00"/>
              </a:solidFill>
              <a:latin typeface="Times New Roman" pitchFamily="18" charset="0"/>
            </a:endParaRPr>
          </a:p>
        </p:txBody>
      </p:sp>
    </p:spTree>
    <p:extLst>
      <p:ext uri="{BB962C8B-B14F-4D97-AF65-F5344CB8AC3E}">
        <p14:creationId xmlns:p14="http://schemas.microsoft.com/office/powerpoint/2010/main" val="3467171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 calcmode="lin" valueType="num">
                                      <p:cBhvr>
                                        <p:cTn id="7" dur="500" fill="hold"/>
                                        <p:tgtEl>
                                          <p:spTgt spid="4101"/>
                                        </p:tgtEl>
                                        <p:attrNameLst>
                                          <p:attrName>ppt_w</p:attrName>
                                        </p:attrNameLst>
                                      </p:cBhvr>
                                      <p:tavLst>
                                        <p:tav tm="0">
                                          <p:val>
                                            <p:strVal val="4/3*#ppt_w"/>
                                          </p:val>
                                        </p:tav>
                                        <p:tav tm="100000">
                                          <p:val>
                                            <p:strVal val="#ppt_w"/>
                                          </p:val>
                                        </p:tav>
                                      </p:tavLst>
                                    </p:anim>
                                    <p:anim calcmode="lin" valueType="num">
                                      <p:cBhvr>
                                        <p:cTn id="8" dur="500" fill="hold"/>
                                        <p:tgtEl>
                                          <p:spTgt spid="4101"/>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4800" b="1" dirty="0" smtClean="0">
                <a:solidFill>
                  <a:schemeClr val="bg1"/>
                </a:solidFill>
                <a:latin typeface="Arial" pitchFamily="34" charset="0"/>
              </a:rPr>
              <a:t>the relative importance of temporary threats &amp; eternal threats…</a:t>
            </a:r>
            <a:endParaRPr lang="en-US" b="1" dirty="0" smtClean="0">
              <a:latin typeface="Arial" pitchFamily="34" charset="0"/>
            </a:endParaRPr>
          </a:p>
        </p:txBody>
      </p:sp>
    </p:spTree>
    <p:extLst>
      <p:ext uri="{BB962C8B-B14F-4D97-AF65-F5344CB8AC3E}">
        <p14:creationId xmlns:p14="http://schemas.microsoft.com/office/powerpoint/2010/main" val="14406686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0"/>
            <a:ext cx="9144000" cy="6858000"/>
          </a:xfrm>
          <a:solidFill>
            <a:schemeClr val="tx1"/>
          </a:solidFill>
        </p:spPr>
        <p:txBody>
          <a:bodyPr/>
          <a:lstStyle/>
          <a:p>
            <a:endParaRPr lang="en-US" smtClean="0"/>
          </a:p>
        </p:txBody>
      </p:sp>
      <p:sp>
        <p:nvSpPr>
          <p:cNvPr id="7171" name="Content Placeholder 2"/>
          <p:cNvSpPr>
            <a:spLocks noGrp="1"/>
          </p:cNvSpPr>
          <p:nvPr>
            <p:ph idx="1"/>
          </p:nvPr>
        </p:nvSpPr>
        <p:spPr>
          <a:xfrm>
            <a:off x="304800" y="304800"/>
            <a:ext cx="8382000" cy="1447800"/>
          </a:xfrm>
        </p:spPr>
        <p:txBody>
          <a:bodyPr/>
          <a:lstStyle/>
          <a:p>
            <a:pPr algn="ctr">
              <a:buFontTx/>
              <a:buNone/>
            </a:pPr>
            <a:r>
              <a:rPr lang="en-US" sz="4000" b="1" i="1" dirty="0" smtClean="0">
                <a:solidFill>
                  <a:schemeClr val="bg1"/>
                </a:solidFill>
                <a:latin typeface="Arial" pitchFamily="34" charset="0"/>
                <a:cs typeface="Arial" pitchFamily="34" charset="0"/>
              </a:rPr>
              <a:t>What would I do …?</a:t>
            </a:r>
          </a:p>
        </p:txBody>
      </p:sp>
      <p:pic>
        <p:nvPicPr>
          <p:cNvPr id="13316" name="Picture 4"/>
          <p:cNvPicPr>
            <a:picLocks noChangeAspect="1" noChangeArrowheads="1"/>
          </p:cNvPicPr>
          <p:nvPr/>
        </p:nvPicPr>
        <p:blipFill>
          <a:blip r:embed="rId2" cstate="print"/>
          <a:srcRect/>
          <a:stretch>
            <a:fillRect/>
          </a:stretch>
        </p:blipFill>
        <p:spPr bwMode="auto">
          <a:xfrm>
            <a:off x="228600" y="2209800"/>
            <a:ext cx="4475163" cy="3505200"/>
          </a:xfrm>
          <a:prstGeom prst="rect">
            <a:avLst/>
          </a:prstGeom>
          <a:noFill/>
          <a:ln w="38100">
            <a:solidFill>
              <a:schemeClr val="bg1"/>
            </a:solidFill>
            <a:miter lim="800000"/>
            <a:headEnd/>
            <a:tailEnd/>
          </a:ln>
        </p:spPr>
      </p:pic>
      <p:pic>
        <p:nvPicPr>
          <p:cNvPr id="2050" name="Picture 2"/>
          <p:cNvPicPr>
            <a:picLocks noChangeAspect="1" noChangeArrowheads="1"/>
          </p:cNvPicPr>
          <p:nvPr/>
        </p:nvPicPr>
        <p:blipFill>
          <a:blip r:embed="rId3" cstate="print"/>
          <a:srcRect/>
          <a:stretch>
            <a:fillRect/>
          </a:stretch>
        </p:blipFill>
        <p:spPr bwMode="auto">
          <a:xfrm>
            <a:off x="5029200" y="2209800"/>
            <a:ext cx="3808413" cy="35052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144859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fade">
                                      <p:cBhvr>
                                        <p:cTn id="7" dur="500"/>
                                        <p:tgtEl>
                                          <p:spTgt spid="133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0" y="0"/>
            <a:ext cx="9144000" cy="6858000"/>
          </a:xfrm>
          <a:solidFill>
            <a:schemeClr val="tx1"/>
          </a:solidFill>
        </p:spPr>
        <p:txBody>
          <a:bodyPr/>
          <a:lstStyle/>
          <a:p>
            <a:r>
              <a:rPr lang="en-US" sz="2800" dirty="0" smtClean="0">
                <a:solidFill>
                  <a:schemeClr val="bg1"/>
                </a:solidFill>
                <a:latin typeface="Arial Black" pitchFamily="34" charset="0"/>
              </a:rPr>
              <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
            </a:r>
            <a:br>
              <a:rPr lang="en-US" sz="2800" dirty="0" smtClean="0">
                <a:solidFill>
                  <a:schemeClr val="bg1"/>
                </a:solidFill>
                <a:latin typeface="Arial Black" pitchFamily="34" charset="0"/>
              </a:rPr>
            </a:br>
            <a:r>
              <a:rPr lang="en-US" sz="2800" dirty="0" smtClean="0">
                <a:solidFill>
                  <a:schemeClr val="bg1"/>
                </a:solidFill>
                <a:latin typeface="Arial Black" pitchFamily="34" charset="0"/>
              </a:rPr>
              <a:t/>
            </a:r>
            <a:br>
              <a:rPr lang="en-US" sz="2800"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endParaRPr lang="en-US" dirty="0" smtClean="0">
              <a:solidFill>
                <a:schemeClr val="bg1"/>
              </a:solidFill>
              <a:latin typeface="Arial Black" pitchFamily="34" charset="0"/>
            </a:endParaRPr>
          </a:p>
        </p:txBody>
      </p:sp>
      <p:sp>
        <p:nvSpPr>
          <p:cNvPr id="3" name="Content Placeholder 2"/>
          <p:cNvSpPr>
            <a:spLocks noGrp="1"/>
          </p:cNvSpPr>
          <p:nvPr>
            <p:ph idx="1"/>
          </p:nvPr>
        </p:nvSpPr>
        <p:spPr>
          <a:xfrm>
            <a:off x="0" y="2133600"/>
            <a:ext cx="9144000" cy="4724400"/>
          </a:xfrm>
          <a:solidFill>
            <a:schemeClr val="tx1"/>
          </a:solidFill>
        </p:spPr>
        <p:txBody>
          <a:bodyPr/>
          <a:lstStyle/>
          <a:p>
            <a:r>
              <a:rPr lang="en-US" b="1" dirty="0" smtClean="0">
                <a:solidFill>
                  <a:srgbClr val="FFFF00"/>
                </a:solidFill>
                <a:latin typeface="Arial" pitchFamily="34" charset="0"/>
                <a:cs typeface="Arial" pitchFamily="34" charset="0"/>
              </a:rPr>
              <a:t>If I found your well or water line was toxic?</a:t>
            </a:r>
          </a:p>
          <a:p>
            <a:endParaRPr lang="en-US" b="1" dirty="0">
              <a:solidFill>
                <a:srgbClr val="FFFF00"/>
              </a:solidFill>
              <a:latin typeface="Arial" pitchFamily="34" charset="0"/>
              <a:cs typeface="Arial" pitchFamily="34" charset="0"/>
            </a:endParaRPr>
          </a:p>
          <a:p>
            <a:endParaRPr lang="en-US" b="1" dirty="0" smtClean="0">
              <a:solidFill>
                <a:srgbClr val="FFFF00"/>
              </a:solidFill>
              <a:latin typeface="Arial" pitchFamily="34" charset="0"/>
              <a:cs typeface="Arial" pitchFamily="34" charset="0"/>
            </a:endParaRPr>
          </a:p>
          <a:p>
            <a:r>
              <a:rPr lang="en-US" b="1" dirty="0" smtClean="0">
                <a:solidFill>
                  <a:srgbClr val="FFFF00"/>
                </a:solidFill>
                <a:latin typeface="Arial" pitchFamily="34" charset="0"/>
                <a:cs typeface="Arial" pitchFamily="34" charset="0"/>
              </a:rPr>
              <a:t>If you found your neighbors were feeding trash to your children?</a:t>
            </a:r>
          </a:p>
        </p:txBody>
      </p:sp>
      <p:sp>
        <p:nvSpPr>
          <p:cNvPr id="4" name="Content Placeholder 2"/>
          <p:cNvSpPr txBox="1">
            <a:spLocks/>
          </p:cNvSpPr>
          <p:nvPr/>
        </p:nvSpPr>
        <p:spPr bwMode="auto">
          <a:xfrm>
            <a:off x="304800" y="304800"/>
            <a:ext cx="8382000" cy="144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lgn="ctr">
              <a:spcBef>
                <a:spcPct val="20000"/>
              </a:spcBef>
              <a:defRPr/>
            </a:pPr>
            <a:r>
              <a:rPr lang="en-US" sz="4000" b="1" i="1" kern="0" dirty="0" smtClean="0">
                <a:solidFill>
                  <a:srgbClr val="FFFFFF"/>
                </a:solidFill>
                <a:latin typeface="Arial" pitchFamily="34" charset="0"/>
                <a:cs typeface="Arial" pitchFamily="34" charset="0"/>
              </a:rPr>
              <a:t>What would I do …?</a:t>
            </a:r>
          </a:p>
        </p:txBody>
      </p:sp>
    </p:spTree>
    <p:extLst>
      <p:ext uri="{BB962C8B-B14F-4D97-AF65-F5344CB8AC3E}">
        <p14:creationId xmlns:p14="http://schemas.microsoft.com/office/powerpoint/2010/main" val="2734658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wipe(up)">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lstStyle/>
          <a:p>
            <a:r>
              <a:rPr lang="en-US" sz="3200" b="1" dirty="0" smtClean="0">
                <a:solidFill>
                  <a:schemeClr val="bg1"/>
                </a:solidFill>
                <a:latin typeface="Arial" pitchFamily="34" charset="0"/>
              </a:rPr>
              <a:t>on a spiritual &amp; moral level…</a:t>
            </a:r>
            <a:br>
              <a:rPr lang="en-US" sz="32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3200" b="1" dirty="0" smtClean="0">
                <a:solidFill>
                  <a:schemeClr val="bg1"/>
                </a:solidFill>
                <a:latin typeface="Arial" pitchFamily="34" charset="0"/>
              </a:rPr>
              <a:t>…am I letting toxic filth infiltrate my home?</a:t>
            </a:r>
            <a:endParaRPr lang="en-US" sz="3200" b="1" dirty="0" smtClean="0">
              <a:latin typeface="Arial" pitchFamily="34" charset="0"/>
            </a:endParaRPr>
          </a:p>
        </p:txBody>
      </p:sp>
      <p:sp>
        <p:nvSpPr>
          <p:cNvPr id="3" name="Up Arrow 2"/>
          <p:cNvSpPr/>
          <p:nvPr/>
        </p:nvSpPr>
        <p:spPr bwMode="auto">
          <a:xfrm>
            <a:off x="1828800" y="1676400"/>
            <a:ext cx="5486400" cy="35814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New Roman" charset="0"/>
            </a:endParaRPr>
          </a:p>
        </p:txBody>
      </p:sp>
      <p:sp>
        <p:nvSpPr>
          <p:cNvPr id="5" name="Circular Arrow 4"/>
          <p:cNvSpPr/>
          <p:nvPr/>
        </p:nvSpPr>
        <p:spPr bwMode="auto">
          <a:xfrm rot="20496150">
            <a:off x="376822" y="3391981"/>
            <a:ext cx="3131509" cy="2895036"/>
          </a:xfrm>
          <a:prstGeom prst="circularArrow">
            <a:avLst>
              <a:gd name="adj1" fmla="val 11567"/>
              <a:gd name="adj2" fmla="val 973033"/>
              <a:gd name="adj3" fmla="val 20190779"/>
              <a:gd name="adj4" fmla="val 143216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6" name="Circular Arrow 5"/>
          <p:cNvSpPr/>
          <p:nvPr/>
        </p:nvSpPr>
        <p:spPr bwMode="auto">
          <a:xfrm rot="705827">
            <a:off x="1481429" y="1355618"/>
            <a:ext cx="3131509" cy="2895036"/>
          </a:xfrm>
          <a:prstGeom prst="circularArrow">
            <a:avLst>
              <a:gd name="adj1" fmla="val 11567"/>
              <a:gd name="adj2" fmla="val 973033"/>
              <a:gd name="adj3" fmla="val 20190779"/>
              <a:gd name="adj4" fmla="val 143216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
        <p:nvSpPr>
          <p:cNvPr id="8" name="Circular Arrow 7"/>
          <p:cNvSpPr/>
          <p:nvPr/>
        </p:nvSpPr>
        <p:spPr bwMode="auto">
          <a:xfrm rot="1678028" flipH="1">
            <a:off x="5383876" y="3310344"/>
            <a:ext cx="3206004" cy="3161531"/>
          </a:xfrm>
          <a:prstGeom prst="circularArrow">
            <a:avLst>
              <a:gd name="adj1" fmla="val 11567"/>
              <a:gd name="adj2" fmla="val 973033"/>
              <a:gd name="adj3" fmla="val 20190779"/>
              <a:gd name="adj4" fmla="val 14946171"/>
              <a:gd name="adj5" fmla="val 14411"/>
            </a:avLst>
          </a:prstGeom>
          <a:solidFill>
            <a:srgbClr val="33CC33"/>
          </a:soli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endParaRPr lang="en-US" smtClean="0">
              <a:solidFill>
                <a:srgbClr val="000000"/>
              </a:solidFill>
            </a:endParaRPr>
          </a:p>
        </p:txBody>
      </p:sp>
    </p:spTree>
    <p:extLst>
      <p:ext uri="{BB962C8B-B14F-4D97-AF65-F5344CB8AC3E}">
        <p14:creationId xmlns:p14="http://schemas.microsoft.com/office/powerpoint/2010/main" val="9887635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0" y="0"/>
            <a:ext cx="9144000" cy="6858000"/>
          </a:xfrm>
          <a:solidFill>
            <a:schemeClr val="tx2"/>
          </a:solidFill>
        </p:spPr>
        <p:txBody>
          <a:bodyPr>
            <a:normAutofit fontScale="90000"/>
          </a:bodyPr>
          <a:lstStyle/>
          <a:p>
            <a:r>
              <a:rPr lang="en-US" sz="3200" b="1" dirty="0" smtClean="0">
                <a:solidFill>
                  <a:schemeClr val="bg1"/>
                </a:solidFill>
                <a:latin typeface="Arial" pitchFamily="34" charset="0"/>
              </a:rPr>
              <a:t>Godliness does not come from</a:t>
            </a:r>
            <a:br>
              <a:rPr lang="en-US" sz="3200" b="1" dirty="0" smtClean="0">
                <a:solidFill>
                  <a:schemeClr val="bg1"/>
                </a:solidFill>
                <a:latin typeface="Arial" pitchFamily="34" charset="0"/>
              </a:rPr>
            </a:br>
            <a:r>
              <a:rPr lang="en-US" sz="3200" b="1" dirty="0" smtClean="0">
                <a:solidFill>
                  <a:schemeClr val="bg1"/>
                </a:solidFill>
                <a:latin typeface="Arial" pitchFamily="34" charset="0"/>
              </a:rPr>
              <a:t>taking our cues from the world</a:t>
            </a:r>
            <a:br>
              <a:rPr lang="en-US" sz="3200" b="1" dirty="0" smtClean="0">
                <a:solidFill>
                  <a:schemeClr val="bg1"/>
                </a:solidFill>
                <a:latin typeface="Arial" pitchFamily="34" charset="0"/>
              </a:rPr>
            </a:br>
            <a:r>
              <a:rPr lang="en-US" sz="3200" b="1" u="sng" dirty="0" smtClean="0">
                <a:solidFill>
                  <a:schemeClr val="bg1"/>
                </a:solidFill>
                <a:latin typeface="Arial" pitchFamily="34" charset="0"/>
              </a:rPr>
              <a:t>Rm.12.1-2</a:t>
            </a:r>
            <a:r>
              <a:rPr lang="en-US" sz="3200" b="1" dirty="0" smtClean="0">
                <a:solidFill>
                  <a:schemeClr val="bg1"/>
                </a:solidFill>
                <a:latin typeface="Arial" pitchFamily="34" charset="0"/>
              </a:rPr>
              <a:t/>
            </a:r>
            <a:br>
              <a:rPr lang="en-US" sz="32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r>
              <a:rPr lang="en-US" sz="4000" b="1" dirty="0" smtClean="0">
                <a:solidFill>
                  <a:schemeClr val="bg1"/>
                </a:solidFill>
                <a:latin typeface="Arial" pitchFamily="34" charset="0"/>
              </a:rPr>
              <a:t/>
            </a:r>
            <a:br>
              <a:rPr lang="en-US" sz="4000" b="1" dirty="0" smtClean="0">
                <a:solidFill>
                  <a:schemeClr val="bg1"/>
                </a:solidFill>
                <a:latin typeface="Arial" pitchFamily="34" charset="0"/>
              </a:rPr>
            </a:br>
            <a:endParaRPr lang="en-US" sz="3200" b="1" dirty="0" smtClean="0">
              <a:latin typeface="Arial" pitchFamily="34" charset="0"/>
            </a:endParaRPr>
          </a:p>
        </p:txBody>
      </p:sp>
      <p:sp>
        <p:nvSpPr>
          <p:cNvPr id="7" name="Up Arrow 6"/>
          <p:cNvSpPr/>
          <p:nvPr/>
        </p:nvSpPr>
        <p:spPr bwMode="auto">
          <a:xfrm>
            <a:off x="152400" y="2819400"/>
            <a:ext cx="2819400" cy="2209800"/>
          </a:xfrm>
          <a:prstGeom prst="upArrow">
            <a:avLst>
              <a:gd name="adj1" fmla="val 88534"/>
              <a:gd name="adj2" fmla="val 50000"/>
            </a:avLst>
          </a:prstGeom>
          <a:solidFill>
            <a:schemeClr val="tx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New Roman" charset="0"/>
            </a:endParaRPr>
          </a:p>
        </p:txBody>
      </p:sp>
      <p:sp>
        <p:nvSpPr>
          <p:cNvPr id="9" name="Up Arrow 8"/>
          <p:cNvSpPr/>
          <p:nvPr/>
        </p:nvSpPr>
        <p:spPr bwMode="auto">
          <a:xfrm>
            <a:off x="6172200" y="2819400"/>
            <a:ext cx="2819400" cy="2209800"/>
          </a:xfrm>
          <a:prstGeom prst="upArrow">
            <a:avLst>
              <a:gd name="adj1" fmla="val 88534"/>
              <a:gd name="adj2" fmla="val 50000"/>
            </a:avLst>
          </a:prstGeom>
          <a:solidFill>
            <a:schemeClr val="tx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New Roman" charset="0"/>
            </a:endParaRPr>
          </a:p>
        </p:txBody>
      </p:sp>
      <p:sp>
        <p:nvSpPr>
          <p:cNvPr id="10" name="Oval 9"/>
          <p:cNvSpPr/>
          <p:nvPr/>
        </p:nvSpPr>
        <p:spPr bwMode="auto">
          <a:xfrm>
            <a:off x="1752600" y="1676400"/>
            <a:ext cx="5638800" cy="5105400"/>
          </a:xfrm>
          <a:prstGeom prst="ellipse">
            <a:avLst/>
          </a:prstGeom>
          <a:solidFill>
            <a:schemeClr val="bg1">
              <a:alpha val="68000"/>
            </a:schemeClr>
          </a:solidFill>
          <a:ln w="9525" cap="flat" cmpd="sng" algn="ctr">
            <a:solidFill>
              <a:schemeClr val="tx1"/>
            </a:solidFill>
            <a:prstDash val="solid"/>
            <a:round/>
            <a:headEnd type="none" w="med" len="med"/>
            <a:tailEnd type="none" w="med" len="med"/>
          </a:ln>
          <a:effectLst>
            <a:softEdge rad="635000"/>
          </a:effectLst>
        </p:spPr>
        <p:txBody>
          <a:bodyPr vert="horz" wrap="square" lIns="91440" tIns="45720" rIns="91440" bIns="45720" numCol="1" rtlCol="0" anchor="t" anchorCtr="0" compatLnSpc="1">
            <a:prstTxWarp prst="textNoShape">
              <a:avLst/>
            </a:prstTxWarp>
          </a:bodyPr>
          <a:lstStyle/>
          <a:p>
            <a:r>
              <a:rPr lang="en-US" dirty="0" smtClean="0">
                <a:solidFill>
                  <a:srgbClr val="000000"/>
                </a:solidFill>
                <a:latin typeface="Times New Roman" charset="0"/>
              </a:rPr>
              <a:t>                                                                                                                                                                                                                                                                                                                                                                                                                                                                                                                                                                                                                                 </a:t>
            </a:r>
          </a:p>
        </p:txBody>
      </p:sp>
      <p:sp>
        <p:nvSpPr>
          <p:cNvPr id="3" name="Up Arrow 2"/>
          <p:cNvSpPr/>
          <p:nvPr/>
        </p:nvSpPr>
        <p:spPr bwMode="auto">
          <a:xfrm>
            <a:off x="3200400" y="2819400"/>
            <a:ext cx="2819400" cy="2209800"/>
          </a:xfrm>
          <a:prstGeom prst="upArrow">
            <a:avLst>
              <a:gd name="adj1" fmla="val 88534"/>
              <a:gd name="adj2" fmla="val 50000"/>
            </a:avLst>
          </a:prstGeom>
          <a:solidFill>
            <a:schemeClr val="bg1"/>
          </a:solid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New Roman" charset="0"/>
            </a:endParaRPr>
          </a:p>
        </p:txBody>
      </p:sp>
    </p:spTree>
    <p:extLst>
      <p:ext uri="{BB962C8B-B14F-4D97-AF65-F5344CB8AC3E}">
        <p14:creationId xmlns:p14="http://schemas.microsoft.com/office/powerpoint/2010/main" val="20954186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4800" b="1" dirty="0" smtClean="0">
                <a:solidFill>
                  <a:schemeClr val="bg1"/>
                </a:solidFill>
                <a:latin typeface="Calibri" panose="020F0502020204030204" pitchFamily="34" charset="0"/>
              </a:rPr>
              <a:t>an analogy:</a:t>
            </a:r>
            <a:br>
              <a:rPr lang="en-US" sz="4800" b="1" dirty="0" smtClean="0">
                <a:solidFill>
                  <a:schemeClr val="bg1"/>
                </a:solidFill>
                <a:latin typeface="Calibri" panose="020F0502020204030204" pitchFamily="34" charset="0"/>
              </a:rPr>
            </a:br>
            <a:r>
              <a:rPr lang="en-US" sz="4800" b="1" dirty="0">
                <a:solidFill>
                  <a:schemeClr val="bg1"/>
                </a:solidFill>
                <a:latin typeface="Calibri" panose="020F0502020204030204" pitchFamily="34" charset="0"/>
              </a:rPr>
              <a:t/>
            </a:r>
            <a:br>
              <a:rPr lang="en-US" sz="4800" b="1" dirty="0">
                <a:solidFill>
                  <a:schemeClr val="bg1"/>
                </a:solidFill>
                <a:latin typeface="Calibri" panose="020F0502020204030204" pitchFamily="34" charset="0"/>
              </a:rPr>
            </a:br>
            <a:r>
              <a:rPr lang="en-US" sz="4800" i="1" dirty="0" smtClean="0">
                <a:solidFill>
                  <a:schemeClr val="bg1"/>
                </a:solidFill>
                <a:latin typeface="Calibri" panose="020F0502020204030204" pitchFamily="34" charset="0"/>
              </a:rPr>
              <a:t>a man</a:t>
            </a:r>
            <a:br>
              <a:rPr lang="en-US" sz="4800" i="1" dirty="0" smtClean="0">
                <a:solidFill>
                  <a:schemeClr val="bg1"/>
                </a:solidFill>
                <a:latin typeface="Calibri" panose="020F0502020204030204" pitchFamily="34" charset="0"/>
              </a:rPr>
            </a:br>
            <a:r>
              <a:rPr lang="en-US" sz="4800" i="1" dirty="0" smtClean="0">
                <a:solidFill>
                  <a:schemeClr val="bg1"/>
                </a:solidFill>
                <a:latin typeface="Calibri" panose="020F0502020204030204" pitchFamily="34" charset="0"/>
              </a:rPr>
              <a:t>&amp;</a:t>
            </a:r>
            <a:br>
              <a:rPr lang="en-US" sz="4800" i="1" dirty="0" smtClean="0">
                <a:solidFill>
                  <a:schemeClr val="bg1"/>
                </a:solidFill>
                <a:latin typeface="Calibri" panose="020F0502020204030204" pitchFamily="34" charset="0"/>
              </a:rPr>
            </a:br>
            <a:r>
              <a:rPr lang="en-US" sz="4800" i="1" dirty="0" smtClean="0">
                <a:solidFill>
                  <a:schemeClr val="bg1"/>
                </a:solidFill>
                <a:latin typeface="Calibri" panose="020F0502020204030204" pitchFamily="34" charset="0"/>
              </a:rPr>
              <a:t>a woman</a:t>
            </a:r>
            <a:br>
              <a:rPr lang="en-US" sz="4800" i="1" dirty="0" smtClean="0">
                <a:solidFill>
                  <a:schemeClr val="bg1"/>
                </a:solidFill>
                <a:latin typeface="Calibri" panose="020F0502020204030204" pitchFamily="34" charset="0"/>
              </a:rPr>
            </a:br>
            <a:r>
              <a:rPr lang="en-US" sz="4800" i="1" dirty="0" smtClean="0">
                <a:solidFill>
                  <a:schemeClr val="bg1"/>
                </a:solidFill>
                <a:latin typeface="Calibri" panose="020F0502020204030204" pitchFamily="34" charset="0"/>
              </a:rPr>
              <a:t>&amp;</a:t>
            </a:r>
            <a:br>
              <a:rPr lang="en-US" sz="4800" i="1" dirty="0" smtClean="0">
                <a:solidFill>
                  <a:schemeClr val="bg1"/>
                </a:solidFill>
                <a:latin typeface="Calibri" panose="020F0502020204030204" pitchFamily="34" charset="0"/>
              </a:rPr>
            </a:br>
            <a:r>
              <a:rPr lang="en-US" sz="4800" i="1" dirty="0" smtClean="0">
                <a:solidFill>
                  <a:schemeClr val="bg1"/>
                </a:solidFill>
                <a:latin typeface="Calibri" panose="020F0502020204030204" pitchFamily="34" charset="0"/>
              </a:rPr>
              <a:t>a garden </a:t>
            </a:r>
            <a:endParaRPr lang="en-US" i="1" dirty="0" smtClean="0">
              <a:latin typeface="Calibri" panose="020F0502020204030204" pitchFamily="34" charset="0"/>
            </a:endParaRPr>
          </a:p>
        </p:txBody>
      </p:sp>
      <p:sp>
        <p:nvSpPr>
          <p:cNvPr id="2" name="Rectangle 1"/>
          <p:cNvSpPr/>
          <p:nvPr/>
        </p:nvSpPr>
        <p:spPr bwMode="auto">
          <a:xfrm>
            <a:off x="2286000" y="2133600"/>
            <a:ext cx="4648200" cy="4267200"/>
          </a:xfrm>
          <a:prstGeom prst="rect">
            <a:avLst/>
          </a:prstGeom>
          <a:noFill/>
          <a:ln w="9525"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New Roman" charset="0"/>
            </a:endParaRPr>
          </a:p>
        </p:txBody>
      </p:sp>
    </p:spTree>
    <p:extLst>
      <p:ext uri="{BB962C8B-B14F-4D97-AF65-F5344CB8AC3E}">
        <p14:creationId xmlns:p14="http://schemas.microsoft.com/office/powerpoint/2010/main" val="40295327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normAutofit lnSpcReduction="10000"/>
          </a:bodyPr>
          <a:lstStyle/>
          <a:p>
            <a:endParaRPr lang="en-US" altLang="en-US" sz="3600" b="1" dirty="0" smtClean="0">
              <a:solidFill>
                <a:schemeClr val="bg1"/>
              </a:solidFill>
              <a:effectLst>
                <a:outerShdw blurRad="38100" dist="38100" dir="2700000" algn="tl">
                  <a:srgbClr val="808080"/>
                </a:outerShdw>
              </a:effectLst>
              <a:latin typeface="Arial" charset="0"/>
            </a:endParaRPr>
          </a:p>
          <a:p>
            <a:pPr marL="0" indent="0">
              <a:buNone/>
            </a:pPr>
            <a:endParaRPr lang="en-US" altLang="en-US" sz="3600" b="1" dirty="0" smtClean="0">
              <a:solidFill>
                <a:schemeClr val="bg1"/>
              </a:solidFill>
              <a:effectLst>
                <a:outerShdw blurRad="38100" dist="38100" dir="2700000" algn="tl">
                  <a:srgbClr val="808080"/>
                </a:outerShdw>
              </a:effectLst>
              <a:latin typeface="Arial" charset="0"/>
            </a:endParaRPr>
          </a:p>
          <a:p>
            <a:pPr marL="0" indent="0" algn="ctr">
              <a:buNone/>
            </a:pPr>
            <a:r>
              <a:rPr lang="en-US" altLang="en-US" sz="3600" b="1" dirty="0" err="1" smtClean="0">
                <a:solidFill>
                  <a:schemeClr val="bg1"/>
                </a:solidFill>
                <a:latin typeface="Calibri" panose="020F0502020204030204" pitchFamily="34" charset="0"/>
              </a:rPr>
              <a:t>Eph</a:t>
            </a:r>
            <a:r>
              <a:rPr lang="en-US" altLang="en-US" sz="3600" b="1" dirty="0" smtClean="0">
                <a:solidFill>
                  <a:schemeClr val="bg1"/>
                </a:solidFill>
                <a:latin typeface="Calibri" panose="020F0502020204030204" pitchFamily="34" charset="0"/>
              </a:rPr>
              <a:t> </a:t>
            </a:r>
            <a:r>
              <a:rPr lang="en-US" altLang="en-US" sz="3600" b="1" dirty="0">
                <a:solidFill>
                  <a:schemeClr val="bg1"/>
                </a:solidFill>
                <a:latin typeface="Calibri" panose="020F0502020204030204" pitchFamily="34" charset="0"/>
              </a:rPr>
              <a:t>5:25, 28-31, 33 </a:t>
            </a:r>
            <a:r>
              <a:rPr lang="en-US" altLang="en-US" sz="2000" dirty="0" smtClean="0">
                <a:solidFill>
                  <a:schemeClr val="bg1"/>
                </a:solidFill>
                <a:latin typeface="Calibri" panose="020F0502020204030204" pitchFamily="34" charset="0"/>
              </a:rPr>
              <a:t>ESV</a:t>
            </a:r>
          </a:p>
          <a:p>
            <a:pPr marL="0" indent="0" algn="ctr">
              <a:buNone/>
            </a:pPr>
            <a:r>
              <a:rPr lang="en-US" altLang="en-US" sz="2800" dirty="0" smtClean="0">
                <a:solidFill>
                  <a:schemeClr val="bg1"/>
                </a:solidFill>
                <a:latin typeface="Calibri" panose="020F0502020204030204" pitchFamily="34" charset="0"/>
              </a:rPr>
              <a:t>25 </a:t>
            </a:r>
            <a:r>
              <a:rPr lang="en-US" altLang="en-US" sz="2800" dirty="0">
                <a:solidFill>
                  <a:schemeClr val="bg1"/>
                </a:solidFill>
                <a:latin typeface="Calibri" panose="020F0502020204030204" pitchFamily="34" charset="0"/>
              </a:rPr>
              <a:t>Husbands, love your wives, as Christ loved the church and gave himself up for her, ... </a:t>
            </a:r>
            <a:endParaRPr lang="en-US" altLang="en-US" sz="2800" dirty="0" smtClean="0">
              <a:solidFill>
                <a:schemeClr val="bg1"/>
              </a:solidFill>
              <a:latin typeface="Calibri" panose="020F0502020204030204" pitchFamily="34" charset="0"/>
            </a:endParaRPr>
          </a:p>
          <a:p>
            <a:pPr marL="0" indent="0" algn="ctr">
              <a:buNone/>
            </a:pPr>
            <a:r>
              <a:rPr lang="en-US" altLang="en-US" sz="2800" dirty="0" smtClean="0">
                <a:solidFill>
                  <a:schemeClr val="bg1"/>
                </a:solidFill>
                <a:latin typeface="Calibri" panose="020F0502020204030204" pitchFamily="34" charset="0"/>
              </a:rPr>
              <a:t>28-31 </a:t>
            </a:r>
            <a:r>
              <a:rPr lang="en-US" altLang="en-US" sz="2800" dirty="0">
                <a:solidFill>
                  <a:schemeClr val="bg1"/>
                </a:solidFill>
                <a:latin typeface="Calibri" panose="020F0502020204030204" pitchFamily="34" charset="0"/>
              </a:rPr>
              <a:t>In the same way husbands should love their wives as their own bodies. He who loves his wife loves himself. </a:t>
            </a:r>
            <a:r>
              <a:rPr lang="en-US" altLang="en-US" sz="2800" dirty="0" smtClean="0">
                <a:solidFill>
                  <a:schemeClr val="bg1"/>
                </a:solidFill>
                <a:latin typeface="Calibri" panose="020F0502020204030204" pitchFamily="34" charset="0"/>
              </a:rPr>
              <a:t>For </a:t>
            </a:r>
            <a:r>
              <a:rPr lang="en-US" altLang="en-US" sz="2800" dirty="0">
                <a:solidFill>
                  <a:schemeClr val="bg1"/>
                </a:solidFill>
                <a:latin typeface="Calibri" panose="020F0502020204030204" pitchFamily="34" charset="0"/>
              </a:rPr>
              <a:t>no one ever hated his own flesh, but nourishes and cherishes it, just as Christ does the church, </a:t>
            </a:r>
            <a:r>
              <a:rPr lang="en-US" altLang="en-US" sz="2800" dirty="0" smtClean="0">
                <a:solidFill>
                  <a:schemeClr val="bg1"/>
                </a:solidFill>
                <a:latin typeface="Calibri" panose="020F0502020204030204" pitchFamily="34" charset="0"/>
              </a:rPr>
              <a:t> </a:t>
            </a:r>
            <a:r>
              <a:rPr lang="en-US" altLang="en-US" sz="2800" dirty="0">
                <a:solidFill>
                  <a:schemeClr val="bg1"/>
                </a:solidFill>
                <a:latin typeface="Calibri" panose="020F0502020204030204" pitchFamily="34" charset="0"/>
              </a:rPr>
              <a:t>because we are members of his body. </a:t>
            </a:r>
            <a:endParaRPr lang="en-US" altLang="en-US" sz="2800" dirty="0" smtClean="0">
              <a:solidFill>
                <a:schemeClr val="bg1"/>
              </a:solidFill>
              <a:latin typeface="Calibri" panose="020F0502020204030204" pitchFamily="34" charset="0"/>
            </a:endParaRPr>
          </a:p>
          <a:p>
            <a:pPr marL="0" indent="0" algn="ctr">
              <a:buNone/>
            </a:pPr>
            <a:r>
              <a:rPr lang="en-US" altLang="en-US" sz="2800" dirty="0" smtClean="0">
                <a:solidFill>
                  <a:schemeClr val="bg1"/>
                </a:solidFill>
                <a:latin typeface="Calibri" panose="020F0502020204030204" pitchFamily="34" charset="0"/>
              </a:rPr>
              <a:t>31 </a:t>
            </a:r>
            <a:r>
              <a:rPr lang="en-US" altLang="en-US" sz="2800" dirty="0">
                <a:solidFill>
                  <a:schemeClr val="bg1"/>
                </a:solidFill>
                <a:latin typeface="Calibri" panose="020F0502020204030204" pitchFamily="34" charset="0"/>
              </a:rPr>
              <a:t>"Therefore a man shall leave his father and mother and hold fast to his wife, and the two shall become one flesh." ... 33 However, let each one of you love his wife as himself, and let the wife see that she respects her husband.</a:t>
            </a:r>
          </a:p>
        </p:txBody>
      </p:sp>
      <p:sp>
        <p:nvSpPr>
          <p:cNvPr id="52229" name="Rectangle 1029"/>
          <p:cNvSpPr>
            <a:spLocks noChangeArrowheads="1"/>
          </p:cNvSpPr>
          <p:nvPr/>
        </p:nvSpPr>
        <p:spPr bwMode="auto">
          <a:xfrm>
            <a:off x="68318" y="2971800"/>
            <a:ext cx="8915400" cy="1295400"/>
          </a:xfrm>
          <a:prstGeom prst="rect">
            <a:avLst/>
          </a:prstGeom>
          <a:noFill/>
          <a:ln w="76200">
            <a:solidFill>
              <a:srgbClr val="0000CC"/>
            </a:solidFill>
            <a:miter lim="800000"/>
            <a:headEnd/>
            <a:tailEnd/>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latin typeface="Times New Roman" pitchFamily="18" charset="0"/>
            </a:endParaRPr>
          </a:p>
        </p:txBody>
      </p:sp>
      <p:sp>
        <p:nvSpPr>
          <p:cNvPr id="5" name="Rectangle 2"/>
          <p:cNvSpPr txBox="1">
            <a:spLocks noChangeArrowheads="1"/>
          </p:cNvSpPr>
          <p:nvPr/>
        </p:nvSpPr>
        <p:spPr bwMode="auto">
          <a:xfrm>
            <a:off x="1371600" y="228600"/>
            <a:ext cx="6629400" cy="838200"/>
          </a:xfrm>
          <a:prstGeom prst="rect">
            <a:avLst/>
          </a:prstGeom>
          <a:solidFill>
            <a:srgbClr val="002060"/>
          </a:solidFill>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smtClean="0">
                <a:solidFill>
                  <a:schemeClr val="bg1"/>
                </a:solidFill>
                <a:effectLst>
                  <a:outerShdw blurRad="38100" dist="38100" dir="2700000" algn="tl">
                    <a:srgbClr val="000000"/>
                  </a:outerShdw>
                </a:effectLst>
                <a:latin typeface="Arial" charset="0"/>
              </a:rPr>
              <a:t>husbands</a:t>
            </a:r>
            <a:endParaRPr lang="en-US" sz="4800" b="1" kern="0" dirty="0" smtClean="0">
              <a:latin typeface="Arial" charset="0"/>
            </a:endParaRPr>
          </a:p>
        </p:txBody>
      </p:sp>
    </p:spTree>
    <p:extLst>
      <p:ext uri="{BB962C8B-B14F-4D97-AF65-F5344CB8AC3E}">
        <p14:creationId xmlns:p14="http://schemas.microsoft.com/office/powerpoint/2010/main" val="29546882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52229"/>
                                        </p:tgtEl>
                                        <p:attrNameLst>
                                          <p:attrName>style.visibility</p:attrName>
                                        </p:attrNameLst>
                                      </p:cBhvr>
                                      <p:to>
                                        <p:strVal val="visible"/>
                                      </p:to>
                                    </p:set>
                                    <p:anim calcmode="lin" valueType="num">
                                      <p:cBhvr>
                                        <p:cTn id="7" dur="500" fill="hold"/>
                                        <p:tgtEl>
                                          <p:spTgt spid="52229"/>
                                        </p:tgtEl>
                                        <p:attrNameLst>
                                          <p:attrName>ppt_w</p:attrName>
                                        </p:attrNameLst>
                                      </p:cBhvr>
                                      <p:tavLst>
                                        <p:tav tm="0">
                                          <p:val>
                                            <p:strVal val="4/3*#ppt_w"/>
                                          </p:val>
                                        </p:tav>
                                        <p:tav tm="100000">
                                          <p:val>
                                            <p:strVal val="#ppt_w"/>
                                          </p:val>
                                        </p:tav>
                                      </p:tavLst>
                                    </p:anim>
                                    <p:anim calcmode="lin" valueType="num">
                                      <p:cBhvr>
                                        <p:cTn id="8" dur="500" fill="hold"/>
                                        <p:tgtEl>
                                          <p:spTgt spid="52229"/>
                                        </p:tgtEl>
                                        <p:attrNameLst>
                                          <p:attrName>ppt_h</p:attrName>
                                        </p:attrNameLst>
                                      </p:cBhvr>
                                      <p:tavLst>
                                        <p:tav tm="0">
                                          <p:val>
                                            <p:strVal val="4/3*#ppt_h"/>
                                          </p:val>
                                        </p:tav>
                                        <p:tav tm="100000">
                                          <p:val>
                                            <p:strVal val="#ppt_h"/>
                                          </p:val>
                                        </p:tav>
                                      </p:tavLst>
                                    </p:anim>
                                  </p:childTnLst>
                                  <p:subTnLst>
                                    <p:set>
                                      <p:cBhvr override="childStyle">
                                        <p:cTn dur="1" fill="hold" display="0" masterRel="nextClick" afterEffect="1"/>
                                        <p:tgtEl>
                                          <p:spTgt spid="5222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9"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7" name="Rectangle 1027"/>
          <p:cNvSpPr>
            <a:spLocks noGrp="1" noChangeArrowheads="1"/>
          </p:cNvSpPr>
          <p:nvPr>
            <p:ph type="body" idx="1"/>
          </p:nvPr>
        </p:nvSpPr>
        <p:spPr>
          <a:xfrm>
            <a:off x="0" y="0"/>
            <a:ext cx="9144000" cy="6858000"/>
          </a:xfrm>
          <a:solidFill>
            <a:schemeClr val="tx1"/>
          </a:solidFill>
        </p:spPr>
        <p:txBody>
          <a:bodyPr/>
          <a:lstStyle/>
          <a:p>
            <a:endParaRPr lang="en-US" altLang="en-US" sz="3600" b="1" dirty="0" smtClean="0">
              <a:solidFill>
                <a:schemeClr val="bg1"/>
              </a:solidFill>
              <a:effectLst>
                <a:outerShdw blurRad="38100" dist="38100" dir="2700000" algn="tl">
                  <a:srgbClr val="808080"/>
                </a:outerShdw>
              </a:effectLst>
              <a:latin typeface="Arial" charset="0"/>
            </a:endParaRPr>
          </a:p>
          <a:p>
            <a:endParaRPr lang="en-US" altLang="en-US" sz="3600" b="1" dirty="0">
              <a:solidFill>
                <a:schemeClr val="bg1"/>
              </a:solidFill>
              <a:effectLst>
                <a:outerShdw blurRad="38100" dist="38100" dir="2700000" algn="tl">
                  <a:srgbClr val="808080"/>
                </a:outerShdw>
              </a:effectLst>
              <a:latin typeface="Arial" charset="0"/>
            </a:endParaRPr>
          </a:p>
          <a:p>
            <a:endParaRPr lang="en-US" altLang="en-US" sz="4400" dirty="0" smtClean="0">
              <a:solidFill>
                <a:schemeClr val="bg1"/>
              </a:solidFill>
              <a:effectLst>
                <a:outerShdw blurRad="38100" dist="38100" dir="2700000" algn="tl">
                  <a:srgbClr val="808080"/>
                </a:outerShdw>
              </a:effectLst>
              <a:latin typeface="Calibri" panose="020F0502020204030204" pitchFamily="34" charset="0"/>
            </a:endParaRPr>
          </a:p>
          <a:p>
            <a:r>
              <a:rPr lang="en-US" altLang="en-US" sz="4400" dirty="0" smtClean="0">
                <a:solidFill>
                  <a:schemeClr val="bg1"/>
                </a:solidFill>
                <a:effectLst>
                  <a:outerShdw blurRad="38100" dist="38100" dir="2700000" algn="tl">
                    <a:srgbClr val="808080"/>
                  </a:outerShdw>
                </a:effectLst>
                <a:latin typeface="Calibri" panose="020F0502020204030204" pitchFamily="34" charset="0"/>
              </a:rPr>
              <a:t>REMEMBERING </a:t>
            </a:r>
            <a:r>
              <a:rPr lang="en-US" altLang="en-US" sz="4400" dirty="0">
                <a:solidFill>
                  <a:schemeClr val="bg1"/>
                </a:solidFill>
                <a:effectLst>
                  <a:outerShdw blurRad="38100" dist="38100" dir="2700000" algn="tl">
                    <a:srgbClr val="808080"/>
                  </a:outerShdw>
                </a:effectLst>
                <a:latin typeface="Calibri" panose="020F0502020204030204" pitchFamily="34" charset="0"/>
              </a:rPr>
              <a:t>YOUR VOWS:</a:t>
            </a:r>
          </a:p>
          <a:p>
            <a:r>
              <a:rPr lang="en-US" altLang="en-US" sz="4400" dirty="0">
                <a:solidFill>
                  <a:schemeClr val="bg1"/>
                </a:solidFill>
                <a:latin typeface="Calibri" panose="020F0502020204030204" pitchFamily="34" charset="0"/>
              </a:rPr>
              <a:t>“love and cherish” Eph.5.28-29</a:t>
            </a:r>
          </a:p>
          <a:p>
            <a:r>
              <a:rPr lang="en-US" altLang="en-US" sz="4400" dirty="0">
                <a:solidFill>
                  <a:schemeClr val="bg1"/>
                </a:solidFill>
                <a:latin typeface="Calibri" panose="020F0502020204030204" pitchFamily="34" charset="0"/>
              </a:rPr>
              <a:t>“honor” 1Ptr.3.7</a:t>
            </a:r>
          </a:p>
          <a:p>
            <a:r>
              <a:rPr lang="en-US" altLang="en-US" sz="4400" dirty="0">
                <a:solidFill>
                  <a:schemeClr val="bg1"/>
                </a:solidFill>
                <a:latin typeface="Calibri" panose="020F0502020204030204" pitchFamily="34" charset="0"/>
              </a:rPr>
              <a:t>“to her and her alone” </a:t>
            </a:r>
            <a:r>
              <a:rPr lang="en-US" altLang="en-US" sz="4400" dirty="0" smtClean="0">
                <a:solidFill>
                  <a:schemeClr val="bg1"/>
                </a:solidFill>
                <a:latin typeface="Calibri" panose="020F0502020204030204" pitchFamily="34" charset="0"/>
              </a:rPr>
              <a:t>                          Job.31.1</a:t>
            </a:r>
            <a:r>
              <a:rPr lang="en-US" altLang="en-US" sz="4400" dirty="0">
                <a:solidFill>
                  <a:schemeClr val="bg1"/>
                </a:solidFill>
                <a:latin typeface="Calibri" panose="020F0502020204030204" pitchFamily="34" charset="0"/>
              </a:rPr>
              <a:t>; Pr.5; </a:t>
            </a:r>
            <a:r>
              <a:rPr lang="en-US" altLang="en-US" sz="4400" dirty="0" smtClean="0">
                <a:solidFill>
                  <a:schemeClr val="bg1"/>
                </a:solidFill>
                <a:latin typeface="Calibri" panose="020F0502020204030204" pitchFamily="34" charset="0"/>
              </a:rPr>
              <a:t>Mt.5</a:t>
            </a:r>
            <a:endParaRPr lang="en-US" altLang="en-US" sz="4400" dirty="0">
              <a:solidFill>
                <a:schemeClr val="bg1"/>
              </a:solidFill>
              <a:latin typeface="Calibri" panose="020F0502020204030204" pitchFamily="34" charset="0"/>
            </a:endParaRPr>
          </a:p>
        </p:txBody>
      </p:sp>
      <p:sp>
        <p:nvSpPr>
          <p:cNvPr id="5" name="Rectangle 2"/>
          <p:cNvSpPr txBox="1">
            <a:spLocks noChangeArrowheads="1"/>
          </p:cNvSpPr>
          <p:nvPr/>
        </p:nvSpPr>
        <p:spPr bwMode="auto">
          <a:xfrm>
            <a:off x="1371600" y="228600"/>
            <a:ext cx="6629400" cy="838200"/>
          </a:xfrm>
          <a:prstGeom prst="rect">
            <a:avLst/>
          </a:prstGeom>
          <a:solidFill>
            <a:srgbClr val="002060"/>
          </a:solidFill>
          <a:extLst/>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defRPr/>
            </a:pPr>
            <a:r>
              <a:rPr lang="en-US" sz="4800" b="1" kern="0" dirty="0" smtClean="0">
                <a:solidFill>
                  <a:srgbClr val="FFFFFF"/>
                </a:solidFill>
                <a:effectLst>
                  <a:outerShdw blurRad="38100" dist="38100" dir="2700000" algn="tl">
                    <a:srgbClr val="000000"/>
                  </a:outerShdw>
                </a:effectLst>
                <a:latin typeface="Arial" charset="0"/>
              </a:rPr>
              <a:t>husbands</a:t>
            </a:r>
            <a:endParaRPr lang="en-US" sz="4800" b="1" kern="0" dirty="0" smtClean="0">
              <a:solidFill>
                <a:srgbClr val="FFFFFF"/>
              </a:solidFill>
              <a:latin typeface="Arial" charset="0"/>
            </a:endParaRPr>
          </a:p>
        </p:txBody>
      </p:sp>
    </p:spTree>
    <p:extLst>
      <p:ext uri="{BB962C8B-B14F-4D97-AF65-F5344CB8AC3E}">
        <p14:creationId xmlns:p14="http://schemas.microsoft.com/office/powerpoint/2010/main" val="21559890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2227">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2227">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2227">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22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5"/>
          <p:cNvSpPr/>
          <p:nvPr/>
        </p:nvSpPr>
        <p:spPr bwMode="auto">
          <a:xfrm>
            <a:off x="0" y="0"/>
            <a:ext cx="9144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New Roman" charset="0"/>
            </a:endParaRPr>
          </a:p>
        </p:txBody>
      </p:sp>
      <p:sp>
        <p:nvSpPr>
          <p:cNvPr id="3075" name="Rectangle 3"/>
          <p:cNvSpPr>
            <a:spLocks noGrp="1" noChangeArrowheads="1"/>
          </p:cNvSpPr>
          <p:nvPr>
            <p:ph type="body" idx="1"/>
          </p:nvPr>
        </p:nvSpPr>
        <p:spPr>
          <a:xfrm>
            <a:off x="0" y="1371600"/>
            <a:ext cx="9144000" cy="5486400"/>
          </a:xfrm>
        </p:spPr>
        <p:txBody>
          <a:bodyPr/>
          <a:lstStyle/>
          <a:p>
            <a:r>
              <a:rPr lang="en-US" sz="3600" b="1" dirty="0" smtClean="0">
                <a:solidFill>
                  <a:srgbClr val="FFFF00"/>
                </a:solidFill>
                <a:latin typeface="Arial" pitchFamily="34" charset="0"/>
              </a:rPr>
              <a:t>Eph. 5.22-24 </a:t>
            </a:r>
            <a:endParaRPr lang="en-US" sz="3600" b="1" dirty="0" smtClean="0">
              <a:solidFill>
                <a:srgbClr val="FFFF00"/>
              </a:solidFill>
              <a:latin typeface="Arial" pitchFamily="34" charset="0"/>
              <a:cs typeface="Arial" pitchFamily="34" charset="0"/>
            </a:endParaRPr>
          </a:p>
          <a:p>
            <a:pPr lvl="1">
              <a:buNone/>
            </a:pPr>
            <a:r>
              <a:rPr lang="en-US" dirty="0" smtClean="0">
                <a:solidFill>
                  <a:schemeClr val="bg1"/>
                </a:solidFill>
                <a:latin typeface="Arial" pitchFamily="34" charset="0"/>
                <a:cs typeface="Arial" pitchFamily="34" charset="0"/>
              </a:rPr>
              <a:t>   </a:t>
            </a:r>
            <a:r>
              <a:rPr lang="en-US" sz="3200" dirty="0" smtClean="0">
                <a:solidFill>
                  <a:schemeClr val="bg1"/>
                </a:solidFill>
                <a:latin typeface="Arial" pitchFamily="34" charset="0"/>
                <a:cs typeface="Arial" pitchFamily="34" charset="0"/>
              </a:rPr>
              <a:t>Wives, submit to your own husbands, as to the Lord.  For the husband is the head of the wife even as Christ is the head of the church, his body, and is himself its Savior.  Now as the church submits to Christ, so also wives should submit in everything to their husbands.</a:t>
            </a:r>
          </a:p>
        </p:txBody>
      </p:sp>
      <p:sp>
        <p:nvSpPr>
          <p:cNvPr id="3074" name="Rectangle 2"/>
          <p:cNvSpPr>
            <a:spLocks noGrp="1" noChangeArrowheads="1"/>
          </p:cNvSpPr>
          <p:nvPr>
            <p:ph type="title"/>
          </p:nvPr>
        </p:nvSpPr>
        <p:spPr>
          <a:xfrm>
            <a:off x="1371600" y="228600"/>
            <a:ext cx="6629400" cy="838200"/>
          </a:xfrm>
          <a:solidFill>
            <a:srgbClr val="002060"/>
          </a:solidFill>
          <a:ln/>
        </p:spPr>
        <p:style>
          <a:lnRef idx="0">
            <a:schemeClr val="accent2"/>
          </a:lnRef>
          <a:fillRef idx="3">
            <a:schemeClr val="accent2"/>
          </a:fillRef>
          <a:effectRef idx="3">
            <a:schemeClr val="accent2"/>
          </a:effectRef>
          <a:fontRef idx="minor">
            <a:schemeClr val="lt1"/>
          </a:fontRef>
        </p:style>
        <p:txBody>
          <a:bodyPr/>
          <a:lstStyle/>
          <a:p>
            <a:pPr>
              <a:defRPr/>
            </a:pPr>
            <a:r>
              <a:rPr lang="en-US" sz="4800" b="1" dirty="0" smtClean="0">
                <a:solidFill>
                  <a:schemeClr val="bg1"/>
                </a:solidFill>
                <a:effectLst>
                  <a:outerShdw blurRad="38100" dist="38100" dir="2700000" algn="tl">
                    <a:srgbClr val="000000"/>
                  </a:outerShdw>
                </a:effectLst>
                <a:latin typeface="Arial" charset="0"/>
              </a:rPr>
              <a:t>wife</a:t>
            </a:r>
            <a:endParaRPr lang="en-US" sz="4800" b="1" dirty="0" smtClean="0">
              <a:latin typeface="Arial" charset="0"/>
            </a:endParaRPr>
          </a:p>
        </p:txBody>
      </p:sp>
    </p:spTree>
    <p:extLst>
      <p:ext uri="{BB962C8B-B14F-4D97-AF65-F5344CB8AC3E}">
        <p14:creationId xmlns:p14="http://schemas.microsoft.com/office/powerpoint/2010/main" val="2685429840"/>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4800" b="1" dirty="0" smtClean="0">
                <a:solidFill>
                  <a:schemeClr val="bg1"/>
                </a:solidFill>
                <a:latin typeface="Arial" pitchFamily="34" charset="0"/>
              </a:rPr>
              <a:t/>
            </a:r>
            <a:br>
              <a:rPr lang="en-US" sz="4800" b="1" dirty="0" smtClean="0">
                <a:solidFill>
                  <a:schemeClr val="bg1"/>
                </a:solidFill>
                <a:latin typeface="Arial" pitchFamily="34" charset="0"/>
              </a:rPr>
            </a:br>
            <a:r>
              <a:rPr lang="en-US" sz="4800" b="1" dirty="0" smtClean="0">
                <a:solidFill>
                  <a:schemeClr val="bg1"/>
                </a:solidFill>
                <a:latin typeface="Arial" pitchFamily="34" charset="0"/>
              </a:rPr>
              <a:t/>
            </a:r>
            <a:br>
              <a:rPr lang="en-US" sz="4800" b="1" dirty="0" smtClean="0">
                <a:solidFill>
                  <a:schemeClr val="bg1"/>
                </a:solidFill>
                <a:latin typeface="Arial" pitchFamily="34" charset="0"/>
              </a:rPr>
            </a:br>
            <a:r>
              <a:rPr lang="en-US" sz="4800" b="1" dirty="0" smtClean="0">
                <a:solidFill>
                  <a:schemeClr val="bg1"/>
                </a:solidFill>
                <a:latin typeface="Arial" pitchFamily="34" charset="0"/>
              </a:rPr>
              <a:t/>
            </a:r>
            <a:br>
              <a:rPr lang="en-US" sz="4800" b="1" dirty="0" smtClean="0">
                <a:solidFill>
                  <a:schemeClr val="bg1"/>
                </a:solidFill>
                <a:latin typeface="Arial" pitchFamily="34" charset="0"/>
              </a:rPr>
            </a:br>
            <a:endParaRPr lang="en-US" b="1" dirty="0" smtClean="0">
              <a:latin typeface="Arial" pitchFamily="34" charset="0"/>
            </a:endParaRPr>
          </a:p>
        </p:txBody>
      </p:sp>
      <p:sp>
        <p:nvSpPr>
          <p:cNvPr id="2" name="Oval 1"/>
          <p:cNvSpPr/>
          <p:nvPr/>
        </p:nvSpPr>
        <p:spPr bwMode="auto">
          <a:xfrm>
            <a:off x="3352800" y="381000"/>
            <a:ext cx="2286000" cy="2057400"/>
          </a:xfrm>
          <a:prstGeom prst="ellipse">
            <a:avLst/>
          </a:prstGeom>
          <a:solidFill>
            <a:srgbClr val="92D050"/>
          </a:soli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wrap="square" lIns="91440" tIns="45720" rIns="91440" bIns="45720" numCol="1" rtlCol="0" anchor="t" anchorCtr="0" compatLnSpc="1">
            <a:prstTxWarp prst="textNoShape">
              <a:avLst/>
            </a:prstTxWarp>
          </a:bodyPr>
          <a:lstStyle/>
          <a:p>
            <a:pPr algn="ctr"/>
            <a:endParaRPr lang="en-US" sz="1400" b="1" kern="0" dirty="0" smtClean="0">
              <a:solidFill>
                <a:srgbClr val="FFFFFF"/>
              </a:solidFill>
              <a:latin typeface="Arial" pitchFamily="34" charset="0"/>
              <a:ea typeface="+mj-ea"/>
              <a:cs typeface="+mj-cs"/>
            </a:endParaRPr>
          </a:p>
          <a:p>
            <a:pPr algn="ctr"/>
            <a:r>
              <a:rPr lang="en-US" sz="6000" b="1" kern="0" dirty="0" smtClean="0">
                <a:effectLst>
                  <a:outerShdw blurRad="38100" dist="38100" dir="2700000" algn="tl">
                    <a:srgbClr val="000000">
                      <a:alpha val="43137"/>
                    </a:srgbClr>
                  </a:outerShdw>
                </a:effectLst>
                <a:latin typeface="Arial" pitchFamily="34" charset="0"/>
                <a:ea typeface="+mj-ea"/>
                <a:cs typeface="+mj-cs"/>
              </a:rPr>
              <a:t>Q?</a:t>
            </a:r>
            <a:endParaRPr kumimoji="0" lang="en-US" sz="6000" b="0" i="0" u="none" strike="noStrike" cap="none" normalizeH="0" baseline="0" dirty="0" smtClean="0">
              <a:ln>
                <a:noFill/>
              </a:ln>
              <a:effectLst>
                <a:outerShdw blurRad="38100" dist="38100" dir="2700000" algn="tl">
                  <a:srgbClr val="000000">
                    <a:alpha val="43137"/>
                  </a:srgbClr>
                </a:outerShdw>
              </a:effectLst>
              <a:latin typeface="Times New Roman" charset="0"/>
            </a:endParaRPr>
          </a:p>
        </p:txBody>
      </p:sp>
      <p:sp>
        <p:nvSpPr>
          <p:cNvPr id="3" name="Rectangle 2"/>
          <p:cNvSpPr/>
          <p:nvPr/>
        </p:nvSpPr>
        <p:spPr>
          <a:xfrm>
            <a:off x="2057400" y="2610683"/>
            <a:ext cx="5181600" cy="5078313"/>
          </a:xfrm>
          <a:prstGeom prst="rect">
            <a:avLst/>
          </a:prstGeom>
        </p:spPr>
        <p:txBody>
          <a:bodyPr wrap="square">
            <a:spAutoFit/>
          </a:bodyPr>
          <a:lstStyle/>
          <a:p>
            <a:pPr algn="ctr"/>
            <a:r>
              <a:rPr lang="en-US" sz="5400" dirty="0">
                <a:solidFill>
                  <a:schemeClr val="bg1"/>
                </a:solidFill>
              </a:rPr>
              <a:t>What kind</a:t>
            </a:r>
            <a:br>
              <a:rPr lang="en-US" sz="5400" dirty="0">
                <a:solidFill>
                  <a:schemeClr val="bg1"/>
                </a:solidFill>
              </a:rPr>
            </a:br>
            <a:r>
              <a:rPr lang="en-US" sz="5400" dirty="0">
                <a:solidFill>
                  <a:schemeClr val="bg1"/>
                </a:solidFill>
              </a:rPr>
              <a:t>of homes</a:t>
            </a:r>
            <a:br>
              <a:rPr lang="en-US" sz="5400" dirty="0">
                <a:solidFill>
                  <a:schemeClr val="bg1"/>
                </a:solidFill>
              </a:rPr>
            </a:br>
            <a:r>
              <a:rPr lang="en-US" sz="5400" dirty="0">
                <a:solidFill>
                  <a:schemeClr val="bg1"/>
                </a:solidFill>
              </a:rPr>
              <a:t>do our</a:t>
            </a:r>
            <a:br>
              <a:rPr lang="en-US" sz="5400" dirty="0">
                <a:solidFill>
                  <a:schemeClr val="bg1"/>
                </a:solidFill>
              </a:rPr>
            </a:br>
            <a:r>
              <a:rPr lang="en-US" sz="5400" dirty="0" smtClean="0">
                <a:solidFill>
                  <a:schemeClr val="bg1"/>
                </a:solidFill>
              </a:rPr>
              <a:t>children</a:t>
            </a:r>
          </a:p>
          <a:p>
            <a:pPr algn="ctr"/>
            <a:r>
              <a:rPr lang="en-US" sz="5400" dirty="0" smtClean="0">
                <a:solidFill>
                  <a:schemeClr val="bg1"/>
                </a:solidFill>
              </a:rPr>
              <a:t>need</a:t>
            </a:r>
            <a:r>
              <a:rPr lang="en-US" sz="5400" dirty="0">
                <a:solidFill>
                  <a:schemeClr val="bg1"/>
                </a:solidFill>
              </a:rPr>
              <a:t>?</a:t>
            </a:r>
            <a:br>
              <a:rPr lang="en-US" sz="5400" dirty="0">
                <a:solidFill>
                  <a:schemeClr val="bg1"/>
                </a:solidFill>
              </a:rPr>
            </a:br>
            <a:endParaRPr lang="en-US" sz="5400" dirty="0">
              <a:solidFill>
                <a:schemeClr val="bg1"/>
              </a:solidFill>
            </a:endParaRPr>
          </a:p>
        </p:txBody>
      </p:sp>
    </p:spTree>
    <p:extLst>
      <p:ext uri="{BB962C8B-B14F-4D97-AF65-F5344CB8AC3E}">
        <p14:creationId xmlns:p14="http://schemas.microsoft.com/office/powerpoint/2010/main" val="45910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ctrTitle"/>
          </p:nvPr>
        </p:nvSpPr>
        <p:spPr>
          <a:xfrm>
            <a:off x="0" y="0"/>
            <a:ext cx="9144000" cy="6858000"/>
          </a:xfrm>
          <a:solidFill>
            <a:schemeClr val="tx2"/>
          </a:solidFill>
        </p:spPr>
        <p:txBody>
          <a:bodyPr/>
          <a:lstStyle/>
          <a:p>
            <a:endParaRPr lang="en-US" b="1" dirty="0" smtClean="0">
              <a:latin typeface="Arial" pitchFamily="34" charset="0"/>
            </a:endParaRPr>
          </a:p>
        </p:txBody>
      </p:sp>
      <p:sp>
        <p:nvSpPr>
          <p:cNvPr id="6" name="Oval 5"/>
          <p:cNvSpPr/>
          <p:nvPr/>
        </p:nvSpPr>
        <p:spPr bwMode="auto">
          <a:xfrm>
            <a:off x="5410200" y="2286000"/>
            <a:ext cx="3048000" cy="2743200"/>
          </a:xfrm>
          <a:prstGeom prst="ellipse">
            <a:avLst/>
          </a:prstGeom>
          <a:solidFill>
            <a:srgbClr val="C00000"/>
          </a:solidFill>
          <a:ln w="76200">
            <a:solidFill>
              <a:schemeClr val="bg1"/>
            </a:solidFill>
            <a:headEnd type="none" w="med" len="med"/>
            <a:tailEnd type="none" w="med" len="med"/>
          </a:ln>
          <a:scene3d>
            <a:camera prst="orthographicFront">
              <a:rot lat="0" lon="0" rev="0"/>
            </a:camera>
            <a:lightRig rig="threePt" dir="t">
              <a:rot lat="0" lon="0" rev="1200000"/>
            </a:lightRig>
          </a:scene3d>
          <a:sp3d>
            <a:bevelT w="196850" h="19685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sz="2200" dirty="0" smtClean="0">
              <a:solidFill>
                <a:srgbClr val="FFFFFF"/>
              </a:solidFill>
              <a:latin typeface="Arial Black" pitchFamily="34" charset="0"/>
            </a:endParaRPr>
          </a:p>
          <a:p>
            <a:pPr algn="ctr"/>
            <a:endParaRPr lang="en-US" sz="2200" dirty="0" smtClean="0">
              <a:solidFill>
                <a:srgbClr val="FFFFFF"/>
              </a:solidFill>
              <a:latin typeface="Arial Black" pitchFamily="34" charset="0"/>
            </a:endParaRPr>
          </a:p>
          <a:p>
            <a:pPr algn="ctr"/>
            <a:r>
              <a:rPr lang="en-US" sz="3200" b="1" dirty="0" smtClean="0">
                <a:solidFill>
                  <a:srgbClr val="FFFFFF"/>
                </a:solidFill>
                <a:latin typeface="Arial" pitchFamily="34" charset="0"/>
                <a:cs typeface="Arial" pitchFamily="34" charset="0"/>
              </a:rPr>
              <a:t>RESPECT</a:t>
            </a:r>
          </a:p>
        </p:txBody>
      </p:sp>
      <p:sp>
        <p:nvSpPr>
          <p:cNvPr id="7" name="Oval 6"/>
          <p:cNvSpPr/>
          <p:nvPr/>
        </p:nvSpPr>
        <p:spPr bwMode="auto">
          <a:xfrm>
            <a:off x="609600" y="2286000"/>
            <a:ext cx="3048000" cy="2743200"/>
          </a:xfrm>
          <a:prstGeom prst="ellipse">
            <a:avLst/>
          </a:prstGeom>
          <a:solidFill>
            <a:srgbClr val="C00000"/>
          </a:solidFill>
          <a:ln w="76200">
            <a:solidFill>
              <a:schemeClr val="bg1"/>
            </a:solidFill>
            <a:headEnd type="none" w="med" len="med"/>
            <a:tailEnd type="none" w="med" len="med"/>
          </a:ln>
          <a:scene3d>
            <a:camera prst="orthographicFront">
              <a:rot lat="0" lon="0" rev="0"/>
            </a:camera>
            <a:lightRig rig="threePt" dir="t">
              <a:rot lat="0" lon="0" rev="1200000"/>
            </a:lightRig>
          </a:scene3d>
          <a:sp3d>
            <a:bevelT w="196850" h="196850"/>
          </a:sp3d>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t" anchorCtr="0" compatLnSpc="1">
            <a:prstTxWarp prst="textNoShape">
              <a:avLst/>
            </a:prstTxWarp>
          </a:bodyPr>
          <a:lstStyle/>
          <a:p>
            <a:pPr algn="ctr"/>
            <a:endParaRPr lang="en-US" sz="2200" dirty="0" smtClean="0">
              <a:solidFill>
                <a:srgbClr val="FFFFFF"/>
              </a:solidFill>
              <a:latin typeface="Arial Black" pitchFamily="34" charset="0"/>
            </a:endParaRPr>
          </a:p>
          <a:p>
            <a:pPr algn="ctr"/>
            <a:endParaRPr lang="en-US" sz="2200" dirty="0" smtClean="0">
              <a:solidFill>
                <a:srgbClr val="FFFFFF"/>
              </a:solidFill>
              <a:latin typeface="Arial Black" pitchFamily="34" charset="0"/>
            </a:endParaRPr>
          </a:p>
          <a:p>
            <a:pPr algn="ctr"/>
            <a:r>
              <a:rPr lang="en-US" sz="3200" b="1" dirty="0" smtClean="0">
                <a:solidFill>
                  <a:srgbClr val="FFFFFF"/>
                </a:solidFill>
                <a:latin typeface="Arial" pitchFamily="34" charset="0"/>
                <a:cs typeface="Arial" pitchFamily="34" charset="0"/>
              </a:rPr>
              <a:t>LOVE</a:t>
            </a:r>
          </a:p>
        </p:txBody>
      </p:sp>
      <p:cxnSp>
        <p:nvCxnSpPr>
          <p:cNvPr id="9" name="Straight Connector 8"/>
          <p:cNvCxnSpPr/>
          <p:nvPr/>
        </p:nvCxnSpPr>
        <p:spPr bwMode="auto">
          <a:xfrm>
            <a:off x="5029200" y="-152400"/>
            <a:ext cx="914400" cy="9144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495800" y="0"/>
            <a:ext cx="228600" cy="68580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New Roman" charset="0"/>
            </a:endParaRPr>
          </a:p>
        </p:txBody>
      </p:sp>
    </p:spTree>
    <p:extLst>
      <p:ext uri="{BB962C8B-B14F-4D97-AF65-F5344CB8AC3E}">
        <p14:creationId xmlns:p14="http://schemas.microsoft.com/office/powerpoint/2010/main" val="16881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858000"/>
          </a:xfrm>
          <a:solidFill>
            <a:schemeClr val="tx1"/>
          </a:solidFill>
        </p:spPr>
        <p:txBody>
          <a:bodyPr/>
          <a:lstStyle/>
          <a:p>
            <a:endParaRPr lang="en-US" smtClean="0"/>
          </a:p>
        </p:txBody>
      </p:sp>
      <p:pic>
        <p:nvPicPr>
          <p:cNvPr id="2050" name="Picture 2"/>
          <p:cNvPicPr>
            <a:picLocks noChangeAspect="1" noChangeArrowheads="1"/>
          </p:cNvPicPr>
          <p:nvPr/>
        </p:nvPicPr>
        <p:blipFill>
          <a:blip r:embed="rId2" cstate="print"/>
          <a:srcRect/>
          <a:stretch>
            <a:fillRect/>
          </a:stretch>
        </p:blipFill>
        <p:spPr bwMode="auto">
          <a:xfrm>
            <a:off x="2438400" y="76200"/>
            <a:ext cx="4684712" cy="3176588"/>
          </a:xfrm>
          <a:prstGeom prst="rect">
            <a:avLst/>
          </a:prstGeom>
          <a:noFill/>
          <a:ln w="38100">
            <a:solidFill>
              <a:schemeClr val="bg1"/>
            </a:solidFill>
            <a:miter lim="800000"/>
            <a:headEnd/>
            <a:tailEnd/>
          </a:ln>
        </p:spPr>
      </p:pic>
      <p:pic>
        <p:nvPicPr>
          <p:cNvPr id="6" name="Picture 2"/>
          <p:cNvPicPr>
            <a:picLocks noChangeAspect="1" noChangeArrowheads="1"/>
          </p:cNvPicPr>
          <p:nvPr/>
        </p:nvPicPr>
        <p:blipFill>
          <a:blip r:embed="rId3" cstate="print"/>
          <a:srcRect/>
          <a:stretch>
            <a:fillRect/>
          </a:stretch>
        </p:blipFill>
        <p:spPr bwMode="auto">
          <a:xfrm>
            <a:off x="2438400" y="3546475"/>
            <a:ext cx="4678362" cy="3159125"/>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332797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fade">
                                      <p:cBhvr>
                                        <p:cTn id="12"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0" y="0"/>
            <a:ext cx="9144000" cy="6858000"/>
          </a:xfrm>
          <a:solidFill>
            <a:schemeClr val="tx2"/>
          </a:solidFill>
        </p:spPr>
        <p:txBody>
          <a:bodyPr/>
          <a:lstStyle/>
          <a:p>
            <a:r>
              <a:rPr lang="en-US" sz="4800" b="1" dirty="0" smtClean="0">
                <a:solidFill>
                  <a:schemeClr val="bg1"/>
                </a:solidFill>
                <a:latin typeface="Arial" pitchFamily="34" charset="0"/>
              </a:rPr>
              <a:t>The crying need</a:t>
            </a:r>
            <a:br>
              <a:rPr lang="en-US" sz="4800" b="1" dirty="0" smtClean="0">
                <a:solidFill>
                  <a:schemeClr val="bg1"/>
                </a:solidFill>
                <a:latin typeface="Arial" pitchFamily="34" charset="0"/>
              </a:rPr>
            </a:br>
            <a:r>
              <a:rPr lang="en-US" sz="4800" b="1" dirty="0" smtClean="0">
                <a:solidFill>
                  <a:schemeClr val="bg1"/>
                </a:solidFill>
                <a:latin typeface="Arial" pitchFamily="34" charset="0"/>
              </a:rPr>
              <a:t>in our culture is not better houses…</a:t>
            </a:r>
            <a:br>
              <a:rPr lang="en-US" sz="4800" b="1" dirty="0" smtClean="0">
                <a:solidFill>
                  <a:schemeClr val="bg1"/>
                </a:solidFill>
                <a:latin typeface="Arial" pitchFamily="34" charset="0"/>
              </a:rPr>
            </a:br>
            <a:r>
              <a:rPr lang="en-US" sz="4800" b="1" dirty="0" smtClean="0">
                <a:solidFill>
                  <a:schemeClr val="bg1"/>
                </a:solidFill>
                <a:latin typeface="Arial" pitchFamily="34" charset="0"/>
              </a:rPr>
              <a:t/>
            </a:r>
            <a:br>
              <a:rPr lang="en-US" sz="4800" b="1" dirty="0" smtClean="0">
                <a:solidFill>
                  <a:schemeClr val="bg1"/>
                </a:solidFill>
                <a:latin typeface="Arial" pitchFamily="34" charset="0"/>
              </a:rPr>
            </a:br>
            <a:r>
              <a:rPr lang="en-US" sz="4800" b="1" dirty="0" smtClean="0">
                <a:solidFill>
                  <a:schemeClr val="bg1"/>
                </a:solidFill>
                <a:latin typeface="Arial" pitchFamily="34" charset="0"/>
              </a:rPr>
              <a:t/>
            </a:r>
            <a:br>
              <a:rPr lang="en-US" sz="4800" b="1" dirty="0" smtClean="0">
                <a:solidFill>
                  <a:schemeClr val="bg1"/>
                </a:solidFill>
                <a:latin typeface="Arial" pitchFamily="34" charset="0"/>
              </a:rPr>
            </a:br>
            <a:r>
              <a:rPr lang="en-US" sz="4800" b="1" dirty="0" smtClean="0">
                <a:solidFill>
                  <a:schemeClr val="bg1"/>
                </a:solidFill>
                <a:latin typeface="Arial" pitchFamily="34" charset="0"/>
              </a:rPr>
              <a:t/>
            </a:r>
            <a:br>
              <a:rPr lang="en-US" sz="4800" b="1" dirty="0" smtClean="0">
                <a:solidFill>
                  <a:schemeClr val="bg1"/>
                </a:solidFill>
                <a:latin typeface="Arial" pitchFamily="34" charset="0"/>
              </a:rPr>
            </a:br>
            <a:r>
              <a:rPr lang="en-US" sz="4800" b="1" dirty="0" smtClean="0">
                <a:solidFill>
                  <a:schemeClr val="bg1"/>
                </a:solidFill>
                <a:latin typeface="Arial" pitchFamily="34" charset="0"/>
              </a:rPr>
              <a:t>it’s better homes.</a:t>
            </a:r>
            <a:endParaRPr lang="en-US" b="1" dirty="0" smtClean="0">
              <a:latin typeface="Arial" pitchFamily="34" charset="0"/>
            </a:endParaRPr>
          </a:p>
        </p:txBody>
      </p:sp>
    </p:spTree>
    <p:extLst>
      <p:ext uri="{BB962C8B-B14F-4D97-AF65-F5344CB8AC3E}">
        <p14:creationId xmlns:p14="http://schemas.microsoft.com/office/powerpoint/2010/main" val="2089064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0" y="0"/>
            <a:ext cx="9144000" cy="6858000"/>
          </a:xfrm>
          <a:solidFill>
            <a:schemeClr val="tx1"/>
          </a:solidFill>
        </p:spPr>
        <p:txBody>
          <a:bodyPr/>
          <a:lstStyle/>
          <a:p>
            <a:endParaRPr lang="en-US" smtClean="0"/>
          </a:p>
        </p:txBody>
      </p:sp>
      <p:sp>
        <p:nvSpPr>
          <p:cNvPr id="7" name="Rounded Rectangle 6"/>
          <p:cNvSpPr/>
          <p:nvPr/>
        </p:nvSpPr>
        <p:spPr bwMode="auto">
          <a:xfrm>
            <a:off x="2590800" y="1828800"/>
            <a:ext cx="3886200" cy="29718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sz="4400" b="1" dirty="0" smtClean="0">
                <a:solidFill>
                  <a:schemeClr val="tx1"/>
                </a:solidFill>
                <a:latin typeface="Arial Black" pitchFamily="34" charset="0"/>
                <a:cs typeface="Tahoma" pitchFamily="34" charset="0"/>
              </a:rPr>
              <a:t>Proverbs</a:t>
            </a:r>
          </a:p>
          <a:p>
            <a:pPr algn="ctr"/>
            <a:r>
              <a:rPr lang="en-US" sz="4400" b="1" dirty="0" smtClean="0">
                <a:solidFill>
                  <a:schemeClr val="tx1"/>
                </a:solidFill>
                <a:latin typeface="Arial Black" pitchFamily="34" charset="0"/>
                <a:cs typeface="Tahoma" pitchFamily="34" charset="0"/>
              </a:rPr>
              <a:t>15:16-17</a:t>
            </a:r>
          </a:p>
          <a:p>
            <a:pPr algn="ctr"/>
            <a:r>
              <a:rPr lang="en-US" sz="4400" b="1" dirty="0">
                <a:solidFill>
                  <a:schemeClr val="tx1"/>
                </a:solidFill>
                <a:latin typeface="Arial Black" pitchFamily="34" charset="0"/>
                <a:cs typeface="Tahoma" pitchFamily="34" charset="0"/>
              </a:rPr>
              <a:t>&amp;</a:t>
            </a:r>
            <a:endParaRPr lang="en-US" sz="4400" b="1" dirty="0" smtClean="0">
              <a:solidFill>
                <a:schemeClr val="tx1"/>
              </a:solidFill>
              <a:latin typeface="Arial Black" pitchFamily="34" charset="0"/>
              <a:cs typeface="Tahoma" pitchFamily="34" charset="0"/>
            </a:endParaRPr>
          </a:p>
          <a:p>
            <a:pPr algn="ctr"/>
            <a:r>
              <a:rPr lang="en-US" sz="4400" b="1" dirty="0" smtClean="0">
                <a:solidFill>
                  <a:schemeClr val="tx1"/>
                </a:solidFill>
                <a:latin typeface="Arial Black" pitchFamily="34" charset="0"/>
                <a:cs typeface="Tahoma" pitchFamily="34" charset="0"/>
              </a:rPr>
              <a:t>17:1</a:t>
            </a:r>
          </a:p>
          <a:p>
            <a:pPr algn="ctr"/>
            <a:endParaRPr lang="en-US" sz="4400" b="1" dirty="0" smtClean="0">
              <a:solidFill>
                <a:schemeClr val="tx1"/>
              </a:solidFill>
              <a:effectLst>
                <a:outerShdw blurRad="38100" dist="38100" dir="2700000" algn="tl">
                  <a:srgbClr val="000000">
                    <a:alpha val="43137"/>
                  </a:srgbClr>
                </a:outerShdw>
              </a:effectLst>
              <a:latin typeface="Arial Black" pitchFamily="34" charset="0"/>
              <a:cs typeface="Tahoma" pitchFamily="34" charset="0"/>
            </a:endParaRPr>
          </a:p>
        </p:txBody>
      </p:sp>
    </p:spTree>
    <p:extLst>
      <p:ext uri="{BB962C8B-B14F-4D97-AF65-F5344CB8AC3E}">
        <p14:creationId xmlns:p14="http://schemas.microsoft.com/office/powerpoint/2010/main" val="30961979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6858000"/>
          </a:xfrm>
          <a:solidFill>
            <a:schemeClr val="tx1"/>
          </a:solidFill>
        </p:spPr>
        <p:txBody>
          <a:bodyPr/>
          <a:lstStyle/>
          <a:p>
            <a:endParaRPr lang="en-US" dirty="0"/>
          </a:p>
        </p:txBody>
      </p:sp>
      <p:pic>
        <p:nvPicPr>
          <p:cNvPr id="35846" name="Picture 6" descr="http://www.fortjacksonrelo.com/system/photos/listings/NEW%20HOUSES%20FOR%20WEB%20SITE%20076.jpg"/>
          <p:cNvPicPr>
            <a:picLocks noChangeAspect="1" noChangeArrowheads="1"/>
          </p:cNvPicPr>
          <p:nvPr/>
        </p:nvPicPr>
        <p:blipFill>
          <a:blip r:embed="rId2" cstate="print"/>
          <a:srcRect/>
          <a:stretch>
            <a:fillRect/>
          </a:stretch>
        </p:blipFill>
        <p:spPr bwMode="auto">
          <a:xfrm>
            <a:off x="4876800" y="381000"/>
            <a:ext cx="3632200" cy="2724150"/>
          </a:xfrm>
          <a:prstGeom prst="rect">
            <a:avLst/>
          </a:prstGeom>
          <a:noFill/>
        </p:spPr>
      </p:pic>
      <p:pic>
        <p:nvPicPr>
          <p:cNvPr id="35848" name="Picture 8" descr="http://www.bbc.co.uk/devon/content/images/2006/09/19/agatha_oldway_mansion_465x349.jpg"/>
          <p:cNvPicPr>
            <a:picLocks noChangeAspect="1" noChangeArrowheads="1"/>
          </p:cNvPicPr>
          <p:nvPr/>
        </p:nvPicPr>
        <p:blipFill>
          <a:blip r:embed="rId3" cstate="print"/>
          <a:srcRect/>
          <a:stretch>
            <a:fillRect/>
          </a:stretch>
        </p:blipFill>
        <p:spPr bwMode="auto">
          <a:xfrm>
            <a:off x="2362200" y="3333791"/>
            <a:ext cx="4495799" cy="3374267"/>
          </a:xfrm>
          <a:prstGeom prst="rect">
            <a:avLst/>
          </a:prstGeom>
          <a:noFill/>
        </p:spPr>
      </p:pic>
      <p:pic>
        <p:nvPicPr>
          <p:cNvPr id="35862" name="Picture 22" descr="http://images.travelpod.com/users/marie_mc/1.1200924420.mud-hut.jpg"/>
          <p:cNvPicPr>
            <a:picLocks noChangeAspect="1" noChangeArrowheads="1"/>
          </p:cNvPicPr>
          <p:nvPr/>
        </p:nvPicPr>
        <p:blipFill>
          <a:blip r:embed="rId4" cstate="print"/>
          <a:srcRect/>
          <a:stretch>
            <a:fillRect/>
          </a:stretch>
        </p:blipFill>
        <p:spPr bwMode="auto">
          <a:xfrm>
            <a:off x="532291" y="381000"/>
            <a:ext cx="3582509" cy="2683626"/>
          </a:xfrm>
          <a:prstGeom prst="rect">
            <a:avLst/>
          </a:prstGeom>
          <a:noFill/>
        </p:spPr>
      </p:pic>
      <p:sp>
        <p:nvSpPr>
          <p:cNvPr id="3" name="Rectangle 2"/>
          <p:cNvSpPr/>
          <p:nvPr/>
        </p:nvSpPr>
        <p:spPr>
          <a:xfrm>
            <a:off x="2286000" y="982177"/>
            <a:ext cx="4572000" cy="4893647"/>
          </a:xfrm>
          <a:prstGeom prst="rect">
            <a:avLst/>
          </a:prstGeom>
        </p:spPr>
        <p:txBody>
          <a:bodyPr>
            <a:spAutoFit/>
          </a:bodyPr>
          <a:lstStyle/>
          <a:p>
            <a:r>
              <a:rPr lang="en-US" sz="5400" kern="0" dirty="0">
                <a:solidFill>
                  <a:srgbClr val="FFFFFF"/>
                </a:solidFill>
                <a:effectLst>
                  <a:outerShdw blurRad="38100" dist="38100" dir="2700000" algn="tl">
                    <a:srgbClr val="000000">
                      <a:alpha val="43137"/>
                    </a:srgbClr>
                  </a:outerShdw>
                </a:effectLst>
                <a:latin typeface="Arial Black" pitchFamily="34" charset="0"/>
                <a:ea typeface="+mj-ea"/>
                <a:cs typeface="+mj-cs"/>
              </a:rPr>
              <a:t>2 </a:t>
            </a:r>
            <a:r>
              <a:rPr lang="en-US" sz="5400" kern="0" dirty="0" err="1">
                <a:solidFill>
                  <a:srgbClr val="FFFFFF"/>
                </a:solidFill>
                <a:effectLst>
                  <a:outerShdw blurRad="38100" dist="38100" dir="2700000" algn="tl">
                    <a:srgbClr val="000000">
                      <a:alpha val="43137"/>
                    </a:srgbClr>
                  </a:outerShdw>
                </a:effectLst>
                <a:latin typeface="Arial Black" pitchFamily="34" charset="0"/>
                <a:ea typeface="+mj-ea"/>
                <a:cs typeface="+mj-cs"/>
              </a:rPr>
              <a:t>Ptr</a:t>
            </a:r>
            <a:r>
              <a:rPr lang="en-US" sz="5400" kern="0" dirty="0">
                <a:solidFill>
                  <a:srgbClr val="FFFFFF"/>
                </a:solidFill>
                <a:effectLst>
                  <a:outerShdw blurRad="38100" dist="38100" dir="2700000" algn="tl">
                    <a:srgbClr val="000000">
                      <a:alpha val="43137"/>
                    </a:srgbClr>
                  </a:outerShdw>
                </a:effectLst>
                <a:latin typeface="Arial Black" pitchFamily="34" charset="0"/>
                <a:ea typeface="+mj-ea"/>
                <a:cs typeface="+mj-cs"/>
              </a:rPr>
              <a:t>. 3</a:t>
            </a:r>
            <a:br>
              <a:rPr lang="en-US" sz="5400" kern="0" dirty="0">
                <a:solidFill>
                  <a:srgbClr val="FFFFFF"/>
                </a:solidFill>
                <a:effectLst>
                  <a:outerShdw blurRad="38100" dist="38100" dir="2700000" algn="tl">
                    <a:srgbClr val="000000">
                      <a:alpha val="43137"/>
                    </a:srgbClr>
                  </a:outerShdw>
                </a:effectLst>
                <a:latin typeface="Arial Black" pitchFamily="34" charset="0"/>
                <a:ea typeface="+mj-ea"/>
                <a:cs typeface="+mj-cs"/>
              </a:rPr>
            </a:br>
            <a:r>
              <a:rPr lang="en-US" sz="6600" kern="0" dirty="0">
                <a:solidFill>
                  <a:srgbClr val="FFFFFF"/>
                </a:solidFill>
                <a:effectLst>
                  <a:outerShdw blurRad="38100" dist="38100" dir="2700000" algn="tl">
                    <a:srgbClr val="000000">
                      <a:alpha val="43137"/>
                    </a:srgbClr>
                  </a:outerShdw>
                </a:effectLst>
                <a:latin typeface="Arial Black" pitchFamily="34" charset="0"/>
                <a:ea typeface="+mj-ea"/>
                <a:cs typeface="+mj-cs"/>
              </a:rPr>
              <a:t/>
            </a:r>
            <a:br>
              <a:rPr lang="en-US" sz="6600" kern="0" dirty="0">
                <a:solidFill>
                  <a:srgbClr val="FFFFFF"/>
                </a:solidFill>
                <a:effectLst>
                  <a:outerShdw blurRad="38100" dist="38100" dir="2700000" algn="tl">
                    <a:srgbClr val="000000">
                      <a:alpha val="43137"/>
                    </a:srgbClr>
                  </a:outerShdw>
                </a:effectLst>
                <a:latin typeface="Arial Black" pitchFamily="34" charset="0"/>
                <a:ea typeface="+mj-ea"/>
                <a:cs typeface="+mj-cs"/>
              </a:rPr>
            </a:br>
            <a:r>
              <a:rPr lang="en-US" sz="4800" kern="0" dirty="0">
                <a:solidFill>
                  <a:srgbClr val="FFFFFF"/>
                </a:solidFill>
                <a:effectLst>
                  <a:outerShdw blurRad="38100" dist="38100" dir="2700000" algn="tl">
                    <a:srgbClr val="000000">
                      <a:alpha val="43137"/>
                    </a:srgbClr>
                  </a:outerShdw>
                </a:effectLst>
                <a:latin typeface="Arial" pitchFamily="34" charset="0"/>
                <a:ea typeface="+mj-ea"/>
                <a:cs typeface="Arial" pitchFamily="34" charset="0"/>
              </a:rPr>
              <a:t>“seeing that all these things</a:t>
            </a:r>
            <a:br>
              <a:rPr lang="en-US" sz="4800" kern="0" dirty="0">
                <a:solidFill>
                  <a:srgbClr val="FFFFFF"/>
                </a:solidFill>
                <a:effectLst>
                  <a:outerShdw blurRad="38100" dist="38100" dir="2700000" algn="tl">
                    <a:srgbClr val="000000">
                      <a:alpha val="43137"/>
                    </a:srgbClr>
                  </a:outerShdw>
                </a:effectLst>
                <a:latin typeface="Arial" pitchFamily="34" charset="0"/>
                <a:ea typeface="+mj-ea"/>
                <a:cs typeface="Arial" pitchFamily="34" charset="0"/>
              </a:rPr>
            </a:br>
            <a:r>
              <a:rPr lang="en-US" sz="4800" kern="0" dirty="0">
                <a:solidFill>
                  <a:srgbClr val="FFFFFF"/>
                </a:solidFill>
                <a:effectLst>
                  <a:outerShdw blurRad="38100" dist="38100" dir="2700000" algn="tl">
                    <a:srgbClr val="000000">
                      <a:alpha val="43137"/>
                    </a:srgbClr>
                  </a:outerShdw>
                </a:effectLst>
                <a:latin typeface="Arial" pitchFamily="34" charset="0"/>
                <a:ea typeface="+mj-ea"/>
                <a:cs typeface="Arial" pitchFamily="34" charset="0"/>
              </a:rPr>
              <a:t>shall be dissolved…”</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80052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8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8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1000"/>
                                        <p:tgtEl>
                                          <p:spTgt spid="35862"/>
                                        </p:tgtEl>
                                      </p:cBhvr>
                                    </p:animEffect>
                                    <p:set>
                                      <p:cBhvr>
                                        <p:cTn id="19" dur="1" fill="hold">
                                          <p:stCondLst>
                                            <p:cond delay="999"/>
                                          </p:stCondLst>
                                        </p:cTn>
                                        <p:tgtEl>
                                          <p:spTgt spid="35862"/>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1000"/>
                                        <p:tgtEl>
                                          <p:spTgt spid="35846"/>
                                        </p:tgtEl>
                                      </p:cBhvr>
                                    </p:animEffect>
                                    <p:set>
                                      <p:cBhvr>
                                        <p:cTn id="22" dur="1" fill="hold">
                                          <p:stCondLst>
                                            <p:cond delay="999"/>
                                          </p:stCondLst>
                                        </p:cTn>
                                        <p:tgtEl>
                                          <p:spTgt spid="3584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1000"/>
                                        <p:tgtEl>
                                          <p:spTgt spid="35848"/>
                                        </p:tgtEl>
                                      </p:cBhvr>
                                    </p:animEffect>
                                    <p:set>
                                      <p:cBhvr>
                                        <p:cTn id="25" dur="1" fill="hold">
                                          <p:stCondLst>
                                            <p:cond delay="999"/>
                                          </p:stCondLst>
                                        </p:cTn>
                                        <p:tgtEl>
                                          <p:spTgt spid="35848"/>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0"/>
            <a:ext cx="9144000" cy="6858000"/>
          </a:xfrm>
          <a:solidFill>
            <a:schemeClr val="tx1"/>
          </a:solidFill>
        </p:spPr>
        <p:txBody>
          <a:bodyPr/>
          <a:lstStyle/>
          <a:p>
            <a:pPr algn="l"/>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r>
              <a:rPr lang="en-US" dirty="0" smtClean="0">
                <a:solidFill>
                  <a:schemeClr val="bg1"/>
                </a:solidFill>
                <a:latin typeface="Arial Black" pitchFamily="34" charset="0"/>
              </a:rPr>
              <a:t/>
            </a:r>
            <a:br>
              <a:rPr lang="en-US" dirty="0" smtClean="0">
                <a:solidFill>
                  <a:schemeClr val="bg1"/>
                </a:solidFill>
                <a:latin typeface="Arial Black" pitchFamily="34" charset="0"/>
              </a:rPr>
            </a:br>
            <a:endParaRPr lang="en-US" dirty="0" smtClean="0">
              <a:solidFill>
                <a:schemeClr val="bg1"/>
              </a:solidFill>
              <a:latin typeface="Arial Black" pitchFamily="34" charset="0"/>
            </a:endParaRPr>
          </a:p>
        </p:txBody>
      </p:sp>
      <p:sp>
        <p:nvSpPr>
          <p:cNvPr id="3" name="Content Placeholder 2"/>
          <p:cNvSpPr>
            <a:spLocks noGrp="1"/>
          </p:cNvSpPr>
          <p:nvPr>
            <p:ph idx="1"/>
          </p:nvPr>
        </p:nvSpPr>
        <p:spPr>
          <a:xfrm>
            <a:off x="0" y="5181600"/>
            <a:ext cx="8915400" cy="1676400"/>
          </a:xfrm>
          <a:solidFill>
            <a:schemeClr val="tx1"/>
          </a:solidFill>
        </p:spPr>
        <p:txBody>
          <a:bodyPr/>
          <a:lstStyle/>
          <a:p>
            <a:r>
              <a:rPr lang="en-US" sz="2800" b="1" dirty="0" smtClean="0">
                <a:solidFill>
                  <a:schemeClr val="bg1"/>
                </a:solidFill>
                <a:latin typeface="Arial" pitchFamily="34" charset="0"/>
                <a:cs typeface="Arial" pitchFamily="34" charset="0"/>
              </a:rPr>
              <a:t>“Let marriage be had in honor among all and let the bed be undefiled, for fornicators and adulterers God will judge.”       </a:t>
            </a:r>
            <a:r>
              <a:rPr lang="en-US" sz="2800" dirty="0" smtClean="0">
                <a:solidFill>
                  <a:schemeClr val="bg1"/>
                </a:solidFill>
                <a:latin typeface="Arial Narrow" pitchFamily="34" charset="0"/>
                <a:cs typeface="Tahoma" pitchFamily="34" charset="0"/>
              </a:rPr>
              <a:t>                </a:t>
            </a:r>
            <a:r>
              <a:rPr lang="en-US" sz="2800" b="1" dirty="0" smtClean="0">
                <a:solidFill>
                  <a:srgbClr val="FFFF00"/>
                </a:solidFill>
                <a:latin typeface="Arial Black" pitchFamily="34" charset="0"/>
                <a:cs typeface="Tahoma" pitchFamily="34" charset="0"/>
              </a:rPr>
              <a:t>Heb.13:4</a:t>
            </a:r>
            <a:endParaRPr lang="en-US" sz="2800" b="1" dirty="0" smtClean="0">
              <a:solidFill>
                <a:srgbClr val="FFFF00"/>
              </a:solidFill>
              <a:latin typeface="Arial Narrow" pitchFamily="34" charset="0"/>
              <a:cs typeface="Tahoma" pitchFamily="34" charset="0"/>
            </a:endParaRPr>
          </a:p>
        </p:txBody>
      </p:sp>
      <p:sp>
        <p:nvSpPr>
          <p:cNvPr id="4" name="Up Arrow 3"/>
          <p:cNvSpPr/>
          <p:nvPr/>
        </p:nvSpPr>
        <p:spPr bwMode="auto">
          <a:xfrm>
            <a:off x="1905000" y="152400"/>
            <a:ext cx="5334000" cy="3276600"/>
          </a:xfrm>
          <a:prstGeom prst="upArrow">
            <a:avLst>
              <a:gd name="adj1" fmla="val 88534"/>
              <a:gd name="adj2" fmla="val 50000"/>
            </a:avLst>
          </a:prstGeom>
          <a:noFill/>
          <a:ln w="571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New Roman" charset="0"/>
            </a:endParaRPr>
          </a:p>
        </p:txBody>
      </p:sp>
      <p:sp>
        <p:nvSpPr>
          <p:cNvPr id="5" name="Rounded Rectangle 4"/>
          <p:cNvSpPr/>
          <p:nvPr/>
        </p:nvSpPr>
        <p:spPr bwMode="auto">
          <a:xfrm>
            <a:off x="2514600" y="1981200"/>
            <a:ext cx="4114800" cy="91440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smtClean="0">
                <a:solidFill>
                  <a:srgbClr val="FFFFFF"/>
                </a:solidFill>
                <a:latin typeface="Arial Black" pitchFamily="34" charset="0"/>
              </a:rPr>
              <a:t> </a:t>
            </a:r>
            <a:r>
              <a:rPr lang="en-US" sz="4400" b="1" dirty="0" smtClean="0">
                <a:solidFill>
                  <a:schemeClr val="tx1"/>
                </a:solidFill>
                <a:latin typeface="Arial Black" pitchFamily="34" charset="0"/>
                <a:cs typeface="Arial" pitchFamily="34" charset="0"/>
              </a:rPr>
              <a:t>Gen.2:24</a:t>
            </a:r>
          </a:p>
        </p:txBody>
      </p:sp>
      <p:sp>
        <p:nvSpPr>
          <p:cNvPr id="7" name="Rounded Rectangle 6"/>
          <p:cNvSpPr/>
          <p:nvPr/>
        </p:nvSpPr>
        <p:spPr bwMode="auto">
          <a:xfrm>
            <a:off x="2133600" y="3488140"/>
            <a:ext cx="4876800" cy="1388660"/>
          </a:xfrm>
          <a:prstGeom prst="round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algn="ctr"/>
            <a:r>
              <a:rPr lang="en-US" dirty="0" smtClean="0">
                <a:solidFill>
                  <a:srgbClr val="FFFFFF"/>
                </a:solidFill>
                <a:latin typeface="Arial Black" pitchFamily="34" charset="0"/>
              </a:rPr>
              <a:t> </a:t>
            </a:r>
            <a:r>
              <a:rPr lang="en-US" sz="4000" dirty="0" smtClean="0">
                <a:solidFill>
                  <a:schemeClr val="tx1"/>
                </a:solidFill>
                <a:latin typeface="Arial Black" pitchFamily="34" charset="0"/>
              </a:rPr>
              <a:t>Josh. 24.15 </a:t>
            </a:r>
          </a:p>
          <a:p>
            <a:pPr algn="ctr"/>
            <a:r>
              <a:rPr lang="en-US" sz="4000" dirty="0" smtClean="0">
                <a:solidFill>
                  <a:schemeClr val="tx1"/>
                </a:solidFill>
                <a:latin typeface="Arial Black" pitchFamily="34" charset="0"/>
              </a:rPr>
              <a:t>Matt. 7.24-26</a:t>
            </a:r>
            <a:endParaRPr lang="en-US" sz="4000" b="1" dirty="0" smtClean="0">
              <a:solidFill>
                <a:schemeClr val="tx1"/>
              </a:solidFill>
              <a:latin typeface="Arial Black" pitchFamily="34" charset="0"/>
              <a:cs typeface="Arial" pitchFamily="34" charset="0"/>
            </a:endParaRPr>
          </a:p>
        </p:txBody>
      </p:sp>
    </p:spTree>
    <p:extLst>
      <p:ext uri="{BB962C8B-B14F-4D97-AF65-F5344CB8AC3E}">
        <p14:creationId xmlns:p14="http://schemas.microsoft.com/office/powerpoint/2010/main" val="294870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9" name="Rectangle 3"/>
          <p:cNvSpPr>
            <a:spLocks noGrp="1" noChangeArrowheads="1"/>
          </p:cNvSpPr>
          <p:nvPr>
            <p:ph type="body" idx="1"/>
          </p:nvPr>
        </p:nvSpPr>
        <p:spPr>
          <a:xfrm>
            <a:off x="0" y="0"/>
            <a:ext cx="9144000" cy="6858000"/>
          </a:xfrm>
          <a:solidFill>
            <a:schemeClr val="tx1"/>
          </a:solidFill>
          <a:ln>
            <a:noFill/>
          </a:ln>
        </p:spPr>
        <p:txBody>
          <a:bodyPr/>
          <a:lstStyle/>
          <a:p>
            <a:pPr algn="ctr"/>
            <a:endParaRPr lang="en-US" sz="6000" b="1" i="1" dirty="0" smtClean="0">
              <a:solidFill>
                <a:schemeClr val="bg1"/>
              </a:solidFill>
              <a:latin typeface="Arial" pitchFamily="34" charset="0"/>
            </a:endParaRPr>
          </a:p>
          <a:p>
            <a:pPr algn="ctr"/>
            <a:endParaRPr lang="en-US" b="1" i="1" dirty="0" smtClean="0">
              <a:solidFill>
                <a:schemeClr val="bg1"/>
              </a:solidFill>
              <a:latin typeface="Arial" pitchFamily="34" charset="0"/>
            </a:endParaRPr>
          </a:p>
          <a:p>
            <a:pPr algn="ctr"/>
            <a:r>
              <a:rPr lang="en-US" sz="3600" i="1" dirty="0" smtClean="0">
                <a:solidFill>
                  <a:schemeClr val="bg1"/>
                </a:solidFill>
                <a:latin typeface="Calibri" panose="020F0502020204030204" pitchFamily="34" charset="0"/>
              </a:rPr>
              <a:t>“I think God wants me to be happy”</a:t>
            </a:r>
          </a:p>
          <a:p>
            <a:pPr algn="ctr"/>
            <a:r>
              <a:rPr lang="en-US" sz="3600" i="1" dirty="0" smtClean="0">
                <a:solidFill>
                  <a:schemeClr val="bg1"/>
                </a:solidFill>
                <a:latin typeface="Calibri" panose="020F0502020204030204" pitchFamily="34" charset="0"/>
              </a:rPr>
              <a:t>“I thought things would be different”</a:t>
            </a:r>
          </a:p>
          <a:p>
            <a:pPr algn="ctr"/>
            <a:r>
              <a:rPr lang="en-US" sz="3600" i="1" dirty="0" smtClean="0">
                <a:solidFill>
                  <a:schemeClr val="bg1"/>
                </a:solidFill>
                <a:latin typeface="Calibri" panose="020F0502020204030204" pitchFamily="34" charset="0"/>
              </a:rPr>
              <a:t>“I want to do what I want to do”</a:t>
            </a:r>
          </a:p>
          <a:p>
            <a:pPr algn="ctr"/>
            <a:r>
              <a:rPr lang="en-US" sz="3600" i="1" dirty="0" smtClean="0">
                <a:solidFill>
                  <a:schemeClr val="bg1"/>
                </a:solidFill>
                <a:latin typeface="Calibri" panose="020F0502020204030204" pitchFamily="34" charset="0"/>
              </a:rPr>
              <a:t>“It’s not good for the kids to see us unhappy”</a:t>
            </a:r>
          </a:p>
          <a:p>
            <a:pPr algn="ctr"/>
            <a:r>
              <a:rPr lang="en-US" sz="3600" i="1" dirty="0" smtClean="0">
                <a:solidFill>
                  <a:schemeClr val="bg1"/>
                </a:solidFill>
                <a:latin typeface="Calibri" panose="020F0502020204030204" pitchFamily="34" charset="0"/>
              </a:rPr>
              <a:t> “I’m not in love anymore”</a:t>
            </a:r>
          </a:p>
          <a:p>
            <a:pPr marL="0" indent="0" algn="ctr">
              <a:buNone/>
            </a:pPr>
            <a:endParaRPr lang="en-US" sz="3600" i="1" dirty="0" smtClean="0">
              <a:solidFill>
                <a:schemeClr val="bg1"/>
              </a:solidFill>
              <a:latin typeface="Calibri" panose="020F0502020204030204" pitchFamily="34" charset="0"/>
            </a:endParaRPr>
          </a:p>
          <a:p>
            <a:pPr algn="ctr"/>
            <a:r>
              <a:rPr lang="en-US" b="1" dirty="0" smtClean="0">
                <a:solidFill>
                  <a:srgbClr val="FFFF00"/>
                </a:solidFill>
                <a:latin typeface="Arial" pitchFamily="34" charset="0"/>
              </a:rPr>
              <a:t>Luke 16.18;  Mark 10;  Matt. 19</a:t>
            </a:r>
          </a:p>
          <a:p>
            <a:pPr algn="ctr"/>
            <a:r>
              <a:rPr lang="en-US" b="1" dirty="0" smtClean="0">
                <a:solidFill>
                  <a:srgbClr val="FFFF00"/>
                </a:solidFill>
                <a:latin typeface="Arial" pitchFamily="34" charset="0"/>
              </a:rPr>
              <a:t>Malachi 2:13-16</a:t>
            </a:r>
          </a:p>
        </p:txBody>
      </p:sp>
      <p:sp>
        <p:nvSpPr>
          <p:cNvPr id="10242" name="Rectangle 2"/>
          <p:cNvSpPr>
            <a:spLocks noGrp="1" noChangeArrowheads="1"/>
          </p:cNvSpPr>
          <p:nvPr>
            <p:ph type="title"/>
          </p:nvPr>
        </p:nvSpPr>
        <p:spPr>
          <a:xfrm>
            <a:off x="838200" y="152400"/>
            <a:ext cx="7620000" cy="1219200"/>
          </a:xfrm>
          <a:solidFill>
            <a:schemeClr val="tx1">
              <a:lumMod val="75000"/>
              <a:lumOff val="25000"/>
            </a:schemeClr>
          </a:solidFill>
        </p:spPr>
        <p:style>
          <a:lnRef idx="0">
            <a:schemeClr val="accent2"/>
          </a:lnRef>
          <a:fillRef idx="3">
            <a:schemeClr val="accent2"/>
          </a:fillRef>
          <a:effectRef idx="3">
            <a:schemeClr val="accent2"/>
          </a:effectRef>
          <a:fontRef idx="minor">
            <a:schemeClr val="lt1"/>
          </a:fontRef>
        </p:style>
        <p:txBody>
          <a:bodyPr/>
          <a:lstStyle/>
          <a:p>
            <a:r>
              <a:rPr lang="en-US" sz="3600" dirty="0" smtClean="0">
                <a:solidFill>
                  <a:schemeClr val="bg1"/>
                </a:solidFill>
                <a:effectLst>
                  <a:outerShdw blurRad="38100" dist="38100" dir="2700000" algn="tl">
                    <a:srgbClr val="000000">
                      <a:alpha val="43137"/>
                    </a:srgbClr>
                  </a:outerShdw>
                </a:effectLst>
                <a:latin typeface="Arial Black" pitchFamily="34" charset="0"/>
              </a:rPr>
              <a:t>“disposable-marriage”               in a disposable culture</a:t>
            </a:r>
            <a:endParaRPr lang="en-US" sz="3600" dirty="0" smtClean="0">
              <a:solidFill>
                <a:schemeClr val="bg1"/>
              </a:solidFill>
              <a:effectLst>
                <a:outerShdw blurRad="38100" dist="38100" dir="2700000" algn="tl">
                  <a:srgbClr val="000000">
                    <a:alpha val="43137"/>
                  </a:srgbClr>
                </a:outerShdw>
              </a:effectLst>
            </a:endParaRPr>
          </a:p>
        </p:txBody>
      </p:sp>
      <p:sp>
        <p:nvSpPr>
          <p:cNvPr id="4" name="Rectangle 3"/>
          <p:cNvSpPr/>
          <p:nvPr/>
        </p:nvSpPr>
        <p:spPr bwMode="auto">
          <a:xfrm>
            <a:off x="8763000" y="0"/>
            <a:ext cx="381000" cy="68580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smtClean="0">
              <a:solidFill>
                <a:srgbClr val="000000"/>
              </a:solidFill>
              <a:latin typeface="Times New Roman" charset="0"/>
            </a:endParaRPr>
          </a:p>
        </p:txBody>
      </p:sp>
    </p:spTree>
    <p:extLst>
      <p:ext uri="{BB962C8B-B14F-4D97-AF65-F5344CB8AC3E}">
        <p14:creationId xmlns:p14="http://schemas.microsoft.com/office/powerpoint/2010/main" val="93137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9939">
                                            <p:txEl>
                                              <p:pRg st="2" end="2"/>
                                            </p:txEl>
                                          </p:spTgt>
                                        </p:tgtEl>
                                        <p:attrNameLst>
                                          <p:attrName>style.visibility</p:attrName>
                                        </p:attrNameLst>
                                      </p:cBhvr>
                                      <p:to>
                                        <p:strVal val="visible"/>
                                      </p:to>
                                    </p:set>
                                    <p:animEffect transition="in" filter="wipe(left)">
                                      <p:cBhvr>
                                        <p:cTn id="7" dur="500"/>
                                        <p:tgtEl>
                                          <p:spTgt spid="3993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939">
                                            <p:txEl>
                                              <p:pRg st="3" end="3"/>
                                            </p:txEl>
                                          </p:spTgt>
                                        </p:tgtEl>
                                        <p:attrNameLst>
                                          <p:attrName>style.visibility</p:attrName>
                                        </p:attrNameLst>
                                      </p:cBhvr>
                                      <p:to>
                                        <p:strVal val="visible"/>
                                      </p:to>
                                    </p:set>
                                    <p:animEffect transition="in" filter="wipe(left)">
                                      <p:cBhvr>
                                        <p:cTn id="12" dur="500"/>
                                        <p:tgtEl>
                                          <p:spTgt spid="39939">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9939">
                                            <p:txEl>
                                              <p:pRg st="4" end="4"/>
                                            </p:txEl>
                                          </p:spTgt>
                                        </p:tgtEl>
                                        <p:attrNameLst>
                                          <p:attrName>style.visibility</p:attrName>
                                        </p:attrNameLst>
                                      </p:cBhvr>
                                      <p:to>
                                        <p:strVal val="visible"/>
                                      </p:to>
                                    </p:set>
                                    <p:animEffect transition="in" filter="wipe(left)">
                                      <p:cBhvr>
                                        <p:cTn id="17" dur="500"/>
                                        <p:tgtEl>
                                          <p:spTgt spid="3993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9939">
                                            <p:txEl>
                                              <p:pRg st="5" end="5"/>
                                            </p:txEl>
                                          </p:spTgt>
                                        </p:tgtEl>
                                        <p:attrNameLst>
                                          <p:attrName>style.visibility</p:attrName>
                                        </p:attrNameLst>
                                      </p:cBhvr>
                                      <p:to>
                                        <p:strVal val="visible"/>
                                      </p:to>
                                    </p:set>
                                    <p:animEffect transition="in" filter="wipe(left)">
                                      <p:cBhvr>
                                        <p:cTn id="22" dur="500"/>
                                        <p:tgtEl>
                                          <p:spTgt spid="39939">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9939">
                                            <p:txEl>
                                              <p:pRg st="6" end="6"/>
                                            </p:txEl>
                                          </p:spTgt>
                                        </p:tgtEl>
                                        <p:attrNameLst>
                                          <p:attrName>style.visibility</p:attrName>
                                        </p:attrNameLst>
                                      </p:cBhvr>
                                      <p:to>
                                        <p:strVal val="visible"/>
                                      </p:to>
                                    </p:set>
                                    <p:animEffect transition="in" filter="wipe(left)">
                                      <p:cBhvr>
                                        <p:cTn id="27" dur="500"/>
                                        <p:tgtEl>
                                          <p:spTgt spid="3993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9939">
                                            <p:txEl>
                                              <p:pRg st="8" end="8"/>
                                            </p:txEl>
                                          </p:spTgt>
                                        </p:tgtEl>
                                        <p:attrNameLst>
                                          <p:attrName>style.visibility</p:attrName>
                                        </p:attrNameLst>
                                      </p:cBhvr>
                                      <p:to>
                                        <p:strVal val="visible"/>
                                      </p:to>
                                    </p:set>
                                    <p:animEffect transition="in" filter="wipe(left)">
                                      <p:cBhvr>
                                        <p:cTn id="32" dur="500"/>
                                        <p:tgtEl>
                                          <p:spTgt spid="3993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9939">
                                            <p:txEl>
                                              <p:pRg st="9" end="9"/>
                                            </p:txEl>
                                          </p:spTgt>
                                        </p:tgtEl>
                                        <p:attrNameLst>
                                          <p:attrName>style.visibility</p:attrName>
                                        </p:attrNameLst>
                                      </p:cBhvr>
                                      <p:to>
                                        <p:strVal val="visible"/>
                                      </p:to>
                                    </p:set>
                                    <p:animEffect transition="in" filter="wipe(left)">
                                      <p:cBhvr>
                                        <p:cTn id="37" dur="500"/>
                                        <p:tgtEl>
                                          <p:spTgt spid="399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a:solidFill>
            <a:schemeClr val="tx1"/>
          </a:solidFill>
        </p:spPr>
        <p:txBody>
          <a:bodyPr/>
          <a:lstStyle/>
          <a:p>
            <a:pPr algn="l"/>
            <a:r>
              <a:rPr lang="en-US" b="1" dirty="0" smtClean="0">
                <a:solidFill>
                  <a:schemeClr val="bg1"/>
                </a:solidFill>
                <a:latin typeface="Calibri" panose="020F0502020204030204" pitchFamily="34" charset="0"/>
              </a:rPr>
              <a:t>     a lesson from </a:t>
            </a:r>
            <a:r>
              <a:rPr lang="en-US" b="1" dirty="0" err="1" smtClean="0">
                <a:solidFill>
                  <a:schemeClr val="bg1"/>
                </a:solidFill>
                <a:latin typeface="Calibri" panose="020F0502020204030204" pitchFamily="34" charset="0"/>
              </a:rPr>
              <a:t>cuban</a:t>
            </a:r>
            <a:r>
              <a:rPr lang="en-US" b="1" dirty="0" smtClean="0">
                <a:solidFill>
                  <a:schemeClr val="bg1"/>
                </a:solidFill>
                <a:latin typeface="Calibri" panose="020F0502020204030204" pitchFamily="34" charset="0"/>
              </a:rPr>
              <a:t> cars</a:t>
            </a:r>
            <a:br>
              <a:rPr lang="en-US" b="1" dirty="0" smtClean="0">
                <a:solidFill>
                  <a:schemeClr val="bg1"/>
                </a:solidFill>
                <a:latin typeface="Calibri" panose="020F0502020204030204" pitchFamily="34" charset="0"/>
              </a:rPr>
            </a:br>
            <a:r>
              <a:rPr lang="en-US" b="1" dirty="0">
                <a:solidFill>
                  <a:schemeClr val="bg1"/>
                </a:solidFill>
                <a:latin typeface="Calibri" panose="020F0502020204030204" pitchFamily="34" charset="0"/>
              </a:rPr>
              <a:t/>
            </a:r>
            <a:br>
              <a:rPr lang="en-US" b="1" dirty="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
            </a:r>
            <a:br>
              <a:rPr lang="en-US" b="1" dirty="0" smtClean="0">
                <a:solidFill>
                  <a:schemeClr val="bg1"/>
                </a:solidFill>
                <a:latin typeface="Calibri" panose="020F0502020204030204" pitchFamily="34" charset="0"/>
              </a:rPr>
            </a:br>
            <a:r>
              <a:rPr lang="en-US" b="1" dirty="0">
                <a:solidFill>
                  <a:schemeClr val="bg1"/>
                </a:solidFill>
                <a:latin typeface="Calibri" panose="020F0502020204030204" pitchFamily="34" charset="0"/>
              </a:rPr>
              <a:t/>
            </a:r>
            <a:br>
              <a:rPr lang="en-US" b="1" dirty="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
            </a:r>
            <a:br>
              <a:rPr lang="en-US" b="1" dirty="0" smtClean="0">
                <a:solidFill>
                  <a:schemeClr val="bg1"/>
                </a:solidFill>
                <a:latin typeface="Calibri" panose="020F0502020204030204" pitchFamily="34" charset="0"/>
              </a:rPr>
            </a:br>
            <a:r>
              <a:rPr lang="en-US" b="1" dirty="0">
                <a:solidFill>
                  <a:schemeClr val="bg1"/>
                </a:solidFill>
                <a:latin typeface="Calibri" panose="020F0502020204030204" pitchFamily="34" charset="0"/>
              </a:rPr>
              <a:t/>
            </a:r>
            <a:br>
              <a:rPr lang="en-US" b="1" dirty="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
            </a:r>
            <a:br>
              <a:rPr lang="en-US" b="1" dirty="0" smtClean="0">
                <a:solidFill>
                  <a:schemeClr val="bg1"/>
                </a:solidFill>
                <a:latin typeface="Calibri" panose="020F0502020204030204" pitchFamily="34" charset="0"/>
              </a:rPr>
            </a:br>
            <a:r>
              <a:rPr lang="en-US" b="1" dirty="0">
                <a:solidFill>
                  <a:schemeClr val="bg1"/>
                </a:solidFill>
                <a:latin typeface="Calibri" panose="020F0502020204030204" pitchFamily="34" charset="0"/>
              </a:rPr>
              <a:t/>
            </a:r>
            <a:br>
              <a:rPr lang="en-US" b="1" dirty="0">
                <a:solidFill>
                  <a:schemeClr val="bg1"/>
                </a:solidFill>
                <a:latin typeface="Calibri" panose="020F0502020204030204" pitchFamily="34" charset="0"/>
              </a:rPr>
            </a:br>
            <a:r>
              <a:rPr lang="en-US" b="1" dirty="0" smtClean="0">
                <a:solidFill>
                  <a:schemeClr val="bg1"/>
                </a:solidFill>
                <a:latin typeface="Calibri" panose="020F0502020204030204" pitchFamily="34" charset="0"/>
              </a:rPr>
              <a:t/>
            </a:r>
            <a:br>
              <a:rPr lang="en-US" b="1" dirty="0" smtClean="0">
                <a:solidFill>
                  <a:schemeClr val="bg1"/>
                </a:solidFill>
                <a:latin typeface="Calibri" panose="020F0502020204030204" pitchFamily="34" charset="0"/>
              </a:rPr>
            </a:br>
            <a:endParaRPr lang="en-US" b="1" dirty="0">
              <a:solidFill>
                <a:schemeClr val="bg1"/>
              </a:solidFill>
              <a:latin typeface="Calibri" panose="020F0502020204030204" pitchFamily="34" charset="0"/>
            </a:endParaRPr>
          </a:p>
        </p:txBody>
      </p:sp>
      <p:pic>
        <p:nvPicPr>
          <p:cNvPr id="1026" name="Picture 2" descr="http://i3.photobucket.com/albums/y55/Steve_YYZ/Cuba_Photos/Rainy_old_ca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8700" y="1447800"/>
            <a:ext cx="7143750" cy="54102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538287"/>
            <a:ext cx="7143750" cy="5357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descr="http://i3.photobucket.com/albums/y55/Steve_YYZ/Cuba_Photos/OldChevy.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1447799"/>
            <a:ext cx="7764530" cy="535781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i3.photobucket.com/albums/y55/Steve_YYZ/2008_Trip/GranCar1955Desot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81" y="-19694"/>
            <a:ext cx="8116408" cy="693502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i3.photobucket.com/albums/y55/Steve_YYZ/2008_Trip/Old-Car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5642" y="-19694"/>
            <a:ext cx="8089487" cy="684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45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7"/>
                                        </p:tgtEl>
                                        <p:attrNameLst>
                                          <p:attrName>style.visibility</p:attrName>
                                        </p:attrNameLst>
                                      </p:cBhvr>
                                      <p:to>
                                        <p:strVal val="visible"/>
                                      </p:to>
                                    </p:set>
                                    <p:animEffect transition="in" filter="fade">
                                      <p:cBhvr>
                                        <p:cTn id="12" dur="500"/>
                                        <p:tgtEl>
                                          <p:spTgt spid="10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33"/>
                                        </p:tgtEl>
                                        <p:attrNameLst>
                                          <p:attrName>style.visibility</p:attrName>
                                        </p:attrNameLst>
                                      </p:cBhvr>
                                      <p:to>
                                        <p:strVal val="visible"/>
                                      </p:to>
                                    </p:set>
                                    <p:animEffect transition="in" filter="fade">
                                      <p:cBhvr>
                                        <p:cTn id="17" dur="500"/>
                                        <p:tgtEl>
                                          <p:spTgt spid="10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1"/>
                                        </p:tgtEl>
                                        <p:attrNameLst>
                                          <p:attrName>style.visibility</p:attrName>
                                        </p:attrNameLst>
                                      </p:cBhvr>
                                      <p:to>
                                        <p:strVal val="visible"/>
                                      </p:to>
                                    </p:set>
                                    <p:animEffect transition="in" filter="fade">
                                      <p:cBhvr>
                                        <p:cTn id="22" dur="500"/>
                                        <p:tgtEl>
                                          <p:spTgt spid="1031"/>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9"/>
                                        </p:tgtEl>
                                        <p:attrNameLst>
                                          <p:attrName>style.visibility</p:attrName>
                                        </p:attrNameLst>
                                      </p:cBhvr>
                                      <p:to>
                                        <p:strVal val="visible"/>
                                      </p:to>
                                    </p:set>
                                    <p:animEffect transition="in" filter="fade">
                                      <p:cBhvr>
                                        <p:cTn id="27"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427</Words>
  <Application>Microsoft Office PowerPoint</Application>
  <PresentationFormat>On-screen Show (4:3)</PresentationFormat>
  <Paragraphs>82</Paragraphs>
  <Slides>20</Slides>
  <Notes>8</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Building Better Homes</vt:lpstr>
      <vt:lpstr>   </vt:lpstr>
      <vt:lpstr>PowerPoint Presentation</vt:lpstr>
      <vt:lpstr>The crying need in our culture is not better houses…    it’s better homes.</vt:lpstr>
      <vt:lpstr>PowerPoint Presentation</vt:lpstr>
      <vt:lpstr>PowerPoint Presentation</vt:lpstr>
      <vt:lpstr>        </vt:lpstr>
      <vt:lpstr>“disposable-marriage”               in a disposable culture</vt:lpstr>
      <vt:lpstr>     a lesson from cuban cars         </vt:lpstr>
      <vt:lpstr>husbands</vt:lpstr>
      <vt:lpstr>the relative importance of temporary threats &amp; eternal threats…</vt:lpstr>
      <vt:lpstr>PowerPoint Presentation</vt:lpstr>
      <vt:lpstr>         </vt:lpstr>
      <vt:lpstr>on a spiritual &amp; moral level…          …am I letting toxic filth infiltrate my home?</vt:lpstr>
      <vt:lpstr>Godliness does not come from taking our cues from the world Rm.12.1-2         </vt:lpstr>
      <vt:lpstr>an analogy:  a man &amp; a woman &amp; a garden </vt:lpstr>
      <vt:lpstr>PowerPoint Presentation</vt:lpstr>
      <vt:lpstr>PowerPoint Presentation</vt:lpstr>
      <vt:lpstr>wife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Better Homes</dc:title>
  <dc:creator>Projector</dc:creator>
  <cp:lastModifiedBy>Projector</cp:lastModifiedBy>
  <cp:revision>1</cp:revision>
  <dcterms:created xsi:type="dcterms:W3CDTF">2017-01-17T02:04:48Z</dcterms:created>
  <dcterms:modified xsi:type="dcterms:W3CDTF">2017-01-17T02:05:45Z</dcterms:modified>
</cp:coreProperties>
</file>