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2/5/2017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0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134982"/>
            <a:ext cx="4572000" cy="3723020"/>
          </a:xfrm>
        </p:spPr>
        <p:txBody>
          <a:bodyPr>
            <a:noAutofit/>
          </a:bodyPr>
          <a:lstStyle/>
          <a:p>
            <a:pPr>
              <a:buFont typeface="Arial" panose="020B0604020202020204" pitchFamily="34" charset="0"/>
              <a:buChar char="•"/>
            </a:pPr>
            <a:r>
              <a:rPr lang="en-US" sz="2300" b="1" dirty="0"/>
              <a:t>Luke 17:1-2</a:t>
            </a:r>
            <a:r>
              <a:rPr lang="en-US" sz="2300" dirty="0"/>
              <a:t> – “He said to His disciples, </a:t>
            </a:r>
            <a:r>
              <a:rPr lang="en-US" sz="2300" dirty="0" smtClean="0"/>
              <a:t>‘It </a:t>
            </a:r>
            <a:r>
              <a:rPr lang="en-US" sz="2300" dirty="0"/>
              <a:t>is inevitable that stumbling blocks come, but woe to him through whom they come! It would be better for him if a millstone were hung around his neck and he were thrown into the sea, than that he would cause one of these little ones to stumble</a:t>
            </a:r>
            <a:r>
              <a:rPr lang="en-US" sz="2300" dirty="0" smtClean="0"/>
              <a:t>.’”</a:t>
            </a:r>
          </a:p>
          <a:p>
            <a:pPr marL="0" indent="0">
              <a:buNone/>
            </a:pPr>
            <a:endParaRPr lang="en-US" sz="4000" u="sng" dirty="0" smtClean="0"/>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Problems Assuming Alcoholic</a:t>
            </a:r>
            <a:endParaRPr lang="en-US" sz="5000" dirty="0"/>
          </a:p>
        </p:txBody>
      </p:sp>
      <p:sp>
        <p:nvSpPr>
          <p:cNvPr id="9" name="Content Placeholder 2"/>
          <p:cNvSpPr txBox="1">
            <a:spLocks/>
          </p:cNvSpPr>
          <p:nvPr/>
        </p:nvSpPr>
        <p:spPr>
          <a:xfrm>
            <a:off x="228600" y="2449183"/>
            <a:ext cx="8686800" cy="6857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r>
              <a:rPr lang="en-US" sz="4000" u="sng" dirty="0" smtClean="0"/>
              <a:t>Justifies More Than Social Drinking</a:t>
            </a:r>
          </a:p>
        </p:txBody>
      </p:sp>
      <p:pic>
        <p:nvPicPr>
          <p:cNvPr id="3074" name="Picture 2" descr="http://www.beabetterbartender.com/wp-content/uploads/2014/07/bartender-scene-128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1"/>
            <a:ext cx="4191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048000"/>
            <a:ext cx="4572000" cy="3810002"/>
          </a:xfrm>
        </p:spPr>
        <p:txBody>
          <a:bodyPr>
            <a:noAutofit/>
          </a:bodyPr>
          <a:lstStyle/>
          <a:p>
            <a:pPr>
              <a:buFont typeface="Arial" panose="020B0604020202020204" pitchFamily="34" charset="0"/>
              <a:buChar char="•"/>
            </a:pPr>
            <a:r>
              <a:rPr lang="en-US" sz="2000" b="1" dirty="0" smtClean="0"/>
              <a:t>Sign of the New Covenant</a:t>
            </a:r>
          </a:p>
          <a:p>
            <a:pPr lvl="1">
              <a:buFont typeface="Arial" panose="020B0604020202020204" pitchFamily="34" charset="0"/>
              <a:buChar char="•"/>
            </a:pPr>
            <a:r>
              <a:rPr lang="en-US" sz="1600" b="1" dirty="0" smtClean="0"/>
              <a:t>Hos 2:21-22</a:t>
            </a:r>
            <a:r>
              <a:rPr lang="en-US" sz="1600" dirty="0" smtClean="0"/>
              <a:t> – “</a:t>
            </a:r>
            <a:r>
              <a:rPr lang="en-US" sz="1600" dirty="0"/>
              <a:t>It will come about in that day that I will respond,” declares the </a:t>
            </a:r>
            <a:r>
              <a:rPr lang="en-US" sz="1600" cap="small" dirty="0"/>
              <a:t>Lord</a:t>
            </a:r>
            <a:r>
              <a:rPr lang="en-US" sz="1600" dirty="0" smtClean="0"/>
              <a:t>. “</a:t>
            </a:r>
            <a:r>
              <a:rPr lang="en-US" sz="1600" dirty="0"/>
              <a:t>I will respond to the heavens, and they will respond to the </a:t>
            </a:r>
            <a:r>
              <a:rPr lang="en-US" sz="1600" dirty="0" smtClean="0"/>
              <a:t>earth, and </a:t>
            </a:r>
            <a:r>
              <a:rPr lang="en-US" sz="1600" dirty="0"/>
              <a:t>the earth will respond to the grain, to the new wine and to the </a:t>
            </a:r>
            <a:r>
              <a:rPr lang="en-US" sz="1600" dirty="0" smtClean="0"/>
              <a:t>oil, and </a:t>
            </a:r>
            <a:r>
              <a:rPr lang="en-US" sz="1600" dirty="0"/>
              <a:t>they will respond </a:t>
            </a:r>
            <a:r>
              <a:rPr lang="en-US" sz="1600" dirty="0" smtClean="0"/>
              <a:t>to Jezreel.”</a:t>
            </a:r>
          </a:p>
          <a:p>
            <a:pPr lvl="1">
              <a:buFont typeface="Arial" panose="020B0604020202020204" pitchFamily="34" charset="0"/>
              <a:buChar char="•"/>
            </a:pPr>
            <a:r>
              <a:rPr lang="en-US" sz="1600" b="1" dirty="0" smtClean="0"/>
              <a:t>Jer 31:12</a:t>
            </a:r>
            <a:r>
              <a:rPr lang="en-US" sz="1600" dirty="0" smtClean="0"/>
              <a:t> – “</a:t>
            </a:r>
            <a:r>
              <a:rPr lang="en-US" sz="1600" dirty="0"/>
              <a:t>They will come and shout for joy on the height of </a:t>
            </a:r>
            <a:r>
              <a:rPr lang="en-US" sz="1600" dirty="0" smtClean="0"/>
              <a:t>Zion, and </a:t>
            </a:r>
            <a:r>
              <a:rPr lang="en-US" sz="1600" dirty="0"/>
              <a:t>they will be radiant over </a:t>
            </a:r>
            <a:r>
              <a:rPr lang="en-US" sz="1600" dirty="0" smtClean="0"/>
              <a:t>the bounty </a:t>
            </a:r>
            <a:r>
              <a:rPr lang="en-US" sz="1600" dirty="0"/>
              <a:t>of the </a:t>
            </a:r>
            <a:r>
              <a:rPr lang="en-US" sz="1600" cap="small" dirty="0" smtClean="0"/>
              <a:t>Lord</a:t>
            </a:r>
            <a:r>
              <a:rPr lang="en-US" sz="1600" dirty="0" smtClean="0"/>
              <a:t>—over </a:t>
            </a:r>
            <a:r>
              <a:rPr lang="en-US" sz="1600" dirty="0"/>
              <a:t>the grain and the new wine and the </a:t>
            </a:r>
            <a:r>
              <a:rPr lang="en-US" sz="1600" dirty="0" smtClean="0"/>
              <a:t>oil, and </a:t>
            </a:r>
            <a:r>
              <a:rPr lang="en-US" sz="1600" dirty="0"/>
              <a:t>over the young of the flock and the </a:t>
            </a:r>
            <a:r>
              <a:rPr lang="en-US" sz="1600" dirty="0" smtClean="0"/>
              <a:t>herd; and </a:t>
            </a:r>
            <a:r>
              <a:rPr lang="en-US" sz="1600" dirty="0"/>
              <a:t>their life will be like a watered </a:t>
            </a:r>
            <a:r>
              <a:rPr lang="en-US" sz="1600" dirty="0" smtClean="0"/>
              <a:t>garden, and </a:t>
            </a:r>
            <a:r>
              <a:rPr lang="en-US" sz="1600" dirty="0"/>
              <a:t>they will never languish again.</a:t>
            </a:r>
            <a:r>
              <a:rPr lang="en-US" sz="1600" dirty="0" smtClean="0"/>
              <a:t>”</a:t>
            </a:r>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Problems Assuming Alcoholic</a:t>
            </a:r>
            <a:endParaRPr lang="en-US" sz="5000" dirty="0"/>
          </a:p>
        </p:txBody>
      </p:sp>
      <p:sp>
        <p:nvSpPr>
          <p:cNvPr id="9" name="Content Placeholder 2"/>
          <p:cNvSpPr txBox="1">
            <a:spLocks/>
          </p:cNvSpPr>
          <p:nvPr/>
        </p:nvSpPr>
        <p:spPr>
          <a:xfrm>
            <a:off x="228600" y="2449183"/>
            <a:ext cx="8686800" cy="6857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r>
              <a:rPr lang="en-US" sz="4000" u="sng" dirty="0" smtClean="0"/>
              <a:t>Diminishes Power of Miracle</a:t>
            </a:r>
          </a:p>
        </p:txBody>
      </p:sp>
      <p:pic>
        <p:nvPicPr>
          <p:cNvPr id="4098" name="Picture 2" descr="Image result for new grain new wine messianic promise"/>
          <p:cNvPicPr>
            <a:picLocks noChangeAspect="1" noChangeArrowheads="1"/>
          </p:cNvPicPr>
          <p:nvPr/>
        </p:nvPicPr>
        <p:blipFill rotWithShape="1">
          <a:blip r:embed="rId2">
            <a:extLst>
              <a:ext uri="{28A0092B-C50C-407E-A947-70E740481C1C}">
                <a14:useLocalDpi xmlns:a14="http://schemas.microsoft.com/office/drawing/2010/main" val="0"/>
              </a:ext>
            </a:extLst>
          </a:blip>
          <a:srcRect b="6773"/>
          <a:stretch/>
        </p:blipFill>
        <p:spPr bwMode="auto">
          <a:xfrm>
            <a:off x="381000" y="3134982"/>
            <a:ext cx="3810000" cy="372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Autofit/>
          </a:bodyPr>
          <a:lstStyle/>
          <a:p>
            <a:r>
              <a:rPr lang="en-US" sz="5000" dirty="0" smtClean="0"/>
              <a:t>Proper Interpretation</a:t>
            </a:r>
            <a:endParaRPr lang="en-US" sz="5000" dirty="0"/>
          </a:p>
        </p:txBody>
      </p:sp>
      <p:sp>
        <p:nvSpPr>
          <p:cNvPr id="9" name="Content Placeholder 2"/>
          <p:cNvSpPr txBox="1">
            <a:spLocks/>
          </p:cNvSpPr>
          <p:nvPr/>
        </p:nvSpPr>
        <p:spPr>
          <a:xfrm>
            <a:off x="228600" y="2362201"/>
            <a:ext cx="8686800" cy="6857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r>
              <a:rPr lang="en-US" sz="4000" u="sng" dirty="0" smtClean="0"/>
              <a:t>“Drunk Freely”, “Well Drunk”</a:t>
            </a:r>
          </a:p>
        </p:txBody>
      </p:sp>
      <p:pic>
        <p:nvPicPr>
          <p:cNvPr id="5124" name="Picture 4" descr="Image result for Law of Diminished Marginal Utility"/>
          <p:cNvPicPr>
            <a:picLocks noChangeAspect="1" noChangeArrowheads="1"/>
          </p:cNvPicPr>
          <p:nvPr/>
        </p:nvPicPr>
        <p:blipFill rotWithShape="1">
          <a:blip r:embed="rId2">
            <a:extLst>
              <a:ext uri="{28A0092B-C50C-407E-A947-70E740481C1C}">
                <a14:useLocalDpi xmlns:a14="http://schemas.microsoft.com/office/drawing/2010/main" val="0"/>
              </a:ext>
            </a:extLst>
          </a:blip>
          <a:srcRect t="13124" b="12663"/>
          <a:stretch/>
        </p:blipFill>
        <p:spPr bwMode="auto">
          <a:xfrm>
            <a:off x="228600" y="3886199"/>
            <a:ext cx="4191000" cy="29718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483" t="11945" r="2384" b="11934"/>
          <a:stretch/>
        </p:blipFill>
        <p:spPr bwMode="auto">
          <a:xfrm>
            <a:off x="4419600" y="3886199"/>
            <a:ext cx="4495800" cy="29876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228600" y="3200400"/>
            <a:ext cx="8686800" cy="5333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301943" lvl="1" indent="0" algn="ctr">
              <a:buNone/>
            </a:pPr>
            <a:r>
              <a:rPr lang="en-US" sz="3200" dirty="0" smtClean="0"/>
              <a:t>Law of Diminishing Marginal Utility</a:t>
            </a:r>
          </a:p>
        </p:txBody>
      </p:sp>
    </p:spTree>
    <p:extLst>
      <p:ext uri="{BB962C8B-B14F-4D97-AF65-F5344CB8AC3E}">
        <p14:creationId xmlns:p14="http://schemas.microsoft.com/office/powerpoint/2010/main" val="34656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Autofit/>
          </a:bodyPr>
          <a:lstStyle/>
          <a:p>
            <a:r>
              <a:rPr lang="en-US" sz="5000" dirty="0" smtClean="0"/>
              <a:t>Proper Interpretation</a:t>
            </a:r>
            <a:endParaRPr lang="en-US" sz="5000" dirty="0"/>
          </a:p>
        </p:txBody>
      </p:sp>
      <p:sp>
        <p:nvSpPr>
          <p:cNvPr id="9" name="Content Placeholder 2"/>
          <p:cNvSpPr txBox="1">
            <a:spLocks/>
          </p:cNvSpPr>
          <p:nvPr/>
        </p:nvSpPr>
        <p:spPr>
          <a:xfrm>
            <a:off x="214223" y="2286000"/>
            <a:ext cx="8686800" cy="6857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r>
              <a:rPr lang="en-US" sz="4000" u="sng" dirty="0" smtClean="0"/>
              <a:t>What is “Good Wine”?</a:t>
            </a:r>
          </a:p>
        </p:txBody>
      </p:sp>
      <p:pic>
        <p:nvPicPr>
          <p:cNvPr id="1026" name="Picture 2" descr="http://facultyblog.eternitybiblecollege.com/wp-content/uploads/2014/06/winep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69488"/>
            <a:ext cx="4229100" cy="184425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457700" y="2819400"/>
            <a:ext cx="4686300" cy="4038602"/>
          </a:xfrm>
        </p:spPr>
        <p:txBody>
          <a:bodyPr>
            <a:noAutofit/>
          </a:bodyPr>
          <a:lstStyle/>
          <a:p>
            <a:pPr marL="0" indent="0">
              <a:buNone/>
            </a:pPr>
            <a:r>
              <a:rPr lang="en-US" sz="2200" b="1" dirty="0" smtClean="0"/>
              <a:t>Either:</a:t>
            </a:r>
          </a:p>
          <a:p>
            <a:pPr lvl="1">
              <a:buFont typeface="Arial" panose="020B0604020202020204" pitchFamily="34" charset="0"/>
              <a:buChar char="•"/>
            </a:pPr>
            <a:r>
              <a:rPr lang="en-US" sz="1800" b="1" u="sng" dirty="0" smtClean="0"/>
              <a:t>Fresh Juice Directly From Grape</a:t>
            </a:r>
            <a:endParaRPr lang="en-US" sz="1800" u="sng" dirty="0" smtClean="0"/>
          </a:p>
          <a:p>
            <a:pPr lvl="2">
              <a:buFont typeface="Arial" panose="020B0604020202020204" pitchFamily="34" charset="0"/>
              <a:buChar char="•"/>
            </a:pPr>
            <a:r>
              <a:rPr lang="en-US" sz="1600" b="1" dirty="0" smtClean="0"/>
              <a:t>Isa 65:8a</a:t>
            </a:r>
            <a:r>
              <a:rPr lang="en-US" sz="1600" dirty="0" smtClean="0"/>
              <a:t> </a:t>
            </a:r>
            <a:r>
              <a:rPr lang="en-US" sz="1600" dirty="0"/>
              <a:t>– “Thus says the LORD, ‘As the new wine is found in the cluster, and one says, “Do not destroy it, for there is benefit in it</a:t>
            </a:r>
            <a:r>
              <a:rPr lang="en-US" sz="1600" dirty="0" smtClean="0"/>
              <a:t>,”’….</a:t>
            </a:r>
            <a:endParaRPr lang="en-US" sz="1600" b="1" dirty="0" smtClean="0"/>
          </a:p>
          <a:p>
            <a:pPr lvl="1">
              <a:buFont typeface="Arial" panose="020B0604020202020204" pitchFamily="34" charset="0"/>
              <a:buChar char="•"/>
            </a:pPr>
            <a:endParaRPr lang="en-US" b="1" dirty="0" smtClean="0"/>
          </a:p>
          <a:p>
            <a:pPr lvl="1">
              <a:buFont typeface="Arial" panose="020B0604020202020204" pitchFamily="34" charset="0"/>
              <a:buChar char="•"/>
            </a:pPr>
            <a:r>
              <a:rPr lang="en-US" sz="1800" b="1" u="sng" dirty="0" smtClean="0"/>
              <a:t>Aged Juice</a:t>
            </a:r>
            <a:endParaRPr lang="en-US" sz="1800" b="1" u="sng" dirty="0"/>
          </a:p>
          <a:p>
            <a:pPr lvl="2">
              <a:buFont typeface="Arial" panose="020B0604020202020204" pitchFamily="34" charset="0"/>
              <a:buChar char="•"/>
            </a:pPr>
            <a:r>
              <a:rPr lang="en-US" sz="1600" b="1" dirty="0" smtClean="0"/>
              <a:t>Isa 25:6</a:t>
            </a:r>
            <a:r>
              <a:rPr lang="en-US" sz="1600" dirty="0" smtClean="0"/>
              <a:t> – “</a:t>
            </a:r>
            <a:r>
              <a:rPr lang="en-US" sz="1600" dirty="0"/>
              <a:t>The </a:t>
            </a:r>
            <a:r>
              <a:rPr lang="en-US" sz="1600" cap="small" dirty="0"/>
              <a:t>Lord</a:t>
            </a:r>
            <a:r>
              <a:rPr lang="en-US" sz="1600" dirty="0"/>
              <a:t> of hosts will prepare </a:t>
            </a:r>
            <a:r>
              <a:rPr lang="en-US" sz="1600" dirty="0" smtClean="0"/>
              <a:t>a lavish </a:t>
            </a:r>
            <a:r>
              <a:rPr lang="en-US" sz="1600" dirty="0"/>
              <a:t>banquet for all peoples on this </a:t>
            </a:r>
            <a:r>
              <a:rPr lang="en-US" sz="1600" dirty="0" smtClean="0"/>
              <a:t>mountain; a </a:t>
            </a:r>
            <a:r>
              <a:rPr lang="en-US" sz="1600" dirty="0"/>
              <a:t>banquet </a:t>
            </a:r>
            <a:r>
              <a:rPr lang="en-US" sz="1600" dirty="0" smtClean="0"/>
              <a:t>of aged wine, choice </a:t>
            </a:r>
            <a:r>
              <a:rPr lang="en-US" sz="1600" dirty="0"/>
              <a:t>pieces with </a:t>
            </a:r>
            <a:r>
              <a:rPr lang="en-US" sz="1600" dirty="0" smtClean="0"/>
              <a:t>marrow, and refined</a:t>
            </a:r>
            <a:r>
              <a:rPr lang="en-US" sz="1600" dirty="0"/>
              <a:t>, aged wine.</a:t>
            </a:r>
            <a:r>
              <a:rPr lang="en-US" sz="1600" dirty="0" smtClean="0"/>
              <a:t>”</a:t>
            </a:r>
          </a:p>
        </p:txBody>
      </p:sp>
      <p:pic>
        <p:nvPicPr>
          <p:cNvPr id="1028" name="Picture 4" descr="https://upload.wikimedia.org/wikipedia/commons/thumb/d/dd/Old_bottles_of_wine_aging.jpg/220px-Old_bottles_of_wine_a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13744"/>
            <a:ext cx="4229100" cy="184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766" y="0"/>
            <a:ext cx="6141234" cy="6247864"/>
          </a:xfrm>
          <a:prstGeom prst="rect">
            <a:avLst/>
          </a:prstGeom>
          <a:noFill/>
        </p:spPr>
        <p:txBody>
          <a:bodyPr wrap="square" lIns="91440" tIns="45720" rIns="91440" bIns="45720">
            <a:spAutoFit/>
          </a:bodyPr>
          <a:lstStyle/>
          <a:p>
            <a:pPr algn="ctr"/>
            <a:r>
              <a:rPr lang="en-US" sz="10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Did Jesus </a:t>
            </a:r>
          </a:p>
          <a:p>
            <a:pPr algn="ctr"/>
            <a:r>
              <a:rPr lang="en-US" sz="10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Turn Water</a:t>
            </a:r>
          </a:p>
          <a:p>
            <a:pPr algn="ctr"/>
            <a:r>
              <a:rPr lang="en-US" sz="10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Into Wine?</a:t>
            </a:r>
            <a:endParaRPr lang="en-US" sz="10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1028" name="Picture 4" descr="http://topnews.in/usa/files/Water-to-w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0027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953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75467"/>
            <a:ext cx="8686800" cy="3450696"/>
          </a:xfrm>
        </p:spPr>
        <p:txBody>
          <a:bodyPr>
            <a:noAutofit/>
          </a:bodyPr>
          <a:lstStyle/>
          <a:p>
            <a:pPr marL="457200" indent="-457200">
              <a:buFont typeface="+mj-lt"/>
              <a:buAutoNum type="arabicPeriod"/>
            </a:pPr>
            <a:r>
              <a:rPr lang="en-US" sz="3600" dirty="0" smtClean="0"/>
              <a:t>The word “wine” is used</a:t>
            </a:r>
          </a:p>
          <a:p>
            <a:pPr marL="457200" indent="-457200">
              <a:buFont typeface="+mj-lt"/>
              <a:buAutoNum type="arabicPeriod"/>
            </a:pPr>
            <a:endParaRPr lang="en-US" sz="3600" dirty="0" smtClean="0"/>
          </a:p>
          <a:p>
            <a:pPr marL="457200" indent="-457200">
              <a:buFont typeface="+mj-lt"/>
              <a:buAutoNum type="arabicPeriod"/>
            </a:pPr>
            <a:r>
              <a:rPr lang="en-US" sz="3600" dirty="0"/>
              <a:t>N</a:t>
            </a:r>
            <a:r>
              <a:rPr lang="en-US" sz="3600" dirty="0" smtClean="0"/>
              <a:t>o refrigerators to prevent fermentation</a:t>
            </a:r>
          </a:p>
          <a:p>
            <a:pPr marL="457200" indent="-457200">
              <a:buFont typeface="+mj-lt"/>
              <a:buAutoNum type="arabicPeriod"/>
            </a:pPr>
            <a:endParaRPr lang="en-US" sz="3600" dirty="0"/>
          </a:p>
          <a:p>
            <a:pPr marL="457200" indent="-457200">
              <a:buFont typeface="+mj-lt"/>
              <a:buAutoNum type="arabicPeriod"/>
            </a:pPr>
            <a:r>
              <a:rPr lang="en-US" sz="3600" dirty="0" smtClean="0"/>
              <a:t>Vs. 10 says “drunk freely” or “well drunk”</a:t>
            </a:r>
            <a:endParaRPr lang="en-US" sz="3600" dirty="0"/>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Why Do Many Assume Alcohol?</a:t>
            </a:r>
            <a:endParaRPr lang="en-US" sz="5000" dirty="0"/>
          </a:p>
        </p:txBody>
      </p:sp>
    </p:spTree>
    <p:extLst>
      <p:ext uri="{BB962C8B-B14F-4D97-AF65-F5344CB8AC3E}">
        <p14:creationId xmlns:p14="http://schemas.microsoft.com/office/powerpoint/2010/main" val="1293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724399"/>
          </a:xfrm>
        </p:spPr>
        <p:txBody>
          <a:bodyPr>
            <a:noAutofit/>
          </a:bodyPr>
          <a:lstStyle/>
          <a:p>
            <a:pPr>
              <a:buFont typeface="Arial" panose="020B0604020202020204" pitchFamily="34" charset="0"/>
              <a:buChar char="•"/>
            </a:pPr>
            <a:r>
              <a:rPr lang="en-US" sz="4000" u="sng" dirty="0" smtClean="0"/>
              <a:t>Fermented</a:t>
            </a:r>
          </a:p>
          <a:p>
            <a:pPr marL="301943" lvl="1" indent="0">
              <a:buNone/>
            </a:pPr>
            <a:r>
              <a:rPr lang="en-US" sz="2800" b="1" dirty="0"/>
              <a:t>Prov 20:1</a:t>
            </a:r>
            <a:r>
              <a:rPr lang="en-US" sz="2800" dirty="0"/>
              <a:t> – “</a:t>
            </a:r>
            <a:r>
              <a:rPr lang="en-US" sz="2800" u="sng" dirty="0"/>
              <a:t>Wine</a:t>
            </a:r>
            <a:r>
              <a:rPr lang="en-US" sz="2800" dirty="0"/>
              <a:t> is a mocker, strong drink a brawler, and whoever is intoxicated by it is not wise</a:t>
            </a:r>
            <a:r>
              <a:rPr lang="en-US" sz="2800" dirty="0" smtClean="0"/>
              <a:t>.”</a:t>
            </a:r>
          </a:p>
          <a:p>
            <a:pPr marL="301943" lvl="1" indent="0">
              <a:buNone/>
            </a:pPr>
            <a:r>
              <a:rPr lang="en-US" sz="2800" b="1" dirty="0"/>
              <a:t>Isa 5:11, 22</a:t>
            </a:r>
            <a:r>
              <a:rPr lang="en-US" sz="2800" dirty="0"/>
              <a:t> – “Woe to those who rise early in the morning that they may pursue strong drink, who stay up late in the evening that </a:t>
            </a:r>
            <a:r>
              <a:rPr lang="en-US" sz="2800" u="sng" dirty="0"/>
              <a:t>wine</a:t>
            </a:r>
            <a:r>
              <a:rPr lang="en-US" sz="2800" dirty="0"/>
              <a:t> may inflame them...Woe to those who are heroes in drinking </a:t>
            </a:r>
            <a:r>
              <a:rPr lang="en-US" sz="2800" u="sng" dirty="0"/>
              <a:t>wine</a:t>
            </a:r>
            <a:r>
              <a:rPr lang="en-US" sz="2800" dirty="0"/>
              <a:t> and valiant men in mixing strong drink”.</a:t>
            </a:r>
          </a:p>
          <a:p>
            <a:pPr lvl="1"/>
            <a:endParaRPr lang="en-US" sz="3400" dirty="0"/>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“Wine” in the Bible</a:t>
            </a:r>
            <a:endParaRPr lang="en-US" sz="5000" dirty="0"/>
          </a:p>
        </p:txBody>
      </p:sp>
    </p:spTree>
    <p:extLst>
      <p:ext uri="{BB962C8B-B14F-4D97-AF65-F5344CB8AC3E}">
        <p14:creationId xmlns:p14="http://schemas.microsoft.com/office/powerpoint/2010/main" val="37336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724399"/>
          </a:xfrm>
        </p:spPr>
        <p:txBody>
          <a:bodyPr>
            <a:noAutofit/>
          </a:bodyPr>
          <a:lstStyle/>
          <a:p>
            <a:pPr>
              <a:buFont typeface="Arial" panose="020B0604020202020204" pitchFamily="34" charset="0"/>
              <a:buChar char="•"/>
            </a:pPr>
            <a:r>
              <a:rPr lang="en-US" sz="4000" u="sng" dirty="0" smtClean="0"/>
              <a:t>Unfermented</a:t>
            </a:r>
          </a:p>
          <a:p>
            <a:pPr marL="301943" lvl="1" indent="0">
              <a:buNone/>
            </a:pPr>
            <a:r>
              <a:rPr lang="en-US" sz="2100" b="1" dirty="0"/>
              <a:t>Isa 65:8</a:t>
            </a:r>
            <a:r>
              <a:rPr lang="en-US" sz="2100" dirty="0"/>
              <a:t> – “Thus says the LORD, ‘As the new </a:t>
            </a:r>
            <a:r>
              <a:rPr lang="en-US" sz="2100" u="sng" dirty="0"/>
              <a:t>wine</a:t>
            </a:r>
            <a:r>
              <a:rPr lang="en-US" sz="2100" dirty="0"/>
              <a:t> is found in the cluster, and one says, “Do not destroy it, for there is benefit in it,” so I will act on behalf of My servants in order not to destroy all of them.” </a:t>
            </a:r>
            <a:endParaRPr lang="en-US" sz="2100" dirty="0" smtClean="0"/>
          </a:p>
          <a:p>
            <a:pPr marL="301943" lvl="1" indent="0">
              <a:buNone/>
            </a:pPr>
            <a:r>
              <a:rPr lang="en-US" sz="2100" b="1" dirty="0"/>
              <a:t>Isa 16:10</a:t>
            </a:r>
            <a:r>
              <a:rPr lang="en-US" sz="2100" dirty="0"/>
              <a:t> – “Gladness and joy are taken away from the fruitful field; in the vineyards also there will be no cries of joy or jubilant shouting, no treader treads out </a:t>
            </a:r>
            <a:r>
              <a:rPr lang="en-US" sz="2100" u="sng" dirty="0"/>
              <a:t>wine</a:t>
            </a:r>
            <a:r>
              <a:rPr lang="en-US" sz="2100" dirty="0"/>
              <a:t> in the presses, for I have made the shouting to cease</a:t>
            </a:r>
            <a:r>
              <a:rPr lang="en-US" sz="2100" dirty="0" smtClean="0"/>
              <a:t>.”</a:t>
            </a:r>
          </a:p>
          <a:p>
            <a:pPr marL="301943" lvl="1" indent="0">
              <a:buNone/>
            </a:pPr>
            <a:r>
              <a:rPr lang="en-US" sz="2100" b="1" dirty="0"/>
              <a:t>Lam 2:11-12</a:t>
            </a:r>
            <a:r>
              <a:rPr lang="en-US" sz="2100" dirty="0"/>
              <a:t> – “My eyes fail from weeping, I am in torment within; my heart is poured out on the ground because people are destroyed, because children and infants faint in the streets of the city. They say to their mothers, ‘Where is bread and </a:t>
            </a:r>
            <a:r>
              <a:rPr lang="en-US" sz="2100" u="sng" dirty="0"/>
              <a:t>wine</a:t>
            </a:r>
            <a:r>
              <a:rPr lang="en-US" sz="2100" dirty="0"/>
              <a:t>?’ as they faint like the wounded in the streets of the city, as their lives ebb away in their mothers’ arms.”</a:t>
            </a:r>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“Wine” in the Bible</a:t>
            </a:r>
            <a:endParaRPr lang="en-US" sz="5000" dirty="0"/>
          </a:p>
        </p:txBody>
      </p:sp>
    </p:spTree>
    <p:extLst>
      <p:ext uri="{BB962C8B-B14F-4D97-AF65-F5344CB8AC3E}">
        <p14:creationId xmlns:p14="http://schemas.microsoft.com/office/powerpoint/2010/main" val="338745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5867400" cy="5029199"/>
          </a:xfrm>
        </p:spPr>
        <p:txBody>
          <a:bodyPr>
            <a:noAutofit/>
          </a:bodyPr>
          <a:lstStyle/>
          <a:p>
            <a:pPr>
              <a:buFont typeface="Arial" panose="020B0604020202020204" pitchFamily="34" charset="0"/>
              <a:buChar char="•"/>
            </a:pPr>
            <a:r>
              <a:rPr lang="en-US" sz="4000" u="sng" dirty="0" smtClean="0"/>
              <a:t>Boiling</a:t>
            </a:r>
          </a:p>
          <a:p>
            <a:pPr marL="301943" lvl="1" indent="0">
              <a:buNone/>
            </a:pPr>
            <a:r>
              <a:rPr lang="en-US" sz="1800" b="1" dirty="0" smtClean="0"/>
              <a:t>Prov </a:t>
            </a:r>
            <a:r>
              <a:rPr lang="en-US" sz="1800" b="1" dirty="0"/>
              <a:t>9:1-5</a:t>
            </a:r>
            <a:r>
              <a:rPr lang="en-US" sz="1800" dirty="0"/>
              <a:t> – “Wisdom has built her house, she has hewn out her seven pillars; she has prepared her food, she has mixed her wine; she has also set her table; she has sent out her maidens, she calls from the tops of the heights of the city: ‘Whoever is naive, let him turn in here!’ To him who lacks understanding she says, ‘Come, eat of my food and drink of the wine I have mixed</a:t>
            </a:r>
            <a:r>
              <a:rPr lang="en-US" sz="1800" dirty="0" smtClean="0"/>
              <a:t>.’”</a:t>
            </a:r>
          </a:p>
          <a:p>
            <a:pPr marL="301943" lvl="1" indent="0">
              <a:buNone/>
            </a:pPr>
            <a:r>
              <a:rPr lang="en-US" sz="1800" b="1" dirty="0" smtClean="0"/>
              <a:t>Aristotle</a:t>
            </a:r>
            <a:r>
              <a:rPr lang="en-US" sz="1800" dirty="0" smtClean="0"/>
              <a:t> </a:t>
            </a:r>
            <a:r>
              <a:rPr lang="en-US" sz="1800" dirty="0"/>
              <a:t>– “The wine of Arcadia was so thick that it was necessary to scrape it from the skin bottles in which it was contained and to dissolve the scrapings in water.” </a:t>
            </a:r>
            <a:r>
              <a:rPr lang="en-US" sz="1800" dirty="0" smtClean="0"/>
              <a:t>(quoted </a:t>
            </a:r>
            <a:r>
              <a:rPr lang="en-US" sz="1800" dirty="0"/>
              <a:t>in Nott’s Lectures on Biblical Temperance, p. 80).</a:t>
            </a:r>
            <a:endParaRPr lang="en-US" sz="1800" dirty="0" smtClean="0"/>
          </a:p>
          <a:p>
            <a:pPr marL="301943" lvl="1" indent="0">
              <a:buNone/>
            </a:pPr>
            <a:r>
              <a:rPr lang="en-US" sz="1800" b="1" dirty="0" smtClean="0"/>
              <a:t>Horace</a:t>
            </a:r>
            <a:r>
              <a:rPr lang="en-US" sz="1800" dirty="0" smtClean="0"/>
              <a:t> </a:t>
            </a:r>
            <a:r>
              <a:rPr lang="en-US" sz="1800" dirty="0"/>
              <a:t>– “There is no wine sweeter to drink than that of Lesbos; it was like nectar . . . and would not produce intoxication.”</a:t>
            </a:r>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Preservation of Wine</a:t>
            </a:r>
            <a:endParaRPr lang="en-US" sz="5000" dirty="0"/>
          </a:p>
        </p:txBody>
      </p:sp>
      <p:pic>
        <p:nvPicPr>
          <p:cNvPr id="1026" name="Picture 2" descr="http://img.21food.com/20110609/product/1306462842932.jpg"/>
          <p:cNvPicPr>
            <a:picLocks noChangeAspect="1" noChangeArrowheads="1"/>
          </p:cNvPicPr>
          <p:nvPr/>
        </p:nvPicPr>
        <p:blipFill rotWithShape="1">
          <a:blip r:embed="rId2">
            <a:extLst>
              <a:ext uri="{28A0092B-C50C-407E-A947-70E740481C1C}">
                <a14:useLocalDpi xmlns:a14="http://schemas.microsoft.com/office/drawing/2010/main" val="0"/>
              </a:ext>
            </a:extLst>
          </a:blip>
          <a:srcRect l="1979" t="1596" r="2209" b="1524"/>
          <a:stretch/>
        </p:blipFill>
        <p:spPr bwMode="auto">
          <a:xfrm>
            <a:off x="6150634" y="2590800"/>
            <a:ext cx="299336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0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5867400" cy="5029199"/>
          </a:xfrm>
        </p:spPr>
        <p:txBody>
          <a:bodyPr>
            <a:noAutofit/>
          </a:bodyPr>
          <a:lstStyle/>
          <a:p>
            <a:pPr>
              <a:buFont typeface="Arial" panose="020B0604020202020204" pitchFamily="34" charset="0"/>
              <a:buChar char="•"/>
            </a:pPr>
            <a:r>
              <a:rPr lang="en-US" sz="4000" u="sng" dirty="0" smtClean="0"/>
              <a:t>Filtering</a:t>
            </a:r>
          </a:p>
          <a:p>
            <a:pPr marL="301943" lvl="1" indent="0">
              <a:buNone/>
            </a:pPr>
            <a:r>
              <a:rPr lang="en-US" sz="2000" b="1" dirty="0"/>
              <a:t>Isa 25:6</a:t>
            </a:r>
            <a:r>
              <a:rPr lang="en-US" sz="2000" dirty="0"/>
              <a:t> – “The </a:t>
            </a:r>
            <a:r>
              <a:rPr lang="en-US" sz="2000" cap="small" dirty="0"/>
              <a:t>Lord</a:t>
            </a:r>
            <a:r>
              <a:rPr lang="en-US" sz="2000" dirty="0"/>
              <a:t> of hosts will prepare a lavish banquet for all peoples on this mountain; a banquet of aged wine, choice pieces with marrow, and refined, aged wine</a:t>
            </a:r>
            <a:r>
              <a:rPr lang="en-US" sz="2000" dirty="0" smtClean="0"/>
              <a:t>.”</a:t>
            </a:r>
          </a:p>
          <a:p>
            <a:pPr marL="301943" lvl="1" indent="0">
              <a:buNone/>
            </a:pPr>
            <a:r>
              <a:rPr lang="en-US" sz="2000" b="1" dirty="0" smtClean="0"/>
              <a:t>Pliny </a:t>
            </a:r>
            <a:r>
              <a:rPr lang="en-US" sz="2000" b="1" dirty="0"/>
              <a:t>The Younger </a:t>
            </a:r>
            <a:r>
              <a:rPr lang="en-US" sz="2000" dirty="0"/>
              <a:t>– “The most useful wine has all its force or strength broken by the filter.” (Natural History, 23.24</a:t>
            </a:r>
            <a:r>
              <a:rPr lang="en-US" sz="2000" dirty="0" smtClean="0"/>
              <a:t>).</a:t>
            </a:r>
          </a:p>
          <a:p>
            <a:pPr marL="301943" lvl="1" indent="0">
              <a:buNone/>
            </a:pPr>
            <a:r>
              <a:rPr lang="en-US" sz="2000" b="1" dirty="0" smtClean="0"/>
              <a:t>Plutarch</a:t>
            </a:r>
            <a:r>
              <a:rPr lang="en-US" sz="2000" dirty="0" smtClean="0"/>
              <a:t> </a:t>
            </a:r>
            <a:r>
              <a:rPr lang="en-US" sz="2000" dirty="0"/>
              <a:t>– “Wine is rendered feeble in strength when it is frequently filtered. The strength or spirit thus being excluded, the wine neither inflames the brain nor infests the mind and passions, and is much more pleasant to drink.” (</a:t>
            </a:r>
            <a:r>
              <a:rPr lang="en-US" sz="2000" dirty="0" err="1"/>
              <a:t>Symposiacs</a:t>
            </a:r>
            <a:r>
              <a:rPr lang="en-US" sz="2000" dirty="0"/>
              <a:t>, 693b 3-5).</a:t>
            </a:r>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Preservation of Wine</a:t>
            </a:r>
            <a:endParaRPr lang="en-US" sz="5000" dirty="0"/>
          </a:p>
        </p:txBody>
      </p:sp>
      <p:pic>
        <p:nvPicPr>
          <p:cNvPr id="2050" name="Picture 2" descr="http://4.bp.blogspot.com/-rGj1VXHnWUo/UCbhEXJi-BI/AAAAAAAADBE/EHWgbjHFJi8/s1600/grapes_filtering+ju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90800"/>
            <a:ext cx="3048000" cy="426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0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724399"/>
          </a:xfrm>
        </p:spPr>
        <p:txBody>
          <a:bodyPr>
            <a:noAutofit/>
          </a:bodyPr>
          <a:lstStyle/>
          <a:p>
            <a:pPr>
              <a:buFont typeface="Arial" panose="020B0604020202020204" pitchFamily="34" charset="0"/>
              <a:buChar char="•"/>
            </a:pPr>
            <a:r>
              <a:rPr lang="en-US" sz="4000" u="sng" dirty="0" smtClean="0"/>
              <a:t>Stored &amp; Sealed</a:t>
            </a:r>
          </a:p>
          <a:p>
            <a:pPr marL="0" indent="0">
              <a:buNone/>
            </a:pPr>
            <a:endParaRPr lang="en-US" sz="4000" u="sng" dirty="0" smtClean="0"/>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Preservation of Wine</a:t>
            </a:r>
            <a:endParaRPr lang="en-US" sz="5000" dirty="0"/>
          </a:p>
        </p:txBody>
      </p:sp>
      <p:pic>
        <p:nvPicPr>
          <p:cNvPr id="2050" name="Picture 2" descr="Divers examine one of an estimated 200 pots found on a shipwreck off the coast of Italy. The pots are so well preserved food still remains inside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26720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736x/ea/cb/5d/eacb5d568ffdafa1bcbb423eccfcf3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371975"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9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90977"/>
            <a:ext cx="4495800" cy="3567023"/>
          </a:xfrm>
        </p:spPr>
        <p:txBody>
          <a:bodyPr>
            <a:noAutofit/>
          </a:bodyPr>
          <a:lstStyle/>
          <a:p>
            <a:pPr lvl="1">
              <a:buFont typeface="Arial" panose="020B0604020202020204" pitchFamily="34" charset="0"/>
              <a:buChar char="•"/>
            </a:pPr>
            <a:r>
              <a:rPr lang="en-US" sz="2000" dirty="0" smtClean="0"/>
              <a:t>Mocks (Prov 20:1)</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Destroys (Nah 1:10)</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Leads To Poverty (Prov 23:21)</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Woes (Hab 2:15; Isa 5:11,22)</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Sorrow (Prov 23:29)</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Contention (Prov 23:29)</a:t>
            </a:r>
          </a:p>
          <a:p>
            <a:pPr lvl="1">
              <a:buFont typeface="Arial" panose="020B0604020202020204" pitchFamily="34" charset="0"/>
              <a:buChar char="•"/>
            </a:pPr>
            <a:endParaRPr lang="en-US" sz="1800" dirty="0" smtClean="0"/>
          </a:p>
          <a:p>
            <a:pPr marL="0" indent="0">
              <a:buNone/>
            </a:pPr>
            <a:endParaRPr lang="en-US" sz="4000" u="sng" dirty="0" smtClean="0"/>
          </a:p>
        </p:txBody>
      </p:sp>
      <p:sp>
        <p:nvSpPr>
          <p:cNvPr id="2" name="Title 1"/>
          <p:cNvSpPr>
            <a:spLocks noGrp="1"/>
          </p:cNvSpPr>
          <p:nvPr>
            <p:ph type="title"/>
          </p:nvPr>
        </p:nvSpPr>
        <p:spPr>
          <a:xfrm>
            <a:off x="228600" y="338328"/>
            <a:ext cx="8686800" cy="1252728"/>
          </a:xfrm>
        </p:spPr>
        <p:txBody>
          <a:bodyPr>
            <a:noAutofit/>
          </a:bodyPr>
          <a:lstStyle/>
          <a:p>
            <a:r>
              <a:rPr lang="en-US" sz="5000" dirty="0" smtClean="0"/>
              <a:t>Problems Assuming Alcoholic</a:t>
            </a:r>
            <a:endParaRPr lang="en-US" sz="5000" dirty="0"/>
          </a:p>
        </p:txBody>
      </p:sp>
      <p:sp>
        <p:nvSpPr>
          <p:cNvPr id="9" name="Content Placeholder 2"/>
          <p:cNvSpPr txBox="1">
            <a:spLocks/>
          </p:cNvSpPr>
          <p:nvPr/>
        </p:nvSpPr>
        <p:spPr>
          <a:xfrm>
            <a:off x="228600" y="2449183"/>
            <a:ext cx="8686800" cy="6857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Arial" panose="020B0604020202020204" pitchFamily="34" charset="0"/>
              <a:buChar char="•"/>
            </a:pPr>
            <a:r>
              <a:rPr lang="en-US" sz="4000" u="sng" dirty="0" smtClean="0"/>
              <a:t>Did Jesus provide a substance that:</a:t>
            </a:r>
          </a:p>
        </p:txBody>
      </p:sp>
      <p:sp>
        <p:nvSpPr>
          <p:cNvPr id="10" name="Content Placeholder 2"/>
          <p:cNvSpPr txBox="1">
            <a:spLocks/>
          </p:cNvSpPr>
          <p:nvPr/>
        </p:nvSpPr>
        <p:spPr>
          <a:xfrm>
            <a:off x="4191000" y="3276600"/>
            <a:ext cx="4953000" cy="35814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1">
              <a:buFont typeface="Arial" panose="020B0604020202020204" pitchFamily="34" charset="0"/>
              <a:buChar char="•"/>
            </a:pPr>
            <a:r>
              <a:rPr lang="en-US" sz="2000" dirty="0" smtClean="0"/>
              <a:t>Complaining (Prov 23:29)</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Perversion (Prov 23:33b)</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Worries without cause (Prov 23:29)</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Impairs judgment (Prov 31:4-5; Isa 28:7)</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Inflames passions (Isa 5:11)</a:t>
            </a:r>
          </a:p>
          <a:p>
            <a:pPr lvl="1">
              <a:buFont typeface="Arial" panose="020B0604020202020204" pitchFamily="34" charset="0"/>
              <a:buChar char="•"/>
            </a:pPr>
            <a:endParaRPr lang="en-US" sz="1200" dirty="0" smtClean="0"/>
          </a:p>
          <a:p>
            <a:pPr lvl="1">
              <a:buFont typeface="Arial" panose="020B0604020202020204" pitchFamily="34" charset="0"/>
              <a:buChar char="•"/>
            </a:pPr>
            <a:r>
              <a:rPr lang="en-US" sz="2000" dirty="0" smtClean="0"/>
              <a:t>Enslaves (Tit 2:3)</a:t>
            </a:r>
          </a:p>
          <a:p>
            <a:pPr lvl="1">
              <a:buFont typeface="Arial" panose="020B0604020202020204" pitchFamily="34" charset="0"/>
              <a:buChar char="•"/>
            </a:pPr>
            <a:endParaRPr lang="en-US" sz="1800" dirty="0" smtClean="0"/>
          </a:p>
          <a:p>
            <a:pPr marL="0" indent="0">
              <a:buFont typeface="Symbol" pitchFamily="18" charset="2"/>
              <a:buNone/>
            </a:pPr>
            <a:endParaRPr lang="en-US" sz="4000" u="sng" dirty="0" smtClean="0"/>
          </a:p>
        </p:txBody>
      </p:sp>
    </p:spTree>
    <p:extLst>
      <p:ext uri="{BB962C8B-B14F-4D97-AF65-F5344CB8AC3E}">
        <p14:creationId xmlns:p14="http://schemas.microsoft.com/office/powerpoint/2010/main" val="36231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Effect transition="in" filter="fade">
                                      <p:cBhvr>
                                        <p:cTn id="57" dur="500"/>
                                        <p:tgtEl>
                                          <p:spTgt spid="10">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fade">
                                      <p:cBhvr>
                                        <p:cTn id="6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775</TotalTime>
  <Words>1000</Words>
  <Application>Microsoft Office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Waveform</vt:lpstr>
      <vt:lpstr>PowerPoint Presentation</vt:lpstr>
      <vt:lpstr>PowerPoint Presentation</vt:lpstr>
      <vt:lpstr>Why Do Many Assume Alcohol?</vt:lpstr>
      <vt:lpstr>“Wine” in the Bible</vt:lpstr>
      <vt:lpstr>“Wine” in the Bible</vt:lpstr>
      <vt:lpstr>Preservation of Wine</vt:lpstr>
      <vt:lpstr>Preservation of Wine</vt:lpstr>
      <vt:lpstr>Preservation of Wine</vt:lpstr>
      <vt:lpstr>Problems Assuming Alcoholic</vt:lpstr>
      <vt:lpstr>Problems Assuming Alcoholic</vt:lpstr>
      <vt:lpstr>Problems Assuming Alcoholic</vt:lpstr>
      <vt:lpstr>Proper Interpretation</vt:lpstr>
      <vt:lpstr>Proper Interpretation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52</cp:revision>
  <dcterms:created xsi:type="dcterms:W3CDTF">2006-08-16T00:00:00Z</dcterms:created>
  <dcterms:modified xsi:type="dcterms:W3CDTF">2017-02-05T21:25:53Z</dcterms:modified>
</cp:coreProperties>
</file>