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8" r:id="rId3"/>
    <p:sldId id="1964" r:id="rId4"/>
    <p:sldId id="1965" r:id="rId5"/>
    <p:sldId id="1966" r:id="rId6"/>
    <p:sldId id="1967" r:id="rId7"/>
    <p:sldId id="1968" r:id="rId8"/>
    <p:sldId id="1969" r:id="rId9"/>
    <p:sldId id="1970" r:id="rId10"/>
    <p:sldId id="1971" r:id="rId11"/>
    <p:sldId id="1663" r:id="rId12"/>
    <p:sldId id="1972" r:id="rId13"/>
    <p:sldId id="1973" r:id="rId14"/>
    <p:sldId id="1974" r:id="rId15"/>
    <p:sldId id="1975" r:id="rId16"/>
    <p:sldId id="1976" r:id="rId17"/>
    <p:sldId id="1977" r:id="rId18"/>
    <p:sldId id="1978" r:id="rId19"/>
    <p:sldId id="1979" r:id="rId20"/>
    <p:sldId id="1980" r:id="rId21"/>
    <p:sldId id="1981" r:id="rId22"/>
    <p:sldId id="1982" r:id="rId23"/>
    <p:sldId id="1849" r:id="rId24"/>
    <p:sldId id="1983" r:id="rId25"/>
    <p:sldId id="1984" r:id="rId26"/>
    <p:sldId id="1985" r:id="rId27"/>
    <p:sldId id="1986" r:id="rId28"/>
    <p:sldId id="1987" r:id="rId29"/>
    <p:sldId id="1988" r:id="rId30"/>
    <p:sldId id="1989" r:id="rId31"/>
    <p:sldId id="1990" r:id="rId32"/>
    <p:sldId id="1991" r:id="rId33"/>
    <p:sldId id="1992" r:id="rId34"/>
    <p:sldId id="1993" r:id="rId35"/>
    <p:sldId id="1994" r:id="rId36"/>
    <p:sldId id="1995" r:id="rId37"/>
    <p:sldId id="1996" r:id="rId38"/>
    <p:sldId id="1997" r:id="rId39"/>
    <p:sldId id="1998" r:id="rId40"/>
    <p:sldId id="1999" r:id="rId41"/>
    <p:sldId id="2000" r:id="rId42"/>
    <p:sldId id="1879" r:id="rId43"/>
    <p:sldId id="2001" r:id="rId44"/>
    <p:sldId id="2002" r:id="rId45"/>
    <p:sldId id="2003" r:id="rId46"/>
    <p:sldId id="2004" r:id="rId47"/>
    <p:sldId id="2005" r:id="rId48"/>
    <p:sldId id="2006" r:id="rId49"/>
    <p:sldId id="2007" r:id="rId50"/>
    <p:sldId id="2008" r:id="rId51"/>
    <p:sldId id="2009" r:id="rId52"/>
    <p:sldId id="2010" r:id="rId53"/>
    <p:sldId id="2011" r:id="rId54"/>
    <p:sldId id="2012" r:id="rId55"/>
    <p:sldId id="2013" r:id="rId56"/>
    <p:sldId id="2014" r:id="rId57"/>
    <p:sldId id="2015"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3300"/>
    <a:srgbClr val="660066"/>
    <a:srgbClr val="43193F"/>
    <a:srgbClr val="000066"/>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60" d="100"/>
          <a:sy n="60" d="100"/>
        </p:scale>
        <p:origin x="-1344" y="-342"/>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a:effectLst>
                  <a:outerShdw blurRad="38100" dist="38100" dir="2700000" algn="tl">
                    <a:srgbClr val="000000"/>
                  </a:outerShdw>
                </a:effectLst>
              </a:rPr>
              <a:t>Lesson </a:t>
            </a:r>
            <a:r>
              <a:rPr lang="en-US" altLang="en-US" b="1" i="1" dirty="0" smtClean="0">
                <a:effectLst>
                  <a:outerShdw blurRad="38100" dist="38100" dir="2700000" algn="tl">
                    <a:srgbClr val="000000"/>
                  </a:outerShdw>
                </a:effectLst>
              </a:rPr>
              <a:t>2 – God’s Purpose in the Old Covenant</a:t>
            </a:r>
            <a:endParaRPr lang="en-US" altLang="en-US" b="1" i="1" dirty="0">
              <a:effectLst>
                <a:outerShdw blurRad="38100" dist="38100" dir="2700000" algn="tl">
                  <a:srgbClr val="000000"/>
                </a:outerShdw>
              </a:effectLst>
            </a:endParaRP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will examine some reasons why God did this.</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48761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began fulfilling </a:t>
            </a:r>
            <a:r>
              <a:rPr lang="en-US" altLang="en-US" i="1" u="sng" dirty="0">
                <a:effectLst>
                  <a:outerShdw blurRad="38100" dist="38100" dir="2700000" algn="tl">
                    <a:srgbClr val="000000"/>
                  </a:outerShdw>
                </a:effectLst>
              </a:rPr>
              <a:t>the promise made to Abraham</a:t>
            </a:r>
            <a:r>
              <a:rPr lang="en-US" altLang="en-US" dirty="0">
                <a:effectLst>
                  <a:outerShdw blurRad="38100" dist="38100" dir="2700000" algn="tl">
                    <a:srgbClr val="000000"/>
                  </a:outerShdw>
                </a:effectLst>
              </a:rPr>
              <a:t> in the birth of a new nation.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would be </a:t>
            </a:r>
            <a:r>
              <a:rPr lang="en-US" altLang="en-US" i="1" u="sng" dirty="0">
                <a:effectLst>
                  <a:outerShdw blurRad="38100" dist="38100" dir="2700000" algn="tl">
                    <a:srgbClr val="000000"/>
                  </a:outerShdw>
                </a:effectLst>
              </a:rPr>
              <a:t>through this nation</a:t>
            </a:r>
            <a:r>
              <a:rPr lang="en-US" altLang="en-US" dirty="0">
                <a:effectLst>
                  <a:outerShdw blurRad="38100" dist="38100" dir="2700000" algn="tl">
                    <a:srgbClr val="000000"/>
                  </a:outerShdw>
                </a:effectLst>
              </a:rPr>
              <a:t> that the Messiah would come! The people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needed to be </a:t>
            </a:r>
            <a:r>
              <a:rPr lang="en-US" altLang="en-US" i="1" u="sng" dirty="0">
                <a:effectLst>
                  <a:outerShdw blurRad="38100" dist="38100" dir="2700000" algn="tl">
                    <a:srgbClr val="000000"/>
                  </a:outerShdw>
                </a:effectLst>
              </a:rPr>
              <a:t>molded and prepared by God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9450895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covenant made with Israel at </a:t>
            </a:r>
            <a:r>
              <a:rPr lang="en-US" altLang="en-US" dirty="0" err="1">
                <a:effectLst>
                  <a:outerShdw blurRad="38100" dist="38100" dir="2700000" algn="tl">
                    <a:srgbClr val="000000"/>
                  </a:outerShdw>
                </a:effectLst>
              </a:rPr>
              <a:t>Horeb</a:t>
            </a:r>
            <a:r>
              <a:rPr lang="en-US" altLang="en-US" dirty="0">
                <a:effectLst>
                  <a:outerShdw blurRad="38100" dist="38100" dir="2700000" algn="tl">
                    <a:srgbClr val="000000"/>
                  </a:outerShdw>
                </a:effectLst>
              </a:rPr>
              <a:t> was </a:t>
            </a:r>
            <a:r>
              <a:rPr lang="en-US" altLang="en-US" i="1" u="sng" dirty="0">
                <a:effectLst>
                  <a:outerShdw blurRad="38100" dist="38100" dir="2700000" algn="tl">
                    <a:srgbClr val="000000"/>
                  </a:outerShdw>
                </a:effectLst>
              </a:rPr>
              <a:t>not the Abrahamic Covenant</a:t>
            </a:r>
            <a:r>
              <a:rPr lang="en-US" altLang="en-US" dirty="0">
                <a:effectLst>
                  <a:outerShdw blurRad="38100" dist="38100" dir="2700000" algn="tl">
                    <a:srgbClr val="000000"/>
                  </a:outerShdw>
                </a:effectLst>
              </a:rPr>
              <a:t> nor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was it a renewal of the Abrahamic Covenant. </a:t>
            </a:r>
            <a:r>
              <a:rPr lang="en-US" altLang="en-US" b="1" dirty="0">
                <a:effectLst>
                  <a:outerShdw blurRad="38100" dist="38100" dir="2700000" algn="tl">
                    <a:srgbClr val="000000"/>
                  </a:outerShdw>
                </a:effectLst>
              </a:rPr>
              <a:t>(Deut 5:1-3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9366613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Deuteronomy </a:t>
            </a:r>
            <a:r>
              <a:rPr lang="en-US" altLang="en-US" sz="3000" b="1" u="sng" dirty="0">
                <a:effectLst>
                  <a:outerShdw blurRad="38100" dist="38100" dir="2700000" algn="tl">
                    <a:srgbClr val="000000"/>
                  </a:outerShdw>
                </a:effectLst>
              </a:rPr>
              <a:t>5:1-3</a:t>
            </a:r>
            <a:r>
              <a:rPr lang="en-US" altLang="en-US" sz="3000" dirty="0">
                <a:effectLst>
                  <a:outerShdw blurRad="38100" dist="38100" dir="2700000" algn="tl">
                    <a:srgbClr val="000000"/>
                  </a:outerShdw>
                </a:effectLst>
              </a:rPr>
              <a:t> - And Moses </a:t>
            </a:r>
            <a:r>
              <a:rPr lang="en-US" altLang="en-US" sz="3000" u="sng" dirty="0">
                <a:effectLst>
                  <a:outerShdw blurRad="38100" dist="38100" dir="2700000" algn="tl">
                    <a:srgbClr val="000000"/>
                  </a:outerShdw>
                </a:effectLst>
              </a:rPr>
              <a:t>called all Israel</a:t>
            </a:r>
            <a:r>
              <a:rPr lang="en-US" altLang="en-US" sz="3000" dirty="0">
                <a:effectLst>
                  <a:outerShdw blurRad="38100" dist="38100" dir="2700000" algn="tl">
                    <a:srgbClr val="000000"/>
                  </a:outerShdw>
                </a:effectLst>
              </a:rPr>
              <a:t>, and said to them: "</a:t>
            </a:r>
            <a:r>
              <a:rPr lang="en-US" altLang="en-US" sz="3000" u="sng" dirty="0">
                <a:effectLst>
                  <a:outerShdw blurRad="38100" dist="38100" dir="2700000" algn="tl">
                    <a:srgbClr val="000000"/>
                  </a:outerShdw>
                </a:effectLst>
              </a:rPr>
              <a:t>Hear, O Israel</a:t>
            </a:r>
            <a:r>
              <a:rPr lang="en-US" altLang="en-US" sz="3000" dirty="0">
                <a:effectLst>
                  <a:outerShdw blurRad="38100" dist="38100" dir="2700000" algn="tl">
                    <a:srgbClr val="000000"/>
                  </a:outerShdw>
                </a:effectLst>
              </a:rPr>
              <a:t>, the statutes and judgments which I speak in your hearing today, that you may learn them and be careful to observe them.  2 "The LORD our God </a:t>
            </a:r>
            <a:r>
              <a:rPr lang="en-US" altLang="en-US" sz="3000" u="sng" dirty="0">
                <a:effectLst>
                  <a:outerShdw blurRad="38100" dist="38100" dir="2700000" algn="tl">
                    <a:srgbClr val="000000"/>
                  </a:outerShdw>
                </a:effectLst>
              </a:rPr>
              <a:t>made a covenant with us in </a:t>
            </a:r>
            <a:r>
              <a:rPr lang="en-US" altLang="en-US" sz="3000" u="sng" dirty="0" err="1">
                <a:effectLst>
                  <a:outerShdw blurRad="38100" dist="38100" dir="2700000" algn="tl">
                    <a:srgbClr val="000000"/>
                  </a:outerShdw>
                </a:effectLst>
              </a:rPr>
              <a:t>Horeb</a:t>
            </a:r>
            <a:r>
              <a:rPr lang="en-US" altLang="en-US" sz="3000" dirty="0">
                <a:effectLst>
                  <a:outerShdw blurRad="38100" dist="38100" dir="2700000" algn="tl">
                    <a:srgbClr val="000000"/>
                  </a:outerShdw>
                </a:effectLst>
              </a:rPr>
              <a:t>.  3 "The LORD </a:t>
            </a:r>
            <a:r>
              <a:rPr lang="en-US" altLang="en-US" sz="3000" u="sng" dirty="0">
                <a:effectLst>
                  <a:outerShdw blurRad="38100" dist="38100" dir="2700000" algn="tl">
                    <a:srgbClr val="000000"/>
                  </a:outerShdw>
                </a:effectLst>
              </a:rPr>
              <a:t>did not make this covenant with our fathers</a:t>
            </a:r>
            <a:r>
              <a:rPr lang="en-US" altLang="en-US" sz="3000" dirty="0">
                <a:effectLst>
                  <a:outerShdw blurRad="38100" dist="38100" dir="2700000" algn="tl">
                    <a:srgbClr val="000000"/>
                  </a:outerShdw>
                </a:effectLst>
              </a:rPr>
              <a:t>, but </a:t>
            </a:r>
            <a:r>
              <a:rPr lang="en-US" altLang="en-US" sz="3000" u="sng" dirty="0">
                <a:effectLst>
                  <a:outerShdw blurRad="38100" dist="38100" dir="2700000" algn="tl">
                    <a:srgbClr val="000000"/>
                  </a:outerShdw>
                </a:effectLst>
              </a:rPr>
              <a:t>with us</a:t>
            </a:r>
            <a:r>
              <a:rPr lang="en-US" altLang="en-US" sz="3000" dirty="0">
                <a:effectLst>
                  <a:outerShdw blurRad="38100" dist="38100" dir="2700000" algn="tl">
                    <a:srgbClr val="000000"/>
                  </a:outerShdw>
                </a:effectLst>
              </a:rPr>
              <a:t>, those who are here today, all of us who are alive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8410655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see that this </a:t>
            </a:r>
            <a:r>
              <a:rPr lang="en-US" altLang="en-US" i="1" u="sng" dirty="0">
                <a:effectLst>
                  <a:outerShdw blurRad="38100" dist="38100" dir="2700000" algn="tl">
                    <a:srgbClr val="000000"/>
                  </a:outerShdw>
                </a:effectLst>
              </a:rPr>
              <a:t>covenant had to be temporary</a:t>
            </a:r>
            <a:r>
              <a:rPr lang="en-US" altLang="en-US" dirty="0">
                <a:effectLst>
                  <a:outerShdw blurRad="38100" dist="38100" dir="2700000" algn="tl">
                    <a:srgbClr val="000000"/>
                  </a:outerShdw>
                </a:effectLst>
              </a:rPr>
              <a:t> because God’s ultimate goal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was to reach “all the families of the earth.” </a:t>
            </a:r>
            <a:r>
              <a:rPr lang="en-US" altLang="en-US" b="1" dirty="0">
                <a:effectLst>
                  <a:outerShdw blurRad="38100" dist="38100" dir="2700000" algn="tl">
                    <a:srgbClr val="000000"/>
                  </a:outerShdw>
                </a:effectLst>
              </a:rPr>
              <a:t>(Gen 12:3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751541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Genesis </a:t>
            </a:r>
            <a:r>
              <a:rPr lang="en-US" altLang="en-US" b="1" u="sng" dirty="0">
                <a:effectLst>
                  <a:outerShdw blurRad="38100" dist="38100" dir="2700000" algn="tl">
                    <a:srgbClr val="000000"/>
                  </a:outerShdw>
                </a:effectLst>
              </a:rPr>
              <a:t>12:3</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I </a:t>
            </a:r>
            <a:r>
              <a:rPr lang="en-US" altLang="en-US" dirty="0">
                <a:effectLst>
                  <a:outerShdw blurRad="38100" dist="38100" dir="2700000" algn="tl">
                    <a:srgbClr val="000000"/>
                  </a:outerShdw>
                </a:effectLst>
              </a:rPr>
              <a:t>will bless those who bless you, And I will curse him who curses you; And in you </a:t>
            </a:r>
            <a:r>
              <a:rPr lang="en-US" altLang="en-US" u="sng" dirty="0">
                <a:effectLst>
                  <a:outerShdw blurRad="38100" dist="38100" dir="2700000" algn="tl">
                    <a:srgbClr val="000000"/>
                  </a:outerShdw>
                </a:effectLst>
              </a:rPr>
              <a:t>all the families of the earth </a:t>
            </a:r>
            <a:r>
              <a:rPr lang="en-US" altLang="en-US" dirty="0">
                <a:effectLst>
                  <a:outerShdw blurRad="38100" dist="38100" dir="2700000" algn="tl">
                    <a:srgbClr val="000000"/>
                  </a:outerShdw>
                </a:effectLst>
              </a:rPr>
              <a:t>shall be blessed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631150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covenant would teach the Jewish nation </a:t>
            </a:r>
            <a:r>
              <a:rPr lang="en-US" altLang="en-US" i="1" u="sng" dirty="0">
                <a:effectLst>
                  <a:outerShdw blurRad="38100" dist="38100" dir="2700000" algn="tl">
                    <a:srgbClr val="000000"/>
                  </a:outerShdw>
                </a:effectLst>
              </a:rPr>
              <a:t>about God and his ways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OT taught that Israel’s relationship with God </a:t>
            </a:r>
            <a:r>
              <a:rPr lang="en-US" altLang="en-US" i="1" u="sng" dirty="0">
                <a:effectLst>
                  <a:outerShdw blurRad="38100" dist="38100" dir="2700000" algn="tl">
                    <a:srgbClr val="000000"/>
                  </a:outerShdw>
                </a:effectLst>
              </a:rPr>
              <a:t>must involve understanding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of God’s holiness</a:t>
            </a:r>
            <a:r>
              <a:rPr lang="en-US" altLang="en-US" dirty="0">
                <a:effectLst>
                  <a:outerShdw blurRad="38100" dist="38100" dir="2700000" algn="tl">
                    <a:srgbClr val="000000"/>
                  </a:outerShdw>
                </a:effectLst>
              </a:rPr>
              <a:t> so that they would be changed by it. </a:t>
            </a:r>
            <a:r>
              <a:rPr lang="en-US" altLang="en-US" b="1" dirty="0">
                <a:effectLst>
                  <a:outerShdw blurRad="38100" dist="38100" dir="2700000" algn="tl">
                    <a:srgbClr val="000000"/>
                  </a:outerShdw>
                </a:effectLst>
              </a:rPr>
              <a:t>(Lev 11:44-45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23736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Leviticus </a:t>
            </a:r>
            <a:r>
              <a:rPr lang="en-US" altLang="en-US" b="1" u="sng" dirty="0">
                <a:effectLst>
                  <a:outerShdw blurRad="38100" dist="38100" dir="2700000" algn="tl">
                    <a:srgbClr val="000000"/>
                  </a:outerShdw>
                </a:effectLst>
              </a:rPr>
              <a:t>11:44-45</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I am the LORD your God. You shall therefore consecrate yourselves, and </a:t>
            </a:r>
            <a:r>
              <a:rPr lang="en-US" altLang="en-US" u="sng" dirty="0">
                <a:effectLst>
                  <a:outerShdw blurRad="38100" dist="38100" dir="2700000" algn="tl">
                    <a:srgbClr val="000000"/>
                  </a:outerShdw>
                </a:effectLst>
              </a:rPr>
              <a:t>you shall be holy; for I am holy</a:t>
            </a:r>
            <a:r>
              <a:rPr lang="en-US" altLang="en-US" dirty="0">
                <a:effectLst>
                  <a:outerShdw blurRad="38100" dist="38100" dir="2700000" algn="tl">
                    <a:srgbClr val="000000"/>
                  </a:outerShdw>
                </a:effectLst>
              </a:rPr>
              <a:t>. Neither shall you defile yourselves with any creeping thing that creeps on the earth.  45 'For I am the LORD who brings you up out of the land of Egypt, to be your God. </a:t>
            </a:r>
            <a:r>
              <a:rPr lang="en-US" altLang="en-US" u="sng" dirty="0">
                <a:effectLst>
                  <a:outerShdw blurRad="38100" dist="38100" dir="2700000" algn="tl">
                    <a:srgbClr val="000000"/>
                  </a:outerShdw>
                </a:effectLst>
              </a:rPr>
              <a:t>You shall therefore be holy, for I am holy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643433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remnant from this nation would </a:t>
            </a:r>
            <a:r>
              <a:rPr lang="en-US" altLang="en-US" i="1" u="sng" dirty="0">
                <a:effectLst>
                  <a:outerShdw blurRad="38100" dist="38100" dir="2700000" algn="tl">
                    <a:srgbClr val="000000"/>
                  </a:outerShdw>
                </a:effectLst>
              </a:rPr>
              <a:t>receive the gospel</a:t>
            </a:r>
            <a:r>
              <a:rPr lang="en-US" altLang="en-US" dirty="0">
                <a:effectLst>
                  <a:outerShdw blurRad="38100" dist="38100" dir="2700000" algn="tl">
                    <a:srgbClr val="000000"/>
                  </a:outerShdw>
                </a:effectLst>
              </a:rPr>
              <a:t> when it was preached.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(Rom 1:16-17; Acts 3:25-26; Acts 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0548854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1:16</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I am not ashamed of the gospel of Christ, for it is the power of God to salvation for everyone who believes, </a:t>
            </a:r>
            <a:r>
              <a:rPr lang="en-US" altLang="en-US" u="sng" dirty="0">
                <a:effectLst>
                  <a:outerShdw blurRad="38100" dist="38100" dir="2700000" algn="tl">
                    <a:srgbClr val="000000"/>
                  </a:outerShdw>
                </a:effectLst>
              </a:rPr>
              <a:t>for the Jew first and also for the Greek</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35684787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revealed to us </a:t>
            </a:r>
            <a:r>
              <a:rPr lang="en-US" altLang="en-US" i="1" u="sng" dirty="0">
                <a:effectLst>
                  <a:outerShdw blurRad="38100" dist="38100" dir="2700000" algn="tl">
                    <a:srgbClr val="000000"/>
                  </a:outerShdw>
                </a:effectLst>
              </a:rPr>
              <a:t>how He brought about</a:t>
            </a:r>
            <a:r>
              <a:rPr lang="en-US" altLang="en-US" dirty="0">
                <a:effectLst>
                  <a:outerShdw blurRad="38100" dist="38100" dir="2700000" algn="tl">
                    <a:srgbClr val="000000"/>
                  </a:outerShdw>
                </a:effectLst>
              </a:rPr>
              <a:t> the redemption of man.</a:t>
            </a:r>
          </a:p>
          <a:p>
            <a:r>
              <a:rPr lang="en-US" altLang="en-US" dirty="0" smtClean="0">
                <a:effectLst>
                  <a:outerShdw blurRad="38100" dist="38100" dir="2700000" algn="tl">
                    <a:srgbClr val="000000"/>
                  </a:outerShdw>
                </a:effectLst>
              </a:rPr>
              <a:t>After </a:t>
            </a:r>
            <a:r>
              <a:rPr lang="en-US" altLang="en-US" dirty="0">
                <a:effectLst>
                  <a:outerShdw blurRad="38100" dist="38100" dir="2700000" algn="tl">
                    <a:srgbClr val="000000"/>
                  </a:outerShdw>
                </a:effectLst>
              </a:rPr>
              <a:t>the fall of man we see how God moved to redeem man through Abraham</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(Gen 12:1-3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3:25-26</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You are sons of the prophets, and of the covenant which God made with our fathers, saying to Abraham, 'And in your seed all the families of the earth shall be blessed.'  26 "</a:t>
            </a:r>
            <a:r>
              <a:rPr lang="en-US" altLang="en-US" u="sng" dirty="0">
                <a:effectLst>
                  <a:outerShdw blurRad="38100" dist="38100" dir="2700000" algn="tl">
                    <a:srgbClr val="000000"/>
                  </a:outerShdw>
                </a:effectLst>
              </a:rPr>
              <a:t>To you first</a:t>
            </a:r>
            <a:r>
              <a:rPr lang="en-US" altLang="en-US" dirty="0">
                <a:effectLst>
                  <a:outerShdw blurRad="38100" dist="38100" dir="2700000" algn="tl">
                    <a:srgbClr val="000000"/>
                  </a:outerShdw>
                </a:effectLst>
              </a:rPr>
              <a:t>, God, having raised up His Servant Jesus, sent Him to bless you, in turning away every one of you from your iniquities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159219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1:8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But you shall receive power when the Holy Spirit has come upon you; and you shall be witnesses to Me in </a:t>
            </a:r>
            <a:r>
              <a:rPr lang="en-US" altLang="en-US" u="sng" dirty="0">
                <a:effectLst>
                  <a:outerShdw blurRad="38100" dist="38100" dir="2700000" algn="tl">
                    <a:srgbClr val="000000"/>
                  </a:outerShdw>
                </a:effectLst>
              </a:rPr>
              <a:t>Jerusalem</a:t>
            </a:r>
            <a:r>
              <a:rPr lang="en-US" altLang="en-US" dirty="0">
                <a:effectLst>
                  <a:outerShdw blurRad="38100" dist="38100" dir="2700000" algn="tl">
                    <a:srgbClr val="000000"/>
                  </a:outerShdw>
                </a:effectLst>
              </a:rPr>
              <a:t>, and in </a:t>
            </a:r>
            <a:r>
              <a:rPr lang="en-US" altLang="en-US" u="sng" dirty="0">
                <a:effectLst>
                  <a:outerShdw blurRad="38100" dist="38100" dir="2700000" algn="tl">
                    <a:srgbClr val="000000"/>
                  </a:outerShdw>
                </a:effectLst>
              </a:rPr>
              <a:t>all Judea</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Samaria</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to the end of the earth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563185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was made with the Jewish nation</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Jewish nation was then scattered throughout the world as a separate people. </a:t>
            </a:r>
            <a:endParaRPr lang="en-US" altLang="en-US" dirty="0" smtClean="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This </a:t>
            </a:r>
            <a:r>
              <a:rPr lang="en-US" altLang="en-US" i="1" u="sng" dirty="0">
                <a:effectLst>
                  <a:outerShdw blurRad="38100" dist="38100" dir="2700000" algn="tl">
                    <a:srgbClr val="000000"/>
                  </a:outerShdw>
                </a:effectLst>
              </a:rPr>
              <a:t>allowed for the rapid spread of the gospel</a:t>
            </a:r>
            <a:r>
              <a:rPr lang="en-US" altLang="en-US" dirty="0">
                <a:effectLst>
                  <a:outerShdw blurRad="38100" dist="38100" dir="2700000" algn="tl">
                    <a:srgbClr val="000000"/>
                  </a:outerShdw>
                </a:effectLst>
              </a:rPr>
              <a:t> in one generation!</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296545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should cause the people to </a:t>
            </a:r>
            <a:r>
              <a:rPr lang="en-US" altLang="en-US" i="1" u="sng" dirty="0">
                <a:effectLst>
                  <a:outerShdw blurRad="38100" dist="38100" dir="2700000" algn="tl">
                    <a:srgbClr val="000000"/>
                  </a:outerShdw>
                </a:effectLst>
              </a:rPr>
              <a:t>see their need of a savior</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covenant was perfect for the cause it was intended.</a:t>
            </a:r>
          </a:p>
          <a:p>
            <a:r>
              <a:rPr lang="en-US" altLang="en-US" dirty="0" smtClean="0">
                <a:effectLst>
                  <a:outerShdw blurRad="38100" dist="38100" dir="2700000" algn="tl">
                    <a:srgbClr val="000000"/>
                  </a:outerShdw>
                </a:effectLst>
              </a:rPr>
              <a:t>By </a:t>
            </a:r>
            <a:r>
              <a:rPr lang="en-US" altLang="en-US" dirty="0">
                <a:effectLst>
                  <a:outerShdw blurRad="38100" dist="38100" dir="2700000" algn="tl">
                    <a:srgbClr val="000000"/>
                  </a:outerShdw>
                </a:effectLst>
              </a:rPr>
              <a:t>design God </a:t>
            </a:r>
            <a:r>
              <a:rPr lang="en-US" altLang="en-US" i="1" u="sng" dirty="0">
                <a:effectLst>
                  <a:outerShdw blurRad="38100" dist="38100" dir="2700000" algn="tl">
                    <a:srgbClr val="000000"/>
                  </a:outerShdw>
                </a:effectLst>
              </a:rPr>
              <a:t>wanted His people to see</a:t>
            </a:r>
            <a:r>
              <a:rPr lang="en-US" altLang="en-US" dirty="0">
                <a:effectLst>
                  <a:outerShdw blurRad="38100" dist="38100" dir="2700000" algn="tl">
                    <a:srgbClr val="000000"/>
                  </a:outerShdw>
                </a:effectLst>
              </a:rPr>
              <a:t> the “weakness and </a:t>
            </a:r>
            <a:r>
              <a:rPr lang="en-US" altLang="en-US" dirty="0" err="1">
                <a:effectLst>
                  <a:outerShdw blurRad="38100" dist="38100" dir="2700000" algn="tl">
                    <a:srgbClr val="000000"/>
                  </a:outerShdw>
                </a:effectLst>
              </a:rPr>
              <a:t>unprofitableness</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of the first covenant. </a:t>
            </a:r>
            <a:r>
              <a:rPr lang="en-US" altLang="en-US" b="1" dirty="0">
                <a:effectLst>
                  <a:outerShdw blurRad="38100" dist="38100" dir="2700000" algn="tl">
                    <a:srgbClr val="000000"/>
                  </a:outerShdw>
                </a:effectLst>
              </a:rPr>
              <a:t>(Heb 7:18; 9:11-12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0231374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7:18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For </a:t>
            </a:r>
            <a:r>
              <a:rPr lang="en-US" altLang="en-US" dirty="0">
                <a:effectLst>
                  <a:outerShdw blurRad="38100" dist="38100" dir="2700000" algn="tl">
                    <a:srgbClr val="000000"/>
                  </a:outerShdw>
                </a:effectLst>
              </a:rPr>
              <a:t>on the one hand there is an annulling of the former commandment </a:t>
            </a:r>
            <a:r>
              <a:rPr lang="en-US" altLang="en-US" u="sng" dirty="0">
                <a:effectLst>
                  <a:outerShdw blurRad="38100" dist="38100" dir="2700000" algn="tl">
                    <a:srgbClr val="000000"/>
                  </a:outerShdw>
                </a:effectLst>
              </a:rPr>
              <a:t>because of its weakness and </a:t>
            </a:r>
            <a:r>
              <a:rPr lang="en-US" altLang="en-US" u="sng" dirty="0" err="1">
                <a:effectLst>
                  <a:outerShdw blurRad="38100" dist="38100" dir="2700000" algn="tl">
                    <a:srgbClr val="000000"/>
                  </a:outerShdw>
                </a:effectLst>
              </a:rPr>
              <a:t>unprofitableness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6058841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9:11-12</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But </a:t>
            </a:r>
            <a:r>
              <a:rPr lang="en-US" altLang="en-US" dirty="0">
                <a:effectLst>
                  <a:outerShdw blurRad="38100" dist="38100" dir="2700000" algn="tl">
                    <a:srgbClr val="000000"/>
                  </a:outerShdw>
                </a:effectLst>
              </a:rPr>
              <a:t>Christ came as High Priest of the good things to come, with </a:t>
            </a:r>
            <a:r>
              <a:rPr lang="en-US" altLang="en-US" u="sng" dirty="0">
                <a:effectLst>
                  <a:outerShdw blurRad="38100" dist="38100" dir="2700000" algn="tl">
                    <a:srgbClr val="000000"/>
                  </a:outerShdw>
                </a:effectLst>
              </a:rPr>
              <a:t>the greater and more perfect tabernacle not made with hands</a:t>
            </a:r>
            <a:r>
              <a:rPr lang="en-US" altLang="en-US" dirty="0">
                <a:effectLst>
                  <a:outerShdw blurRad="38100" dist="38100" dir="2700000" algn="tl">
                    <a:srgbClr val="000000"/>
                  </a:outerShdw>
                </a:effectLst>
              </a:rPr>
              <a:t>, that is, not of this creation.  12 Not with the blood of goats and calves, but with His own blood He entered the Most Holy Place once for all, having obtained eternal redemption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98973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system of law without an adequate sacrifice cannot save. </a:t>
            </a:r>
            <a:r>
              <a:rPr lang="en-US" altLang="en-US" b="1" dirty="0">
                <a:effectLst>
                  <a:outerShdw blurRad="38100" dist="38100" dir="2700000" algn="tl">
                    <a:srgbClr val="000000"/>
                  </a:outerShdw>
                </a:effectLst>
              </a:rPr>
              <a:t>(Gal 3:21-24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87681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3:21-24</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the law then against the promises of God? Certainly not! For if there had been a law given which could have given life, truly righteousness would have been by the law.  22 But the Scripture has </a:t>
            </a:r>
            <a:r>
              <a:rPr lang="en-US" altLang="en-US" u="sng" dirty="0">
                <a:effectLst>
                  <a:outerShdw blurRad="38100" dist="38100" dir="2700000" algn="tl">
                    <a:srgbClr val="000000"/>
                  </a:outerShdw>
                </a:effectLst>
              </a:rPr>
              <a:t>confined all under sin</a:t>
            </a:r>
            <a:r>
              <a:rPr lang="en-US" altLang="en-US" dirty="0">
                <a:effectLst>
                  <a:outerShdw blurRad="38100" dist="38100" dir="2700000" algn="tl">
                    <a:srgbClr val="000000"/>
                  </a:outerShdw>
                </a:effectLst>
              </a:rPr>
              <a:t>, that the promise by faith in Jesus Christ might be given to those who believe.  </a:t>
            </a:r>
          </a:p>
        </p:txBody>
      </p:sp>
    </p:spTree>
    <p:extLst>
      <p:ext uri="{BB962C8B-B14F-4D97-AF65-F5344CB8AC3E}">
        <p14:creationId xmlns:p14="http://schemas.microsoft.com/office/powerpoint/2010/main" val="11401781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23 </a:t>
            </a:r>
            <a:r>
              <a:rPr lang="en-US" altLang="en-US" dirty="0">
                <a:effectLst>
                  <a:outerShdw blurRad="38100" dist="38100" dir="2700000" algn="tl">
                    <a:srgbClr val="000000"/>
                  </a:outerShdw>
                </a:effectLst>
              </a:rPr>
              <a:t>But before faith came, we were kept under guard by the law, kept for the faith </a:t>
            </a:r>
            <a:r>
              <a:rPr lang="en-US" altLang="en-US" u="sng" dirty="0">
                <a:effectLst>
                  <a:outerShdw blurRad="38100" dist="38100" dir="2700000" algn="tl">
                    <a:srgbClr val="000000"/>
                  </a:outerShdw>
                </a:effectLst>
              </a:rPr>
              <a:t>which would afterward be revealed</a:t>
            </a:r>
            <a:r>
              <a:rPr lang="en-US" altLang="en-US" dirty="0">
                <a:effectLst>
                  <a:outerShdw blurRad="38100" dist="38100" dir="2700000" algn="tl">
                    <a:srgbClr val="000000"/>
                  </a:outerShdw>
                </a:effectLst>
              </a:rPr>
              <a:t>.  24 Therefore the law was our tutor </a:t>
            </a:r>
            <a:r>
              <a:rPr lang="en-US" altLang="en-US" u="sng" dirty="0">
                <a:effectLst>
                  <a:outerShdw blurRad="38100" dist="38100" dir="2700000" algn="tl">
                    <a:srgbClr val="000000"/>
                  </a:outerShdw>
                </a:effectLst>
              </a:rPr>
              <a:t>to bring us to Christ</a:t>
            </a:r>
            <a:r>
              <a:rPr lang="en-US" altLang="en-US" dirty="0">
                <a:effectLst>
                  <a:outerShdw blurRad="38100" dist="38100" dir="2700000" algn="tl">
                    <a:srgbClr val="000000"/>
                  </a:outerShdw>
                </a:effectLst>
              </a:rPr>
              <a:t>, that we might be justified by faith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715467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one who tried to live without sin under God’s law. This would bring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painful bondage of which they would need to be delivered. </a:t>
            </a:r>
            <a:r>
              <a:rPr lang="en-US" altLang="en-US" b="1" dirty="0">
                <a:effectLst>
                  <a:outerShdw blurRad="38100" dist="38100" dir="2700000" algn="tl">
                    <a:srgbClr val="000000"/>
                  </a:outerShdw>
                </a:effectLst>
              </a:rPr>
              <a:t>(Rom 7:7, 12-14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924304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Genesis </a:t>
            </a:r>
            <a:r>
              <a:rPr lang="en-US" altLang="en-US" sz="3000" b="1" u="sng" dirty="0">
                <a:effectLst>
                  <a:outerShdw blurRad="38100" dist="38100" dir="2700000" algn="tl">
                    <a:srgbClr val="000000"/>
                  </a:outerShdw>
                </a:effectLst>
              </a:rPr>
              <a:t>12:1-3</a:t>
            </a:r>
            <a:r>
              <a:rPr lang="en-US" altLang="en-US" sz="3000" dirty="0">
                <a:effectLst>
                  <a:outerShdw blurRad="38100" dist="38100" dir="2700000" algn="tl">
                    <a:srgbClr val="000000"/>
                  </a:outerShdw>
                </a:effectLst>
              </a:rPr>
              <a:t>  - Now the LORD had said to Abram: "Get out of your country, From your family And from your father's house, To a land that I will show you.  2 I will make you a great nation; I will bless you And make your name great; And you shall be a blessing.  3 I will bless those who bless you, And I will curse him who curses you; And </a:t>
            </a:r>
            <a:r>
              <a:rPr lang="en-US" altLang="en-US" sz="3000" u="sng" dirty="0">
                <a:effectLst>
                  <a:outerShdw blurRad="38100" dist="38100" dir="2700000" algn="tl">
                    <a:srgbClr val="000000"/>
                  </a:outerShdw>
                </a:effectLst>
              </a:rPr>
              <a:t>in you all the families of the earth shall be blessed</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84503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7:7</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shall we say then? Is the law sin? Certainly not! On the contrary, I would not have known sin except through the law. For I would not have known covetousness unless the law had said, "You shall not covet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2184330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Romans </a:t>
            </a:r>
            <a:r>
              <a:rPr lang="en-US" altLang="en-US" sz="3000" b="1" u="sng" dirty="0">
                <a:effectLst>
                  <a:outerShdw blurRad="38100" dist="38100" dir="2700000" algn="tl">
                    <a:srgbClr val="000000"/>
                  </a:outerShdw>
                </a:effectLst>
              </a:rPr>
              <a:t>7:12-14</a:t>
            </a:r>
            <a:r>
              <a:rPr lang="en-US" altLang="en-US" sz="3000" dirty="0">
                <a:effectLst>
                  <a:outerShdw blurRad="38100" dist="38100" dir="2700000" algn="tl">
                    <a:srgbClr val="000000"/>
                  </a:outerShdw>
                </a:effectLst>
              </a:rPr>
              <a:t>  - </a:t>
            </a:r>
            <a:r>
              <a:rPr lang="en-US" altLang="en-US" sz="3000" dirty="0" smtClean="0">
                <a:effectLst>
                  <a:outerShdw blurRad="38100" dist="38100" dir="2700000" algn="tl">
                    <a:srgbClr val="000000"/>
                  </a:outerShdw>
                </a:effectLst>
              </a:rPr>
              <a:t>Therefore </a:t>
            </a:r>
            <a:r>
              <a:rPr lang="en-US" altLang="en-US" sz="3000" dirty="0">
                <a:effectLst>
                  <a:outerShdw blurRad="38100" dist="38100" dir="2700000" algn="tl">
                    <a:srgbClr val="000000"/>
                  </a:outerShdw>
                </a:effectLst>
              </a:rPr>
              <a:t>the law is holy, and the commandment holy and just and good.  13 Has then what is good become death to me? Certainly not! </a:t>
            </a:r>
            <a:r>
              <a:rPr lang="en-US" altLang="en-US" sz="3000" u="sng" dirty="0">
                <a:effectLst>
                  <a:outerShdw blurRad="38100" dist="38100" dir="2700000" algn="tl">
                    <a:srgbClr val="000000"/>
                  </a:outerShdw>
                </a:effectLst>
              </a:rPr>
              <a:t>But sin, that it might appear sin</a:t>
            </a:r>
            <a:r>
              <a:rPr lang="en-US" altLang="en-US" sz="3000" dirty="0">
                <a:effectLst>
                  <a:outerShdw blurRad="38100" dist="38100" dir="2700000" algn="tl">
                    <a:srgbClr val="000000"/>
                  </a:outerShdw>
                </a:effectLst>
              </a:rPr>
              <a:t>, was producing death in me through what is good, so that sin through the commandment </a:t>
            </a:r>
            <a:r>
              <a:rPr lang="en-US" altLang="en-US" sz="3000" u="sng" dirty="0">
                <a:effectLst>
                  <a:outerShdw blurRad="38100" dist="38100" dir="2700000" algn="tl">
                    <a:srgbClr val="000000"/>
                  </a:outerShdw>
                </a:effectLst>
              </a:rPr>
              <a:t>might become exceedingly sinful</a:t>
            </a:r>
            <a:r>
              <a:rPr lang="en-US" altLang="en-US" sz="3000" dirty="0">
                <a:effectLst>
                  <a:outerShdw blurRad="38100" dist="38100" dir="2700000" algn="tl">
                    <a:srgbClr val="000000"/>
                  </a:outerShdw>
                </a:effectLst>
              </a:rPr>
              <a:t>.  14 For we know that the law is spiritual, but </a:t>
            </a:r>
            <a:r>
              <a:rPr lang="en-US" altLang="en-US" sz="3000" u="sng" dirty="0">
                <a:effectLst>
                  <a:outerShdw blurRad="38100" dist="38100" dir="2700000" algn="tl">
                    <a:srgbClr val="000000"/>
                  </a:outerShdw>
                </a:effectLst>
              </a:rPr>
              <a:t>I am carnal, sold under sin</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8458210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would be a “shadow of the good things to come, and not the very image of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things.” </a:t>
            </a:r>
            <a:r>
              <a:rPr lang="en-US" altLang="en-US" b="1" dirty="0">
                <a:effectLst>
                  <a:outerShdw blurRad="38100" dist="38100" dir="2700000" algn="tl">
                    <a:srgbClr val="000000"/>
                  </a:outerShdw>
                </a:effectLst>
              </a:rPr>
              <a:t>(Heb 10:1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883690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10:1</a:t>
            </a:r>
            <a:r>
              <a:rPr lang="en-US" altLang="en-US" dirty="0">
                <a:effectLst>
                  <a:outerShdw blurRad="38100" dist="38100" dir="2700000" algn="tl">
                    <a:srgbClr val="000000"/>
                  </a:outerShdw>
                </a:effectLst>
              </a:rPr>
              <a:t> - For the law, having a </a:t>
            </a:r>
            <a:r>
              <a:rPr lang="en-US" altLang="en-US" u="sng" dirty="0">
                <a:effectLst>
                  <a:outerShdw blurRad="38100" dist="38100" dir="2700000" algn="tl">
                    <a:srgbClr val="000000"/>
                  </a:outerShdw>
                </a:effectLst>
              </a:rPr>
              <a:t>shadow of the good things to come</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not the very image of the things</a:t>
            </a:r>
            <a:r>
              <a:rPr lang="en-US" altLang="en-US" dirty="0">
                <a:effectLst>
                  <a:outerShdw blurRad="38100" dist="38100" dir="2700000" algn="tl">
                    <a:srgbClr val="000000"/>
                  </a:outerShdw>
                </a:effectLst>
              </a:rPr>
              <a:t>, can never with these same sacrifices, which they offer continually year by year, make those who approach perfect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257788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would present a powerful </a:t>
            </a:r>
            <a:r>
              <a:rPr lang="en-US" altLang="en-US" i="1" u="sng" dirty="0">
                <a:effectLst>
                  <a:outerShdw blurRad="38100" dist="38100" dir="2700000" algn="tl">
                    <a:srgbClr val="000000"/>
                  </a:outerShdw>
                </a:effectLst>
              </a:rPr>
              <a:t>proof of the inspiration and unity of the Bible</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should </a:t>
            </a:r>
            <a:r>
              <a:rPr lang="en-US" altLang="en-US" i="1" u="sng" dirty="0">
                <a:effectLst>
                  <a:outerShdw blurRad="38100" dist="38100" dir="2700000" algn="tl">
                    <a:srgbClr val="000000"/>
                  </a:outerShdw>
                </a:effectLst>
              </a:rPr>
              <a:t>help the Jews to become Christians</a:t>
            </a:r>
            <a:r>
              <a:rPr lang="en-US" altLang="en-US" dirty="0">
                <a:effectLst>
                  <a:outerShdw blurRad="38100" dist="38100" dir="2700000" algn="tl">
                    <a:srgbClr val="000000"/>
                  </a:outerShdw>
                </a:effectLst>
              </a:rPr>
              <a:t> when they see the fulfillment.</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Old Testament instituted a form of worship that </a:t>
            </a:r>
            <a:r>
              <a:rPr lang="en-US" altLang="en-US" i="1" u="sng" dirty="0">
                <a:effectLst>
                  <a:outerShdw blurRad="38100" dist="38100" dir="2700000" algn="tl">
                    <a:srgbClr val="000000"/>
                  </a:outerShdw>
                </a:effectLst>
              </a:rPr>
              <a:t>foreshadowed the work of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Jesus</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(Jn 1:29; 1 Cor 5:7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3343179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1:29</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next day John saw Jesus coming toward him, and said, "Behold! The </a:t>
            </a:r>
            <a:r>
              <a:rPr lang="en-US" altLang="en-US" u="sng" dirty="0">
                <a:effectLst>
                  <a:outerShdw blurRad="38100" dist="38100" dir="2700000" algn="tl">
                    <a:srgbClr val="000000"/>
                  </a:outerShdw>
                </a:effectLst>
              </a:rPr>
              <a:t>Lamb of God</a:t>
            </a:r>
            <a:r>
              <a:rPr lang="en-US" altLang="en-US" dirty="0">
                <a:effectLst>
                  <a:outerShdw blurRad="38100" dist="38100" dir="2700000" algn="tl">
                    <a:srgbClr val="000000"/>
                  </a:outerShdw>
                </a:effectLst>
              </a:rPr>
              <a:t> who takes away the sin of the world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631348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5:7</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Therefore </a:t>
            </a:r>
            <a:r>
              <a:rPr lang="en-US" altLang="en-US" dirty="0">
                <a:effectLst>
                  <a:outerShdw blurRad="38100" dist="38100" dir="2700000" algn="tl">
                    <a:srgbClr val="000000"/>
                  </a:outerShdw>
                </a:effectLst>
              </a:rPr>
              <a:t>purge out the old leaven, that you may be a new lump, since you truly are unleavened. For indeed </a:t>
            </a:r>
            <a:r>
              <a:rPr lang="en-US" altLang="en-US" u="sng" dirty="0">
                <a:effectLst>
                  <a:outerShdw blurRad="38100" dist="38100" dir="2700000" algn="tl">
                    <a:srgbClr val="000000"/>
                  </a:outerShdw>
                </a:effectLst>
              </a:rPr>
              <a:t>Christ, our Passover</a:t>
            </a:r>
            <a:r>
              <a:rPr lang="en-US" altLang="en-US" dirty="0">
                <a:effectLst>
                  <a:outerShdw blurRad="38100" dist="38100" dir="2700000" algn="tl">
                    <a:srgbClr val="000000"/>
                  </a:outerShdw>
                </a:effectLst>
              </a:rPr>
              <a:t>, was sacrificed for 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868090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Consider </a:t>
            </a:r>
            <a:r>
              <a:rPr lang="en-US" altLang="en-US" dirty="0">
                <a:effectLst>
                  <a:outerShdw blurRad="38100" dist="38100" dir="2700000" algn="tl">
                    <a:srgbClr val="000000"/>
                  </a:outerShdw>
                </a:effectLst>
              </a:rPr>
              <a:t>the items of the temple/tabernacle and see the difference between the </a:t>
            </a:r>
            <a:r>
              <a:rPr lang="en-US" altLang="en-US" dirty="0" smtClean="0">
                <a:effectLst>
                  <a:outerShdw blurRad="38100" dist="38100" dir="2700000" algn="tl">
                    <a:srgbClr val="000000"/>
                  </a:outerShdw>
                </a:effectLst>
              </a:rPr>
              <a:t>material “shadow” </a:t>
            </a:r>
            <a:r>
              <a:rPr lang="en-US" altLang="en-US" dirty="0">
                <a:effectLst>
                  <a:outerShdw blurRad="38100" dist="38100" dir="2700000" algn="tl">
                    <a:srgbClr val="000000"/>
                  </a:outerShdw>
                </a:effectLst>
              </a:rPr>
              <a:t>and the spiritual realities! </a:t>
            </a:r>
          </a:p>
          <a:p>
            <a:r>
              <a:rPr lang="en-US" altLang="en-US" dirty="0" smtClean="0">
                <a:effectLst>
                  <a:outerShdw blurRad="38100" dist="38100" dir="2700000" algn="tl">
                    <a:srgbClr val="000000"/>
                  </a:outerShdw>
                </a:effectLst>
              </a:rPr>
              <a:t>High </a:t>
            </a:r>
            <a:r>
              <a:rPr lang="en-US" altLang="en-US" dirty="0">
                <a:effectLst>
                  <a:outerShdw blurRad="38100" dist="38100" dir="2700000" algn="tl">
                    <a:srgbClr val="000000"/>
                  </a:outerShdw>
                </a:effectLst>
              </a:rPr>
              <a:t>Priest</a:t>
            </a:r>
          </a:p>
          <a:p>
            <a:r>
              <a:rPr lang="en-US" altLang="en-US" dirty="0" smtClean="0">
                <a:effectLst>
                  <a:outerShdw blurRad="38100" dist="38100" dir="2700000" algn="tl">
                    <a:srgbClr val="000000"/>
                  </a:outerShdw>
                </a:effectLst>
              </a:rPr>
              <a:t>Sacrifice</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Priesthood</a:t>
            </a:r>
            <a:endParaRPr lang="en-US" altLang="en-US" dirty="0">
              <a:effectLst>
                <a:outerShdw blurRad="38100" dist="38100" dir="2700000" algn="tl">
                  <a:srgbClr val="000000"/>
                </a:outerShdw>
              </a:effectLst>
            </a:endParaRP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other things can you name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5982121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would contain powerful prophecies that would </a:t>
            </a:r>
            <a:r>
              <a:rPr lang="en-US" altLang="en-US" i="1" u="sng" dirty="0">
                <a:effectLst>
                  <a:outerShdw blurRad="38100" dist="38100" dir="2700000" algn="tl">
                    <a:srgbClr val="000000"/>
                  </a:outerShdw>
                </a:effectLst>
              </a:rPr>
              <a:t>lead the people to believe in Jesus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often spoke of these truths.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Jn 5:39-40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429865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5:39-40</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You search the Scriptures, for in them you think you have eternal life; and </a:t>
            </a:r>
            <a:r>
              <a:rPr lang="en-US" altLang="en-US" u="sng" dirty="0">
                <a:effectLst>
                  <a:outerShdw blurRad="38100" dist="38100" dir="2700000" algn="tl">
                    <a:srgbClr val="000000"/>
                  </a:outerShdw>
                </a:effectLst>
              </a:rPr>
              <a:t>these are they which testify of Me</a:t>
            </a:r>
            <a:r>
              <a:rPr lang="en-US" altLang="en-US" dirty="0">
                <a:effectLst>
                  <a:outerShdw blurRad="38100" dist="38100" dir="2700000" algn="tl">
                    <a:srgbClr val="000000"/>
                  </a:outerShdw>
                </a:effectLst>
              </a:rPr>
              <a:t>.  40 "But you are not willing to come to Me that you may have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80713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God not send Jesus immediately? God’s plan would be implemented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“in the fullness of time.” </a:t>
            </a:r>
            <a:r>
              <a:rPr lang="en-US" altLang="en-US" b="1" dirty="0">
                <a:effectLst>
                  <a:outerShdw blurRad="38100" dist="38100" dir="2700000" algn="tl">
                    <a:srgbClr val="000000"/>
                  </a:outerShdw>
                </a:effectLst>
              </a:rPr>
              <a:t>(Gal 4:4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0664273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apostles brought this up before Jewish audiences. </a:t>
            </a:r>
            <a:r>
              <a:rPr lang="en-US" altLang="en-US" b="1" dirty="0">
                <a:effectLst>
                  <a:outerShdw blurRad="38100" dist="38100" dir="2700000" algn="tl">
                    <a:srgbClr val="000000"/>
                  </a:outerShdw>
                </a:effectLst>
              </a:rPr>
              <a:t>(Acts 3:18-19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1617946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Three Purposes for the Old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3:18-19</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But </a:t>
            </a:r>
            <a:r>
              <a:rPr lang="en-US" altLang="en-US" u="sng" dirty="0">
                <a:effectLst>
                  <a:outerShdw blurRad="38100" dist="38100" dir="2700000" algn="tl">
                    <a:srgbClr val="000000"/>
                  </a:outerShdw>
                </a:effectLst>
              </a:rPr>
              <a:t>those things which God foretold</a:t>
            </a:r>
            <a:r>
              <a:rPr lang="en-US" altLang="en-US" dirty="0">
                <a:effectLst>
                  <a:outerShdw blurRad="38100" dist="38100" dir="2700000" algn="tl">
                    <a:srgbClr val="000000"/>
                  </a:outerShdw>
                </a:effectLst>
              </a:rPr>
              <a:t> by the mouth of all His prophets, that the Christ would suffer, He has thus fulfilled.  19 "Repent therefore and be converted, that your sins may be blotted out, so that times of refreshing may come from the presence of the Lord,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118259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often spoke of </a:t>
            </a:r>
            <a:r>
              <a:rPr lang="en-US" altLang="en-US" i="1" u="sng" dirty="0">
                <a:effectLst>
                  <a:outerShdw blurRad="38100" dist="38100" dir="2700000" algn="tl">
                    <a:srgbClr val="000000"/>
                  </a:outerShdw>
                </a:effectLst>
              </a:rPr>
              <a:t>fulfilling all the OT prophecies</a:t>
            </a:r>
            <a:r>
              <a:rPr lang="en-US" altLang="en-US" dirty="0">
                <a:effectLst>
                  <a:outerShdw blurRad="38100" dist="38100" dir="2700000" algn="tl">
                    <a:srgbClr val="000000"/>
                  </a:outerShdw>
                </a:effectLst>
              </a:rPr>
              <a:t> concerning Him.</a:t>
            </a:r>
          </a:p>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proclaimed that all was fulfilled at the cross! </a:t>
            </a:r>
            <a:r>
              <a:rPr lang="en-US" altLang="en-US" b="1" dirty="0">
                <a:effectLst>
                  <a:outerShdw blurRad="38100" dist="38100" dir="2700000" algn="tl">
                    <a:srgbClr val="000000"/>
                  </a:outerShdw>
                </a:effectLst>
              </a:rPr>
              <a:t>(Jn 19:28-30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883921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John </a:t>
            </a:r>
            <a:r>
              <a:rPr lang="en-US" altLang="en-US" sz="3000" b="1" u="sng" dirty="0">
                <a:effectLst>
                  <a:outerShdw blurRad="38100" dist="38100" dir="2700000" algn="tl">
                    <a:srgbClr val="000000"/>
                  </a:outerShdw>
                </a:effectLst>
              </a:rPr>
              <a:t>19:28-30</a:t>
            </a:r>
            <a:r>
              <a:rPr lang="en-US" altLang="en-US" sz="3000" dirty="0">
                <a:effectLst>
                  <a:outerShdw blurRad="38100" dist="38100" dir="2700000" algn="tl">
                    <a:srgbClr val="000000"/>
                  </a:outerShdw>
                </a:effectLst>
              </a:rPr>
              <a:t> -  </a:t>
            </a:r>
            <a:r>
              <a:rPr lang="en-US" altLang="en-US" sz="3000" dirty="0" smtClean="0">
                <a:effectLst>
                  <a:outerShdw blurRad="38100" dist="38100" dir="2700000" algn="tl">
                    <a:srgbClr val="000000"/>
                  </a:outerShdw>
                </a:effectLst>
              </a:rPr>
              <a:t>After </a:t>
            </a:r>
            <a:r>
              <a:rPr lang="en-US" altLang="en-US" sz="3000" dirty="0">
                <a:effectLst>
                  <a:outerShdw blurRad="38100" dist="38100" dir="2700000" algn="tl">
                    <a:srgbClr val="000000"/>
                  </a:outerShdw>
                </a:effectLst>
              </a:rPr>
              <a:t>this, Jesus, knowing that </a:t>
            </a:r>
            <a:r>
              <a:rPr lang="en-US" altLang="en-US" sz="3000" u="sng" dirty="0">
                <a:effectLst>
                  <a:outerShdw blurRad="38100" dist="38100" dir="2700000" algn="tl">
                    <a:srgbClr val="000000"/>
                  </a:outerShdw>
                </a:effectLst>
              </a:rPr>
              <a:t>all things were now accomplished</a:t>
            </a:r>
            <a:r>
              <a:rPr lang="en-US" altLang="en-US" sz="3000" dirty="0">
                <a:effectLst>
                  <a:outerShdw blurRad="38100" dist="38100" dir="2700000" algn="tl">
                    <a:srgbClr val="000000"/>
                  </a:outerShdw>
                </a:effectLst>
              </a:rPr>
              <a:t>, that the Scripture might be fulfilled, said, "I thirst!"  29 Now a vessel full of sour wine was sitting there; and they filled a sponge with sour wine, put it on hyssop, and put it to His mouth.  30 So when Jesus had received the sour wine, He said, </a:t>
            </a:r>
            <a:r>
              <a:rPr lang="en-US" altLang="en-US" sz="3000" u="sng" dirty="0">
                <a:effectLst>
                  <a:outerShdw blurRad="38100" dist="38100" dir="2700000" algn="tl">
                    <a:srgbClr val="000000"/>
                  </a:outerShdw>
                </a:effectLst>
              </a:rPr>
              <a:t>"It is finished!"</a:t>
            </a:r>
            <a:r>
              <a:rPr lang="en-US" altLang="en-US" sz="3000" dirty="0">
                <a:effectLst>
                  <a:outerShdw blurRad="38100" dist="38100" dir="2700000" algn="tl">
                    <a:srgbClr val="000000"/>
                  </a:outerShdw>
                </a:effectLst>
              </a:rPr>
              <a:t> And bowing His head, He gave up His spirit</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3314817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t>
            </a:r>
            <a:r>
              <a:rPr lang="en-US" altLang="en-US" dirty="0">
                <a:effectLst>
                  <a:outerShdw blurRad="38100" dist="38100" dir="2700000" algn="tl">
                    <a:srgbClr val="000000"/>
                  </a:outerShdw>
                </a:effectLst>
              </a:rPr>
              <a:t>the great commission Jesus affirmed that all was fulfilled! </a:t>
            </a:r>
            <a:r>
              <a:rPr lang="en-US" altLang="en-US" b="1" dirty="0">
                <a:effectLst>
                  <a:outerShdw blurRad="38100" dist="38100" dir="2700000" algn="tl">
                    <a:srgbClr val="000000"/>
                  </a:outerShdw>
                </a:effectLst>
              </a:rPr>
              <a:t>(Lk 24:44-47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609477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Luke </a:t>
            </a:r>
            <a:r>
              <a:rPr lang="en-US" altLang="en-US" b="1" u="sng" dirty="0">
                <a:effectLst>
                  <a:outerShdw blurRad="38100" dist="38100" dir="2700000" algn="tl">
                    <a:srgbClr val="000000"/>
                  </a:outerShdw>
                </a:effectLst>
              </a:rPr>
              <a:t>24:44-47</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Then </a:t>
            </a:r>
            <a:r>
              <a:rPr lang="en-US" altLang="en-US" dirty="0">
                <a:effectLst>
                  <a:outerShdw blurRad="38100" dist="38100" dir="2700000" algn="tl">
                    <a:srgbClr val="000000"/>
                  </a:outerShdw>
                </a:effectLst>
              </a:rPr>
              <a:t>He said to them, "These are the words which I spoke to you while I was still with you, that </a:t>
            </a:r>
            <a:r>
              <a:rPr lang="en-US" altLang="en-US" u="sng" dirty="0">
                <a:effectLst>
                  <a:outerShdw blurRad="38100" dist="38100" dir="2700000" algn="tl">
                    <a:srgbClr val="000000"/>
                  </a:outerShdw>
                </a:effectLst>
              </a:rPr>
              <a:t>all things must be fulfilled</a:t>
            </a:r>
            <a:r>
              <a:rPr lang="en-US" altLang="en-US" dirty="0">
                <a:effectLst>
                  <a:outerShdw blurRad="38100" dist="38100" dir="2700000" algn="tl">
                    <a:srgbClr val="000000"/>
                  </a:outerShdw>
                </a:effectLst>
              </a:rPr>
              <a:t> which were written in the Law of Moses and the Prophets and the Psalms </a:t>
            </a:r>
            <a:r>
              <a:rPr lang="en-US" altLang="en-US" u="sng" dirty="0">
                <a:effectLst>
                  <a:outerShdw blurRad="38100" dist="38100" dir="2700000" algn="tl">
                    <a:srgbClr val="000000"/>
                  </a:outerShdw>
                </a:effectLst>
              </a:rPr>
              <a:t>concerning Me</a:t>
            </a:r>
            <a:r>
              <a:rPr lang="en-US" altLang="en-US" dirty="0">
                <a:effectLst>
                  <a:outerShdw blurRad="38100" dist="38100" dir="2700000" algn="tl">
                    <a:srgbClr val="000000"/>
                  </a:outerShdw>
                </a:effectLst>
              </a:rPr>
              <a:t>."  45 And He opened their understanding, that they might comprehend the Scriptures.  </a:t>
            </a:r>
          </a:p>
        </p:txBody>
      </p:sp>
    </p:spTree>
    <p:extLst>
      <p:ext uri="{BB962C8B-B14F-4D97-AF65-F5344CB8AC3E}">
        <p14:creationId xmlns:p14="http://schemas.microsoft.com/office/powerpoint/2010/main" val="34512652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46 </a:t>
            </a:r>
            <a:r>
              <a:rPr lang="en-US" altLang="en-US" dirty="0">
                <a:effectLst>
                  <a:outerShdw blurRad="38100" dist="38100" dir="2700000" algn="tl">
                    <a:srgbClr val="000000"/>
                  </a:outerShdw>
                </a:effectLst>
              </a:rPr>
              <a:t>Then He said to them, "</a:t>
            </a:r>
            <a:r>
              <a:rPr lang="en-US" altLang="en-US" u="sng" dirty="0">
                <a:effectLst>
                  <a:outerShdw blurRad="38100" dist="38100" dir="2700000" algn="tl">
                    <a:srgbClr val="000000"/>
                  </a:outerShdw>
                </a:effectLst>
              </a:rPr>
              <a:t>Thus it is written, and thus it was necessary</a:t>
            </a:r>
            <a:r>
              <a:rPr lang="en-US" altLang="en-US" dirty="0">
                <a:effectLst>
                  <a:outerShdw blurRad="38100" dist="38100" dir="2700000" algn="tl">
                    <a:srgbClr val="000000"/>
                  </a:outerShdw>
                </a:effectLst>
              </a:rPr>
              <a:t> for the Christ to suffer and to rise from the dead the third day,  47 "and that repentance and remission of sins should be preached in His name to all nations, beginning at Jerusalem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957409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Peter </a:t>
            </a:r>
            <a:r>
              <a:rPr lang="en-US" altLang="en-US" dirty="0">
                <a:effectLst>
                  <a:outerShdw blurRad="38100" dist="38100" dir="2700000" algn="tl">
                    <a:srgbClr val="000000"/>
                  </a:outerShdw>
                </a:effectLst>
              </a:rPr>
              <a:t>acknowledged the same in his preaching. </a:t>
            </a:r>
            <a:r>
              <a:rPr lang="en-US" altLang="en-US" b="1" dirty="0">
                <a:effectLst>
                  <a:outerShdw blurRad="38100" dist="38100" dir="2700000" algn="tl">
                    <a:srgbClr val="000000"/>
                  </a:outerShdw>
                </a:effectLst>
              </a:rPr>
              <a:t>(Acts 3:18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324468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Acts </a:t>
            </a:r>
            <a:r>
              <a:rPr lang="en-US" altLang="en-US" b="1" u="sng" dirty="0">
                <a:effectLst>
                  <a:outerShdw blurRad="38100" dist="38100" dir="2700000" algn="tl">
                    <a:srgbClr val="000000"/>
                  </a:outerShdw>
                </a:effectLst>
              </a:rPr>
              <a:t>3:18</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But </a:t>
            </a:r>
            <a:r>
              <a:rPr lang="en-US" altLang="en-US" u="sng" dirty="0">
                <a:effectLst>
                  <a:outerShdw blurRad="38100" dist="38100" dir="2700000" algn="tl">
                    <a:srgbClr val="000000"/>
                  </a:outerShdw>
                </a:effectLst>
              </a:rPr>
              <a:t>those things which God foretold by the mouth of all His prophets</a:t>
            </a:r>
            <a:r>
              <a:rPr lang="en-US" altLang="en-US" dirty="0">
                <a:effectLst>
                  <a:outerShdw blurRad="38100" dist="38100" dir="2700000" algn="tl">
                    <a:srgbClr val="000000"/>
                  </a:outerShdw>
                </a:effectLst>
              </a:rPr>
              <a:t>, that the Christ would suffer, He has thus fulfilled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1408544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i="1" u="sng" dirty="0">
                <a:effectLst>
                  <a:outerShdw blurRad="38100" dist="38100" dir="2700000" algn="tl">
                    <a:srgbClr val="000000"/>
                  </a:outerShdw>
                </a:effectLst>
              </a:rPr>
              <a:t>did not destroy the law but fulfilled it</a:t>
            </a:r>
            <a:r>
              <a:rPr lang="en-US" altLang="en-US" dirty="0">
                <a:effectLst>
                  <a:outerShdw blurRad="38100" dist="38100" dir="2700000" algn="tl">
                    <a:srgbClr val="000000"/>
                  </a:outerShdw>
                </a:effectLst>
              </a:rPr>
              <a:t>. </a:t>
            </a:r>
            <a:r>
              <a:rPr lang="en-US" altLang="en-US" b="1" dirty="0">
                <a:effectLst>
                  <a:outerShdw blurRad="38100" dist="38100" dir="2700000" algn="tl">
                    <a:srgbClr val="000000"/>
                  </a:outerShdw>
                </a:effectLst>
              </a:rPr>
              <a:t>(Mt 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3186082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Galatians </a:t>
            </a:r>
            <a:r>
              <a:rPr lang="en-US" altLang="en-US" b="1" u="sng" dirty="0">
                <a:effectLst>
                  <a:outerShdw blurRad="38100" dist="38100" dir="2700000" algn="tl">
                    <a:srgbClr val="000000"/>
                  </a:outerShdw>
                </a:effectLst>
              </a:rPr>
              <a:t>4:4</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But </a:t>
            </a:r>
            <a:r>
              <a:rPr lang="en-US" altLang="en-US" u="sng" dirty="0">
                <a:effectLst>
                  <a:outerShdw blurRad="38100" dist="38100" dir="2700000" algn="tl">
                    <a:srgbClr val="000000"/>
                  </a:outerShdw>
                </a:effectLst>
              </a:rPr>
              <a:t>when the fullness of the time had come</a:t>
            </a:r>
            <a:r>
              <a:rPr lang="en-US" altLang="en-US" dirty="0">
                <a:effectLst>
                  <a:outerShdw blurRad="38100" dist="38100" dir="2700000" algn="tl">
                    <a:srgbClr val="000000"/>
                  </a:outerShdw>
                </a:effectLst>
              </a:rPr>
              <a:t>, God sent forth His Son, born of a woman, born under the law</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729576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5:17</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think that I came to destroy the Law or the Prophets. I </a:t>
            </a:r>
            <a:r>
              <a:rPr lang="en-US" altLang="en-US" u="sng" dirty="0">
                <a:effectLst>
                  <a:outerShdw blurRad="38100" dist="38100" dir="2700000" algn="tl">
                    <a:srgbClr val="000000">
                      <a:alpha val="43137"/>
                    </a:srgbClr>
                  </a:outerShdw>
                </a:effectLst>
              </a:rPr>
              <a:t>did not come to destroy but to fulfill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737168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wedding does not destroy an engagement between a couple but it does end </a:t>
            </a:r>
            <a:r>
              <a:rPr lang="en-US" altLang="en-US" dirty="0" smtClean="0">
                <a:effectLst>
                  <a:outerShdw blurRad="38100" dist="38100" dir="2700000" algn="tl">
                    <a:srgbClr val="000000"/>
                  </a:outerShdw>
                </a:effectLst>
              </a:rPr>
              <a:t>it</a:t>
            </a:r>
            <a:r>
              <a:rPr lang="en-US" altLang="en-US" dirty="0">
                <a:effectLst>
                  <a:outerShdw blurRad="38100" dist="38100" dir="2700000" algn="tl">
                    <a:srgbClr val="000000"/>
                  </a:outerShdw>
                </a:effectLst>
              </a:rPr>
              <a:t>. The wedding is the fulfillment of the engagement promise!</a:t>
            </a:r>
          </a:p>
          <a:p>
            <a:r>
              <a:rPr lang="en-US" altLang="en-US" dirty="0" smtClean="0">
                <a:effectLst>
                  <a:outerShdw blurRad="38100" dist="38100" dir="2700000" algn="tl">
                    <a:srgbClr val="000000"/>
                  </a:outerShdw>
                </a:effectLst>
              </a:rPr>
              <a:t>Jesus</a:t>
            </a:r>
            <a:r>
              <a:rPr lang="en-US" altLang="en-US" dirty="0">
                <a:effectLst>
                  <a:outerShdw blurRad="38100" dist="38100" dir="2700000" algn="tl">
                    <a:srgbClr val="000000"/>
                  </a:outerShdw>
                </a:effectLst>
              </a:rPr>
              <a:t>’ death on the cross did not destroy the Old Testament but it did </a:t>
            </a:r>
            <a:r>
              <a:rPr lang="en-US" altLang="en-US" i="1" u="sng" dirty="0">
                <a:effectLst>
                  <a:outerShdw blurRad="38100" dist="38100" dir="2700000" algn="tl">
                    <a:srgbClr val="000000"/>
                  </a:outerShdw>
                </a:effectLst>
              </a:rPr>
              <a:t>bring this </a:t>
            </a:r>
            <a:r>
              <a:rPr lang="en-US" altLang="en-US" i="1" u="sng" dirty="0" smtClean="0">
                <a:effectLst>
                  <a:outerShdw blurRad="38100" dist="38100" dir="2700000" algn="tl">
                    <a:srgbClr val="000000"/>
                  </a:outerShdw>
                </a:effectLst>
              </a:rPr>
              <a:t>                </a:t>
            </a:r>
            <a:r>
              <a:rPr lang="en-US" altLang="en-US" i="1" u="sng" dirty="0">
                <a:effectLst>
                  <a:outerShdw blurRad="38100" dist="38100" dir="2700000" algn="tl">
                    <a:srgbClr val="000000"/>
                  </a:outerShdw>
                </a:effectLst>
              </a:rPr>
              <a:t>period of Bible history to an end</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188727276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 </a:t>
            </a:r>
            <a:r>
              <a:rPr lang="en-US" altLang="en-US" dirty="0">
                <a:effectLst>
                  <a:outerShdw blurRad="38100" dist="38100" dir="2700000" algn="tl">
                    <a:srgbClr val="000000"/>
                  </a:outerShdw>
                </a:effectLst>
              </a:rPr>
              <a:t>recognized all of the Old Covenant as </a:t>
            </a:r>
            <a:r>
              <a:rPr lang="en-US" altLang="en-US" i="1" u="sng" dirty="0">
                <a:effectLst>
                  <a:outerShdw blurRad="38100" dist="38100" dir="2700000" algn="tl">
                    <a:srgbClr val="000000"/>
                  </a:outerShdw>
                </a:effectLst>
              </a:rPr>
              <a:t>a perfect revelation from God</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knew that “the scripture cannot be broken.” </a:t>
            </a:r>
            <a:r>
              <a:rPr lang="en-US" altLang="en-US" b="1" dirty="0">
                <a:effectLst>
                  <a:outerShdw blurRad="38100" dist="38100" dir="2700000" algn="tl">
                    <a:srgbClr val="000000"/>
                  </a:outerShdw>
                </a:effectLst>
              </a:rPr>
              <a:t>(Jn 10:35</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0149071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John </a:t>
            </a:r>
            <a:r>
              <a:rPr lang="en-US" altLang="en-US" b="1" u="sng" dirty="0">
                <a:effectLst>
                  <a:outerShdw blurRad="38100" dist="38100" dir="2700000" algn="tl">
                    <a:srgbClr val="000000"/>
                  </a:outerShdw>
                </a:effectLst>
              </a:rPr>
              <a:t>10:35</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If He called them gods, to whom the word of God came (and </a:t>
            </a:r>
            <a:r>
              <a:rPr lang="en-US" altLang="en-US" u="sng" dirty="0">
                <a:effectLst>
                  <a:outerShdw blurRad="38100" dist="38100" dir="2700000" algn="tl">
                    <a:srgbClr val="000000"/>
                  </a:outerShdw>
                </a:effectLst>
              </a:rPr>
              <a:t>the Scripture cannot be broken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55069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Jesus</a:t>
            </a:r>
            <a:r>
              <a:rPr lang="en-US" altLang="en-US" dirty="0">
                <a:effectLst>
                  <a:outerShdw blurRad="38100" dist="38100" dir="2700000" algn="tl">
                    <a:srgbClr val="000000"/>
                  </a:outerShdw>
                </a:effectLst>
              </a:rPr>
              <a:t>’ work </a:t>
            </a:r>
            <a:r>
              <a:rPr lang="en-US" altLang="en-US" i="1" u="sng" dirty="0">
                <a:effectLst>
                  <a:outerShdw blurRad="38100" dist="38100" dir="2700000" algn="tl">
                    <a:srgbClr val="000000"/>
                  </a:outerShdw>
                </a:effectLst>
              </a:rPr>
              <a:t>will stand or fall with the Old Testament</a:t>
            </a:r>
            <a:r>
              <a:rPr lang="en-US" altLang="en-US" dirty="0">
                <a:effectLst>
                  <a:outerShdw blurRad="38100" dist="38100" dir="2700000" algn="tl">
                    <a:srgbClr val="000000"/>
                  </a:outerShdw>
                </a:effectLst>
              </a:rPr>
              <a:t>! If one is of man then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other is as well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8837217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Questions</a:t>
            </a:r>
            <a:endParaRPr lang="en-US" altLang="en-US" dirty="0">
              <a:effectLst>
                <a:outerShdw blurRad="38100" dist="38100" dir="2700000" algn="tl">
                  <a:srgbClr val="000000"/>
                </a:outerShdw>
              </a:effectLst>
            </a:endParaRPr>
          </a:p>
          <a:p>
            <a:r>
              <a:rPr lang="en-US" altLang="en-US" dirty="0">
                <a:effectLst>
                  <a:outerShdw blurRad="38100" dist="38100" dir="2700000" algn="tl">
                    <a:srgbClr val="000000"/>
                  </a:outerShdw>
                </a:effectLst>
              </a:rPr>
              <a:t>1. List the advantages of Jesus coming when he did in “the fullness of time” rather than a </a:t>
            </a:r>
            <a:r>
              <a:rPr lang="en-US" altLang="en-US" dirty="0" smtClean="0">
                <a:effectLst>
                  <a:outerShdw blurRad="38100" dist="38100" dir="2700000" algn="tl">
                    <a:srgbClr val="000000"/>
                  </a:outerShdw>
                </a:effectLst>
              </a:rPr>
              <a:t>much </a:t>
            </a:r>
            <a:r>
              <a:rPr lang="en-US" altLang="en-US" dirty="0">
                <a:effectLst>
                  <a:outerShdw blurRad="38100" dist="38100" dir="2700000" algn="tl">
                    <a:srgbClr val="000000"/>
                  </a:outerShdw>
                </a:effectLst>
              </a:rPr>
              <a:t>earlier time. </a:t>
            </a:r>
          </a:p>
          <a:p>
            <a:r>
              <a:rPr lang="en-US" altLang="en-US" dirty="0">
                <a:effectLst>
                  <a:outerShdw blurRad="38100" dist="38100" dir="2700000" algn="tl">
                    <a:srgbClr val="000000"/>
                  </a:outerShdw>
                </a:effectLst>
              </a:rPr>
              <a:t>2. How is the later giving of a second covenant to replace the first consistent with the </a:t>
            </a:r>
            <a:r>
              <a:rPr lang="en-US" altLang="en-US" dirty="0" smtClean="0">
                <a:effectLst>
                  <a:outerShdw blurRad="38100" dist="38100" dir="2700000" algn="tl">
                    <a:srgbClr val="000000"/>
                  </a:outerShdw>
                </a:effectLst>
              </a:rPr>
              <a:t>eternal </a:t>
            </a:r>
            <a:r>
              <a:rPr lang="en-US" altLang="en-US" dirty="0">
                <a:effectLst>
                  <a:outerShdw blurRad="38100" dist="38100" dir="2700000" algn="tl">
                    <a:srgbClr val="000000"/>
                  </a:outerShdw>
                </a:effectLst>
              </a:rPr>
              <a:t>plan of God? How can we know that the covenants work together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212033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3</a:t>
            </a:r>
            <a:r>
              <a:rPr lang="en-US" altLang="en-US" dirty="0">
                <a:effectLst>
                  <a:outerShdw blurRad="38100" dist="38100" dir="2700000" algn="tl">
                    <a:srgbClr val="000000"/>
                  </a:outerShdw>
                </a:effectLst>
              </a:rPr>
              <a:t>. Was the covenant made at Sinai an extension of the covenant made to Abraham? Give </a:t>
            </a:r>
            <a:r>
              <a:rPr lang="en-US" altLang="en-US" dirty="0" smtClean="0">
                <a:effectLst>
                  <a:outerShdw blurRad="38100" dist="38100" dir="2700000" algn="tl">
                    <a:srgbClr val="000000"/>
                  </a:outerShdw>
                </a:effectLst>
              </a:rPr>
              <a:t>reasons </a:t>
            </a:r>
            <a:r>
              <a:rPr lang="en-US" altLang="en-US" dirty="0">
                <a:effectLst>
                  <a:outerShdw blurRad="38100" dist="38100" dir="2700000" algn="tl">
                    <a:srgbClr val="000000"/>
                  </a:outerShdw>
                </a:effectLst>
              </a:rPr>
              <a:t>for your answer.</a:t>
            </a:r>
          </a:p>
          <a:p>
            <a:r>
              <a:rPr lang="en-US" altLang="en-US" dirty="0">
                <a:effectLst>
                  <a:outerShdw blurRad="38100" dist="38100" dir="2700000" algn="tl">
                    <a:srgbClr val="000000"/>
                  </a:outerShdw>
                </a:effectLst>
              </a:rPr>
              <a:t>4. Who did God make the covenant at Sinai with? Why does this show that a </a:t>
            </a:r>
            <a:r>
              <a:rPr lang="en-US" altLang="en-US" dirty="0" smtClean="0">
                <a:effectLst>
                  <a:outerShdw blurRad="38100" dist="38100" dir="2700000" algn="tl">
                    <a:srgbClr val="000000"/>
                  </a:outerShdw>
                </a:effectLst>
              </a:rPr>
              <a:t>new    </a:t>
            </a:r>
            <a:r>
              <a:rPr lang="en-US" altLang="en-US" dirty="0">
                <a:effectLst>
                  <a:outerShdw blurRad="38100" dist="38100" dir="2700000" algn="tl">
                    <a:srgbClr val="000000"/>
                  </a:outerShdw>
                </a:effectLst>
              </a:rPr>
              <a:t>covenant was necessary in order to fulfill the promises made to Abraham?</a:t>
            </a:r>
          </a:p>
          <a:p>
            <a:r>
              <a:rPr lang="en-US" altLang="en-US" dirty="0">
                <a:effectLst>
                  <a:outerShdw blurRad="38100" dist="38100" dir="2700000" algn="tl">
                    <a:srgbClr val="000000"/>
                  </a:outerShdw>
                </a:effectLst>
              </a:rPr>
              <a:t>5. How does the Old Covenant help men today know that Jesus is the Son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40453981"/>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Old Covenant is in complete harmony with the New Covenant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6</a:t>
            </a:r>
            <a:r>
              <a:rPr lang="en-US" altLang="en-US" dirty="0">
                <a:effectLst>
                  <a:outerShdw blurRad="38100" dist="38100" dir="2700000" algn="tl">
                    <a:srgbClr val="000000"/>
                  </a:outerShdw>
                </a:effectLst>
              </a:rPr>
              <a:t>. If the Old Testament is from men (filled with errors) then how does that impact </a:t>
            </a:r>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evidence that Jesus is from God?</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45042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is great power in looking back and seeing how God did this. God’s plan 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implemented in a way </a:t>
            </a:r>
            <a:r>
              <a:rPr lang="en-US" altLang="en-US" i="1" u="sng" dirty="0">
                <a:effectLst>
                  <a:outerShdw blurRad="38100" dist="38100" dir="2700000" algn="tl">
                    <a:srgbClr val="000000"/>
                  </a:outerShdw>
                </a:effectLst>
              </a:rPr>
              <a:t>to save the most people</a:t>
            </a:r>
            <a:r>
              <a:rPr lang="en-US" altLang="en-US" dirty="0">
                <a:effectLst>
                  <a:outerShdw blurRad="38100" dist="38100" dir="2700000" algn="tl">
                    <a:srgbClr val="000000"/>
                  </a:outerShdw>
                </a:effectLst>
              </a:rPr>
              <a:t>. </a:t>
            </a:r>
          </a:p>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did God not just give one covenant for all time? Again, this involves 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purpose </a:t>
            </a:r>
            <a:r>
              <a:rPr lang="en-US" altLang="en-US" i="1" u="sng" dirty="0">
                <a:effectLst>
                  <a:outerShdw blurRad="38100" dist="38100" dir="2700000" algn="tl">
                    <a:srgbClr val="000000"/>
                  </a:outerShdw>
                </a:effectLst>
              </a:rPr>
              <a:t>to save as many as possible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959267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unity of God’s plan is seen in the giving of the first covenant that bore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witness of a second covenant to come. </a:t>
            </a:r>
            <a:r>
              <a:rPr lang="en-US" altLang="en-US" b="1" dirty="0">
                <a:effectLst>
                  <a:outerShdw blurRad="38100" dist="38100" dir="2700000" algn="tl">
                    <a:srgbClr val="000000"/>
                  </a:outerShdw>
                </a:effectLst>
              </a:rPr>
              <a:t>(Jer 31:31-32; Mt 5:17</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622168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Jeremiah </a:t>
            </a:r>
            <a:r>
              <a:rPr lang="en-US" altLang="en-US" sz="3000" b="1" u="sng" dirty="0">
                <a:effectLst>
                  <a:outerShdw blurRad="38100" dist="38100" dir="2700000" algn="tl">
                    <a:srgbClr val="000000"/>
                  </a:outerShdw>
                </a:effectLst>
              </a:rPr>
              <a:t>31:31-32</a:t>
            </a:r>
            <a:r>
              <a:rPr lang="en-US" altLang="en-US" sz="3000" dirty="0">
                <a:effectLst>
                  <a:outerShdw blurRad="38100" dist="38100" dir="2700000" algn="tl">
                    <a:srgbClr val="000000"/>
                  </a:outerShdw>
                </a:effectLst>
              </a:rPr>
              <a:t>  -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Behold, the days are coming, says the LORD, when </a:t>
            </a:r>
            <a:r>
              <a:rPr lang="en-US" altLang="en-US" sz="3000" u="sng" dirty="0">
                <a:effectLst>
                  <a:outerShdw blurRad="38100" dist="38100" dir="2700000" algn="tl">
                    <a:srgbClr val="000000"/>
                  </a:outerShdw>
                </a:effectLst>
              </a:rPr>
              <a:t>I will make a new covenant</a:t>
            </a:r>
            <a:r>
              <a:rPr lang="en-US" altLang="en-US" sz="3000" dirty="0">
                <a:effectLst>
                  <a:outerShdw blurRad="38100" dist="38100" dir="2700000" algn="tl">
                    <a:srgbClr val="000000"/>
                  </a:outerShdw>
                </a:effectLst>
              </a:rPr>
              <a:t> with the house of Israel and with the house of Judah --  32 "not according to the covenant that I made with their fathers in the day that I took them by the hand to lead them out of the land of Egypt, My covenant which they broke, though I was a husband to them, says the LORD</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412305198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Bible is a unified book.</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5:17</a:t>
            </a:r>
            <a:r>
              <a:rPr lang="en-US" altLang="en-US" dirty="0">
                <a:effectLst>
                  <a:outerShdw blurRad="38100" dist="38100" dir="2700000" algn="tl">
                    <a:srgbClr val="000000"/>
                  </a:outerShdw>
                </a:effectLst>
              </a:rPr>
              <a:t> -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Do not think that I came to destroy the Law or the Prophets. I did not come to destroy </a:t>
            </a:r>
            <a:r>
              <a:rPr lang="en-US" altLang="en-US" u="sng" dirty="0">
                <a:effectLst>
                  <a:outerShdw blurRad="38100" dist="38100" dir="2700000" algn="tl">
                    <a:srgbClr val="000000"/>
                  </a:outerShdw>
                </a:effectLst>
              </a:rPr>
              <a:t>but to fulfill</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535812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7327</TotalTime>
  <Words>2855</Words>
  <Application>Microsoft Office PowerPoint</Application>
  <PresentationFormat>On-screen Show (4:3)</PresentationFormat>
  <Paragraphs>191</Paragraphs>
  <Slides>57</Slides>
  <Notes>57</Notes>
  <HiddenSlides>0</HiddenSlides>
  <MMClips>0</MMClips>
  <ScaleCrop>false</ScaleCrop>
  <HeadingPairs>
    <vt:vector size="4" baseType="variant">
      <vt:variant>
        <vt:lpstr>Theme</vt:lpstr>
      </vt:variant>
      <vt:variant>
        <vt:i4>1</vt:i4>
      </vt:variant>
      <vt:variant>
        <vt:lpstr>Slide Titles</vt:lpstr>
      </vt:variant>
      <vt:variant>
        <vt:i4>57</vt:i4>
      </vt:variant>
    </vt:vector>
  </HeadingPairs>
  <TitlesOfParts>
    <vt:vector size="58" baseType="lpstr">
      <vt:lpstr>Default Design</vt:lpstr>
      <vt:lpstr> Lesson 2 – God’s Purpose in the Old Covenant</vt:lpstr>
      <vt:lpstr>The Bible is a unified book.</vt:lpstr>
      <vt:lpstr>The Bible is a unified book.</vt:lpstr>
      <vt:lpstr>The Bible is a unified book.</vt:lpstr>
      <vt:lpstr>The Bible is a unified book.</vt:lpstr>
      <vt:lpstr>The Bible is a unified book.</vt:lpstr>
      <vt:lpstr>The Bible is a unified book.</vt:lpstr>
      <vt:lpstr>The Bible is a unified book.</vt:lpstr>
      <vt:lpstr>The Bible is a unified book.</vt:lpstr>
      <vt:lpstr>The Bible is a unified book.</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The Old Covenant was made with the Jewish nation</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Three Purposes for the Old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lpstr>The Old Covenant is in complete harmony with the New Covenant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Projector</cp:lastModifiedBy>
  <cp:revision>215</cp:revision>
  <dcterms:created xsi:type="dcterms:W3CDTF">2011-01-22T21:17:58Z</dcterms:created>
  <dcterms:modified xsi:type="dcterms:W3CDTF">2017-07-23T14:20:01Z</dcterms:modified>
</cp:coreProperties>
</file>