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7" r:id="rId2"/>
    <p:sldId id="272"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0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3322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3143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638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683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133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317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948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7677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8023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674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2135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2943428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0ahUKEwjFgNzDjIfVAhUM1CYKHVs1DB8QjRwIBw&amp;url=http://www.campusbiblechurch.com/message/loving-our-neighbors&amp;psig=AFQjCNHIXvPOUkq5CHCiuxQS0g6ffNYZ_A&amp;ust=1500064113296850"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google.com/url?sa=i&amp;rct=j&amp;q=&amp;esrc=s&amp;source=images&amp;cd=&amp;cad=rja&amp;uact=8&amp;ved=0ahUKEwj5s--rjYfVAhVDwiYKHdToC6gQjRwIBw&amp;url=https://eugenecho.com/2010/07/19/what-does-it-mean-to-love-your-enemy/&amp;psig=AFQjCNEwAuXWsEmgvwzGN9a_vgQW29_hbQ&amp;ust=150006431206381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rl?sa=i&amp;rct=j&amp;q=&amp;esrc=s&amp;source=images&amp;cd=&amp;cad=rja&amp;uact=8&amp;ved=0ahUKEwi2xNO1uofVAhUKSiYKHTszCuUQjRwIBw&amp;url=http://www.ncccuk.org/welfare-department&amp;psig=AFQjCNFTqqPO8DKZTKNYjRCsuWSMpF1QTA&amp;ust=1500064588365593"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google.com/url?sa=i&amp;rct=j&amp;q=&amp;esrc=s&amp;source=images&amp;cd=&amp;cad=rja&amp;uact=8&amp;ved=0ahUKEwidmuiMu4fVAhVD6SYKHUmLBGAQjRwIBw&amp;url=https://www.hightime1311.com/integrity-in-business-affairs/&amp;psig=AFQjCNG5m6wM7JaHxfYc46NFIBau1b5ayg&amp;ust=150007662531726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url?sa=i&amp;rct=j&amp;q=&amp;esrc=s&amp;source=images&amp;cd=&amp;cad=rja&amp;uact=8&amp;ved=0ahUKEwjWxoGvvIfVAhXF3SYKHU9PDnYQjRwIBw&amp;url=http://www.offthegridnews.com/current-events/claim-christian-woman-put-in-psychiatric-ward-for-religious-devotion/&amp;psig=AFQjCNGKxdVy9CPVKyS4DA92A2a72twebw&amp;ust=1500076974434340"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google.com/url?sa=i&amp;rct=j&amp;q=&amp;esrc=s&amp;source=images&amp;cd=&amp;cad=rja&amp;uact=8&amp;ved=0ahUKEwjz_7jCvIfVAhWFTSYKHS9nDwUQjRwIBw&amp;url=http://www.communitybiblestudy.org/engage-bible-studies/&amp;psig=AFQjCNFPpbZX4Io4bWblQ1dNjDho6sWZJQ&amp;ust=150007701670894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url?sa=i&amp;rct=j&amp;q=&amp;esrc=s&amp;source=images&amp;cd=&amp;cad=rja&amp;uact=8&amp;ved=0ahUKEwjpl_iMvYfVAhXCWCYKHWtXCHsQjRwIBw&amp;url=http://www.womenofgrace.com/blog/?p%3D23595&amp;psig=AFQjCNE1X_wDnwW9J12HfB3KP7PLzCY4xg&amp;ust=1500077168460598"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google.com/url?sa=i&amp;rct=j&amp;q=&amp;esrc=s&amp;source=images&amp;cd=&amp;cad=rja&amp;uact=8&amp;ved=0ahUKEwj986LFvYfVAhUCOyYKHUAeAi4QjRwIBw&amp;url=https://www.youtube.com/watch?v%3DFHRuCklBhRM&amp;psig=AFQjCNFL84y70J9MX1kZhkOsoXBSaqRqXg&amp;ust=1500077264958199"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hyperlink" Target="https://www.google.com/url?sa=i&amp;rct=j&amp;q=&amp;esrc=s&amp;source=images&amp;cd=&amp;cad=rja&amp;uact=8&amp;ved=0ahUKEwi_5MC9x4fVAhWEKiYKHfTJAXMQjRwIBw&amp;url=http://weknownyourdreamz.com/symbols/symbol-for-does-not-equal.html&amp;psig=AFQjCNEIJFDBi4GASaaci8XqOoreZEuoyw&amp;ust=150007995253175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hyperlink" Target="https://www.google.com/url?sa=i&amp;rct=j&amp;q=&amp;esrc=s&amp;source=images&amp;cd=&amp;cad=rja&amp;uact=8&amp;ved=0ahUKEwi_5MC9x4fVAhWEKiYKHfTJAXMQjRwIBw&amp;url=http://weknownyourdreamz.com/symbols/symbol-for-does-not-equal.html&amp;psig=AFQjCNEIJFDBi4GASaaci8XqOoreZEuoyw&amp;ust=1500079952531752"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url?sa=i&amp;rct=j&amp;q=&amp;esrc=s&amp;source=images&amp;cd=&amp;cad=rja&amp;uact=8&amp;ved=0ahUKEwju-oalo4XVAhXKPiYKHUfKDbsQjRwIBw&amp;url=http://www.biblestudytools.com/blogs/ron-edmondson/10-indications-a-church-is-making-disciples.html&amp;psig=AFQjCNFtIVvz_MfyBYCPzmu0qFDnxqZGOA&amp;ust=1500001480287160"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rl?sa=i&amp;rct=j&amp;q=&amp;esrc=s&amp;source=images&amp;cd=&amp;cad=rja&amp;uact=8&amp;ved=0ahUKEwjguszjx4bVAhUD7SYKHYi4AXwQjRwIBw&amp;url=https://www.noobie.com/2015/08/03/how-i-found-my-lost-fitbit/&amp;psig=AFQjCNFTc-IODRMkM_INONACwtoSMMJRbg&amp;ust=150004562996006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url?sa=i&amp;rct=j&amp;q=&amp;esrc=s&amp;source=images&amp;cd=&amp;cad=rja&amp;uact=8&amp;ved=0ahUKEwjZ5Mup1obVAhVD4SYKHeMbAUIQjRwIBw&amp;url=http://www.fountainoflifetm.com/articles/church-is-not-a-building/&amp;psig=AFQjCNERWZSLBt3gh8G4UrZMHfkZlIgIaQ&amp;ust=150004949004259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cad=rja&amp;uact=8&amp;ved=0ahUKEwip7IOe2obVAhVLRyYKHRMvAmUQjRwIBw&amp;url=http://www.ccel.org/contrib/exec_outlines/charts.htm&amp;psig=AFQjCNEZ7socMwgA5WUm3gyMnYpGG-nYxw&amp;ust=150005056692709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rct=j&amp;q=&amp;esrc=s&amp;source=images&amp;cd=&amp;cad=rja&amp;uact=8&amp;ved=0ahUKEwiG77f03IbVAhXE5SYKHVmFBa4QjRwIBw&amp;url=http://www.knowing-jesus.com/hebrews12-23/&amp;psig=AFQjCNFsigJetKK9Lq3Frw8gb8mIF3GKgw&amp;ust=150005133864756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source=images&amp;cd=&amp;cad=rja&amp;uact=8&amp;ved=0ahUKEwiuuf3L3YbVAhUIfiYKHcWeAQAQjRwIBw&amp;url=http://urthechurchatwork.yolasite.com/&amp;psig=AFQjCNHnsw8-gTekGP5an_JUdzpg6E_MWg&amp;ust=150005145304168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rct=j&amp;q=&amp;esrc=s&amp;source=images&amp;cd=&amp;cad=rja&amp;uact=8&amp;ved=0ahUKEwjHwbWdiofVAhXJVyYKHdHODicQjRwIBw&amp;url=http://politicsandwar.wikia.com/wiki/Government_Types&amp;psig=AFQjCNGNqKR5DzJEdTHKEDBclxOY5Cy1IQ&amp;ust=1500063515704022"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google.com/url?sa=i&amp;rct=j&amp;q=&amp;esrc=s&amp;source=images&amp;cd=&amp;cad=rja&amp;uact=8&amp;ved=0ahUKEwiW0bmZi4fVAhVD4SYKHeMbAUIQjRwIBw&amp;url=https://hilltoptabernacle.org/2017/02/23/what-is-family-about-at-hilltop/&amp;psig=AFQjCNHhY30ftzs-MYjijuTIZFxbjkvc3w&amp;ust=1500063776295216"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248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4191000" cy="707886"/>
          </a:xfrm>
          <a:prstGeom prst="rect">
            <a:avLst/>
          </a:prstGeom>
          <a:noFill/>
        </p:spPr>
        <p:txBody>
          <a:bodyPr wrap="square" rtlCol="0">
            <a:spAutoFit/>
          </a:bodyPr>
          <a:lstStyle/>
          <a:p>
            <a:r>
              <a:rPr lang="en-US" sz="4000" b="1" dirty="0">
                <a:latin typeface="Comic Sans MS" panose="030F0702030302020204" pitchFamily="66" charset="0"/>
              </a:rPr>
              <a:t>3</a:t>
            </a:r>
            <a:r>
              <a:rPr lang="en-US" sz="4000" b="1" dirty="0" smtClean="0">
                <a:latin typeface="Comic Sans MS" panose="030F0702030302020204" pitchFamily="66" charset="0"/>
              </a:rPr>
              <a:t>) </a:t>
            </a:r>
            <a:r>
              <a:rPr lang="en-US" sz="4000" b="1" u="sng" dirty="0" smtClean="0">
                <a:latin typeface="Comic Sans MS" panose="030F0702030302020204" pitchFamily="66" charset="0"/>
              </a:rPr>
              <a:t>Neighbors</a:t>
            </a:r>
            <a:endParaRPr lang="en-US" sz="4000" b="1" u="sng" dirty="0">
              <a:latin typeface="Comic Sans MS" panose="030F0702030302020204" pitchFamily="66" charset="0"/>
            </a:endParaRPr>
          </a:p>
        </p:txBody>
      </p:sp>
      <p:sp>
        <p:nvSpPr>
          <p:cNvPr id="5" name="TextBox 4"/>
          <p:cNvSpPr txBox="1"/>
          <p:nvPr/>
        </p:nvSpPr>
        <p:spPr>
          <a:xfrm>
            <a:off x="7189" y="713892"/>
            <a:ext cx="4495800" cy="2431435"/>
          </a:xfrm>
          <a:prstGeom prst="rect">
            <a:avLst/>
          </a:prstGeom>
          <a:noFill/>
        </p:spPr>
        <p:txBody>
          <a:bodyPr wrap="square" rtlCol="0">
            <a:spAutoFit/>
          </a:bodyPr>
          <a:lstStyle/>
          <a:p>
            <a:r>
              <a:rPr lang="en-US" sz="1900" b="1" dirty="0"/>
              <a:t>1 Pet 2:11-12</a:t>
            </a:r>
            <a:r>
              <a:rPr lang="en-US" sz="1900" dirty="0"/>
              <a:t> – “Beloved, I urge you as aliens and strangers to abstain from fleshly lusts which wage war against the soul. Keep your behavior excellent among the Gentiles, so that in the thing in which they slander you as evildoers, they may because of your good deeds, as they observe them, glorify God in the day of visitation.”</a:t>
            </a:r>
          </a:p>
        </p:txBody>
      </p:sp>
      <p:sp>
        <p:nvSpPr>
          <p:cNvPr id="7" name="TextBox 6"/>
          <p:cNvSpPr txBox="1"/>
          <p:nvPr/>
        </p:nvSpPr>
        <p:spPr>
          <a:xfrm>
            <a:off x="4557623" y="3413116"/>
            <a:ext cx="4191000" cy="707886"/>
          </a:xfrm>
          <a:prstGeom prst="rect">
            <a:avLst/>
          </a:prstGeom>
          <a:noFill/>
        </p:spPr>
        <p:txBody>
          <a:bodyPr wrap="square" rtlCol="0">
            <a:spAutoFit/>
          </a:bodyPr>
          <a:lstStyle/>
          <a:p>
            <a:r>
              <a:rPr lang="en-US" sz="4000" b="1" dirty="0" smtClean="0">
                <a:latin typeface="Comic Sans MS" panose="030F0702030302020204" pitchFamily="66" charset="0"/>
              </a:rPr>
              <a:t>4) </a:t>
            </a:r>
            <a:r>
              <a:rPr lang="en-US" sz="4000" b="1" u="sng" dirty="0" smtClean="0">
                <a:latin typeface="Comic Sans MS" panose="030F0702030302020204" pitchFamily="66" charset="0"/>
              </a:rPr>
              <a:t>Enemies</a:t>
            </a:r>
            <a:endParaRPr lang="en-US" sz="4000" b="1" u="sng" dirty="0">
              <a:latin typeface="Comic Sans MS" panose="030F0702030302020204" pitchFamily="66" charset="0"/>
            </a:endParaRPr>
          </a:p>
        </p:txBody>
      </p:sp>
      <p:sp>
        <p:nvSpPr>
          <p:cNvPr id="8" name="TextBox 7"/>
          <p:cNvSpPr txBox="1"/>
          <p:nvPr/>
        </p:nvSpPr>
        <p:spPr>
          <a:xfrm>
            <a:off x="4419600" y="4180344"/>
            <a:ext cx="4724399" cy="2462213"/>
          </a:xfrm>
          <a:prstGeom prst="rect">
            <a:avLst/>
          </a:prstGeom>
          <a:noFill/>
        </p:spPr>
        <p:txBody>
          <a:bodyPr wrap="square" rtlCol="0">
            <a:spAutoFit/>
          </a:bodyPr>
          <a:lstStyle/>
          <a:p>
            <a:r>
              <a:rPr lang="en-US" sz="2400" b="1" dirty="0" smtClean="0"/>
              <a:t>Matt </a:t>
            </a:r>
            <a:r>
              <a:rPr lang="en-US" sz="2400" b="1" dirty="0"/>
              <a:t>5:44</a:t>
            </a:r>
            <a:r>
              <a:rPr lang="en-US" sz="2400" dirty="0"/>
              <a:t> – “But I say to you, love your enemies and pray for those who persecute you</a:t>
            </a:r>
            <a:r>
              <a:rPr lang="en-US" sz="2400" dirty="0" smtClean="0"/>
              <a:t>”</a:t>
            </a:r>
          </a:p>
          <a:p>
            <a:endParaRPr lang="en-US" sz="1000" dirty="0" smtClean="0"/>
          </a:p>
          <a:p>
            <a:r>
              <a:rPr lang="en-US" sz="2400" b="1" dirty="0"/>
              <a:t>Rom 12:20a</a:t>
            </a:r>
            <a:r>
              <a:rPr lang="en-US" sz="2400" dirty="0"/>
              <a:t> – “</a:t>
            </a:r>
            <a:r>
              <a:rPr lang="en-US" sz="2400" cap="small" dirty="0"/>
              <a:t>But if your enemy is hungry, feed him, and if he is thirsty, give him a drink</a:t>
            </a:r>
            <a:r>
              <a:rPr lang="en-US" sz="2400" dirty="0"/>
              <a:t>”.</a:t>
            </a:r>
            <a:endParaRPr lang="en-US" sz="2100" dirty="0">
              <a:latin typeface="Comic Sans MS" panose="030F0702030302020204" pitchFamily="66" charset="0"/>
            </a:endParaRPr>
          </a:p>
        </p:txBody>
      </p:sp>
      <p:pic>
        <p:nvPicPr>
          <p:cNvPr id="6146" name="Picture 2" descr="Image result for bible neighbo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7190"/>
            <a:ext cx="4724400" cy="33843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how to love your enemies">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15" t="9290" r="4396" b="3028"/>
          <a:stretch/>
        </p:blipFill>
        <p:spPr bwMode="auto">
          <a:xfrm>
            <a:off x="0" y="3391548"/>
            <a:ext cx="4419599" cy="3466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72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fade">
                                      <p:cBhvr>
                                        <p:cTn id="18" dur="500"/>
                                        <p:tgtEl>
                                          <p:spTgt spid="614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4191000" cy="707886"/>
          </a:xfrm>
          <a:prstGeom prst="rect">
            <a:avLst/>
          </a:prstGeom>
          <a:noFill/>
        </p:spPr>
        <p:txBody>
          <a:bodyPr wrap="square" rtlCol="0">
            <a:spAutoFit/>
          </a:bodyPr>
          <a:lstStyle/>
          <a:p>
            <a:r>
              <a:rPr lang="en-US" sz="4000" b="1" dirty="0">
                <a:latin typeface="Comic Sans MS" panose="030F0702030302020204" pitchFamily="66" charset="0"/>
              </a:rPr>
              <a:t>5</a:t>
            </a:r>
            <a:r>
              <a:rPr lang="en-US" sz="4000" b="1" dirty="0" smtClean="0">
                <a:latin typeface="Comic Sans MS" panose="030F0702030302020204" pitchFamily="66" charset="0"/>
              </a:rPr>
              <a:t>) </a:t>
            </a:r>
            <a:r>
              <a:rPr lang="en-US" sz="4000" b="1" u="sng" dirty="0" smtClean="0">
                <a:latin typeface="Comic Sans MS" panose="030F0702030302020204" pitchFamily="66" charset="0"/>
              </a:rPr>
              <a:t>Brethren</a:t>
            </a:r>
            <a:endParaRPr lang="en-US" sz="4000" b="1" u="sng" dirty="0">
              <a:latin typeface="Comic Sans MS" panose="030F0702030302020204" pitchFamily="66" charset="0"/>
            </a:endParaRPr>
          </a:p>
        </p:txBody>
      </p:sp>
      <p:sp>
        <p:nvSpPr>
          <p:cNvPr id="5" name="TextBox 4"/>
          <p:cNvSpPr txBox="1"/>
          <p:nvPr/>
        </p:nvSpPr>
        <p:spPr>
          <a:xfrm>
            <a:off x="7189" y="713892"/>
            <a:ext cx="4495800" cy="2523768"/>
          </a:xfrm>
          <a:prstGeom prst="rect">
            <a:avLst/>
          </a:prstGeom>
          <a:noFill/>
        </p:spPr>
        <p:txBody>
          <a:bodyPr wrap="square" rtlCol="0">
            <a:spAutoFit/>
          </a:bodyPr>
          <a:lstStyle/>
          <a:p>
            <a:r>
              <a:rPr lang="en-US" b="1" dirty="0"/>
              <a:t>John 13:34-35</a:t>
            </a:r>
            <a:r>
              <a:rPr lang="en-US" dirty="0"/>
              <a:t> – “A new commandment I give to you, that you love one another, even as I have loved you, that you also love one another. By this all men will know that you are My disciples, if you have love for one another</a:t>
            </a:r>
            <a:r>
              <a:rPr lang="en-US" dirty="0" smtClean="0"/>
              <a:t>.”</a:t>
            </a:r>
          </a:p>
          <a:p>
            <a:endParaRPr lang="en-US" dirty="0" smtClean="0"/>
          </a:p>
          <a:p>
            <a:r>
              <a:rPr lang="en-US" sz="1600" b="1" dirty="0"/>
              <a:t>1 John 3:18</a:t>
            </a:r>
            <a:r>
              <a:rPr lang="en-US" sz="1600" dirty="0"/>
              <a:t> – “Little children, let us not love with word or with tongue, but in deed and truth”</a:t>
            </a:r>
          </a:p>
        </p:txBody>
      </p:sp>
      <p:sp>
        <p:nvSpPr>
          <p:cNvPr id="7" name="TextBox 6"/>
          <p:cNvSpPr txBox="1"/>
          <p:nvPr/>
        </p:nvSpPr>
        <p:spPr>
          <a:xfrm>
            <a:off x="4557623" y="3413116"/>
            <a:ext cx="4191000" cy="707886"/>
          </a:xfrm>
          <a:prstGeom prst="rect">
            <a:avLst/>
          </a:prstGeom>
          <a:noFill/>
        </p:spPr>
        <p:txBody>
          <a:bodyPr wrap="square" rtlCol="0">
            <a:spAutoFit/>
          </a:bodyPr>
          <a:lstStyle/>
          <a:p>
            <a:r>
              <a:rPr lang="en-US" sz="4000" b="1" dirty="0">
                <a:latin typeface="Comic Sans MS" panose="030F0702030302020204" pitchFamily="66" charset="0"/>
              </a:rPr>
              <a:t>6</a:t>
            </a:r>
            <a:r>
              <a:rPr lang="en-US" sz="4000" b="1" dirty="0" smtClean="0">
                <a:latin typeface="Comic Sans MS" panose="030F0702030302020204" pitchFamily="66" charset="0"/>
              </a:rPr>
              <a:t>) </a:t>
            </a:r>
            <a:r>
              <a:rPr lang="en-US" sz="4000" b="1" u="sng" dirty="0" smtClean="0">
                <a:latin typeface="Comic Sans MS" panose="030F0702030302020204" pitchFamily="66" charset="0"/>
              </a:rPr>
              <a:t>Job</a:t>
            </a:r>
            <a:endParaRPr lang="en-US" sz="4000" b="1" u="sng" dirty="0">
              <a:latin typeface="Comic Sans MS" panose="030F0702030302020204" pitchFamily="66" charset="0"/>
            </a:endParaRPr>
          </a:p>
        </p:txBody>
      </p:sp>
      <p:sp>
        <p:nvSpPr>
          <p:cNvPr id="8" name="TextBox 7"/>
          <p:cNvSpPr txBox="1"/>
          <p:nvPr/>
        </p:nvSpPr>
        <p:spPr>
          <a:xfrm>
            <a:off x="4419600" y="4180344"/>
            <a:ext cx="4724399" cy="1785104"/>
          </a:xfrm>
          <a:prstGeom prst="rect">
            <a:avLst/>
          </a:prstGeom>
          <a:noFill/>
        </p:spPr>
        <p:txBody>
          <a:bodyPr wrap="square" rtlCol="0">
            <a:spAutoFit/>
          </a:bodyPr>
          <a:lstStyle/>
          <a:p>
            <a:r>
              <a:rPr lang="en-US" sz="2200" b="1" dirty="0"/>
              <a:t>Eph 4:28</a:t>
            </a:r>
            <a:r>
              <a:rPr lang="en-US" sz="2200" dirty="0"/>
              <a:t> – “He who steals must steal no longer; but rather he must labor, performing with his own hands what is good, so that he will have something to share with one who has need.”</a:t>
            </a:r>
          </a:p>
        </p:txBody>
      </p:sp>
      <p:pic>
        <p:nvPicPr>
          <p:cNvPr id="7170" name="Picture 2" descr="Image result for church members love one anoth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724400" cy="341311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christians in the workplac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6" y="3413116"/>
            <a:ext cx="4428226" cy="3444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43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172"/>
                                        </p:tgtEl>
                                        <p:attrNameLst>
                                          <p:attrName>style.visibility</p:attrName>
                                        </p:attrNameLst>
                                      </p:cBhvr>
                                      <p:to>
                                        <p:strVal val="visible"/>
                                      </p:to>
                                    </p:set>
                                    <p:animEffect transition="in" filter="fade">
                                      <p:cBhvr>
                                        <p:cTn id="18" dur="500"/>
                                        <p:tgtEl>
                                          <p:spTgt spid="717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4419600" cy="707886"/>
          </a:xfrm>
          <a:prstGeom prst="rect">
            <a:avLst/>
          </a:prstGeom>
          <a:noFill/>
        </p:spPr>
        <p:txBody>
          <a:bodyPr wrap="square" rtlCol="0">
            <a:spAutoFit/>
          </a:bodyPr>
          <a:lstStyle/>
          <a:p>
            <a:r>
              <a:rPr lang="en-US" sz="4000" b="1" dirty="0" smtClean="0">
                <a:latin typeface="Comic Sans MS" panose="030F0702030302020204" pitchFamily="66" charset="0"/>
              </a:rPr>
              <a:t>7) </a:t>
            </a:r>
            <a:r>
              <a:rPr lang="en-US" sz="4000" b="1" u="sng" dirty="0" smtClean="0">
                <a:latin typeface="Comic Sans MS" panose="030F0702030302020204" pitchFamily="66" charset="0"/>
              </a:rPr>
              <a:t>Devotion</a:t>
            </a:r>
            <a:endParaRPr lang="en-US" sz="4000" b="1" u="sng" dirty="0">
              <a:latin typeface="Comic Sans MS" panose="030F0702030302020204" pitchFamily="66" charset="0"/>
            </a:endParaRPr>
          </a:p>
        </p:txBody>
      </p:sp>
      <p:sp>
        <p:nvSpPr>
          <p:cNvPr id="5" name="TextBox 4"/>
          <p:cNvSpPr txBox="1"/>
          <p:nvPr/>
        </p:nvSpPr>
        <p:spPr>
          <a:xfrm>
            <a:off x="7189" y="713892"/>
            <a:ext cx="4412411" cy="1446550"/>
          </a:xfrm>
          <a:prstGeom prst="rect">
            <a:avLst/>
          </a:prstGeom>
          <a:noFill/>
        </p:spPr>
        <p:txBody>
          <a:bodyPr wrap="square" rtlCol="0">
            <a:spAutoFit/>
          </a:bodyPr>
          <a:lstStyle/>
          <a:p>
            <a:r>
              <a:rPr lang="en-US" sz="2200" b="1" dirty="0"/>
              <a:t>1 Thes 5:16-18</a:t>
            </a:r>
            <a:r>
              <a:rPr lang="en-US" sz="2200" dirty="0"/>
              <a:t> – “Rejoice always; pray without ceasing; in everything give thanks; for this is God’s will for you in Christ Jesus.”</a:t>
            </a:r>
          </a:p>
        </p:txBody>
      </p:sp>
      <p:sp>
        <p:nvSpPr>
          <p:cNvPr id="7" name="TextBox 6"/>
          <p:cNvSpPr txBox="1"/>
          <p:nvPr/>
        </p:nvSpPr>
        <p:spPr>
          <a:xfrm>
            <a:off x="4557623" y="3413116"/>
            <a:ext cx="4191000" cy="707886"/>
          </a:xfrm>
          <a:prstGeom prst="rect">
            <a:avLst/>
          </a:prstGeom>
          <a:noFill/>
        </p:spPr>
        <p:txBody>
          <a:bodyPr wrap="square" rtlCol="0">
            <a:spAutoFit/>
          </a:bodyPr>
          <a:lstStyle/>
          <a:p>
            <a:r>
              <a:rPr lang="en-US" sz="4000" b="1" dirty="0" smtClean="0">
                <a:latin typeface="Comic Sans MS" panose="030F0702030302020204" pitchFamily="66" charset="0"/>
              </a:rPr>
              <a:t>8) </a:t>
            </a:r>
            <a:r>
              <a:rPr lang="en-US" sz="4000" b="1" u="sng" dirty="0" smtClean="0">
                <a:latin typeface="Comic Sans MS" panose="030F0702030302020204" pitchFamily="66" charset="0"/>
              </a:rPr>
              <a:t>Study</a:t>
            </a:r>
            <a:endParaRPr lang="en-US" sz="4000" b="1" u="sng" dirty="0">
              <a:latin typeface="Comic Sans MS" panose="030F0702030302020204" pitchFamily="66" charset="0"/>
            </a:endParaRPr>
          </a:p>
        </p:txBody>
      </p:sp>
      <p:sp>
        <p:nvSpPr>
          <p:cNvPr id="8" name="TextBox 7"/>
          <p:cNvSpPr txBox="1"/>
          <p:nvPr/>
        </p:nvSpPr>
        <p:spPr>
          <a:xfrm>
            <a:off x="4419599" y="4121002"/>
            <a:ext cx="4724399" cy="2800767"/>
          </a:xfrm>
          <a:prstGeom prst="rect">
            <a:avLst/>
          </a:prstGeom>
          <a:noFill/>
        </p:spPr>
        <p:txBody>
          <a:bodyPr wrap="square" rtlCol="0">
            <a:spAutoFit/>
          </a:bodyPr>
          <a:lstStyle/>
          <a:p>
            <a:r>
              <a:rPr lang="en-US" sz="2200" b="1" dirty="0"/>
              <a:t>Heb 5:12a</a:t>
            </a:r>
            <a:r>
              <a:rPr lang="en-US" sz="2200" dirty="0"/>
              <a:t> – “</a:t>
            </a:r>
            <a:r>
              <a:rPr lang="en-US" sz="2200" baseline="30000" dirty="0"/>
              <a:t> </a:t>
            </a:r>
            <a:r>
              <a:rPr lang="en-US" sz="2200" dirty="0"/>
              <a:t>For though by this time you ought to be teachers, you have need again for someone to teach you the elementary principles</a:t>
            </a:r>
            <a:r>
              <a:rPr lang="en-US" sz="2200" dirty="0" smtClean="0"/>
              <a:t>”</a:t>
            </a:r>
          </a:p>
          <a:p>
            <a:r>
              <a:rPr lang="en-US" sz="2200" b="1" dirty="0"/>
              <a:t>2 Tim 2:2</a:t>
            </a:r>
            <a:r>
              <a:rPr lang="en-US" sz="2200" dirty="0"/>
              <a:t> – “The things which you have heard from me in the presence of many witnesses, entrust these to faithful men who will be able to teach others also.”</a:t>
            </a:r>
          </a:p>
        </p:txBody>
      </p:sp>
      <p:pic>
        <p:nvPicPr>
          <p:cNvPr id="8194" name="Picture 2" descr="Image result for Christian devo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724398" cy="34131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bible stud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413116"/>
            <a:ext cx="4419599" cy="344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0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5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8196"/>
                                        </p:tgtEl>
                                        <p:attrNameLst>
                                          <p:attrName>style.visibility</p:attrName>
                                        </p:attrNameLst>
                                      </p:cBhvr>
                                      <p:to>
                                        <p:strVal val="visible"/>
                                      </p:to>
                                    </p:set>
                                    <p:animEffect transition="in" filter="fade">
                                      <p:cBhvr>
                                        <p:cTn id="24"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4419600" cy="707886"/>
          </a:xfrm>
          <a:prstGeom prst="rect">
            <a:avLst/>
          </a:prstGeom>
          <a:noFill/>
        </p:spPr>
        <p:txBody>
          <a:bodyPr wrap="square" rtlCol="0">
            <a:spAutoFit/>
          </a:bodyPr>
          <a:lstStyle/>
          <a:p>
            <a:r>
              <a:rPr lang="en-US" sz="4000" b="1" dirty="0">
                <a:latin typeface="Comic Sans MS" panose="030F0702030302020204" pitchFamily="66" charset="0"/>
              </a:rPr>
              <a:t>9</a:t>
            </a:r>
            <a:r>
              <a:rPr lang="en-US" sz="4000" b="1" dirty="0" smtClean="0">
                <a:latin typeface="Comic Sans MS" panose="030F0702030302020204" pitchFamily="66" charset="0"/>
              </a:rPr>
              <a:t>) Prayer</a:t>
            </a:r>
            <a:endParaRPr lang="en-US" sz="4000" b="1" u="sng" dirty="0">
              <a:latin typeface="Comic Sans MS" panose="030F0702030302020204" pitchFamily="66" charset="0"/>
            </a:endParaRPr>
          </a:p>
        </p:txBody>
      </p:sp>
      <p:sp>
        <p:nvSpPr>
          <p:cNvPr id="5" name="TextBox 4"/>
          <p:cNvSpPr txBox="1"/>
          <p:nvPr/>
        </p:nvSpPr>
        <p:spPr>
          <a:xfrm>
            <a:off x="7189" y="713892"/>
            <a:ext cx="4412411" cy="1200329"/>
          </a:xfrm>
          <a:prstGeom prst="rect">
            <a:avLst/>
          </a:prstGeom>
          <a:noFill/>
        </p:spPr>
        <p:txBody>
          <a:bodyPr wrap="square" rtlCol="0">
            <a:spAutoFit/>
          </a:bodyPr>
          <a:lstStyle/>
          <a:p>
            <a:pPr marL="0" lvl="2"/>
            <a:r>
              <a:rPr lang="en-US" sz="2400" b="1" dirty="0"/>
              <a:t>Jas 5:13a</a:t>
            </a:r>
            <a:r>
              <a:rPr lang="en-US" sz="2400" dirty="0"/>
              <a:t> – “Is anyone among you suffering? Then he must pray.”</a:t>
            </a:r>
          </a:p>
          <a:p>
            <a:endParaRPr lang="en-US" sz="2400" dirty="0"/>
          </a:p>
        </p:txBody>
      </p:sp>
      <p:sp>
        <p:nvSpPr>
          <p:cNvPr id="7" name="TextBox 6"/>
          <p:cNvSpPr txBox="1"/>
          <p:nvPr/>
        </p:nvSpPr>
        <p:spPr>
          <a:xfrm>
            <a:off x="4557623" y="3413116"/>
            <a:ext cx="4191000" cy="707886"/>
          </a:xfrm>
          <a:prstGeom prst="rect">
            <a:avLst/>
          </a:prstGeom>
          <a:noFill/>
        </p:spPr>
        <p:txBody>
          <a:bodyPr wrap="square" rtlCol="0">
            <a:spAutoFit/>
          </a:bodyPr>
          <a:lstStyle/>
          <a:p>
            <a:r>
              <a:rPr lang="en-US" sz="4000" b="1" dirty="0" smtClean="0">
                <a:latin typeface="Comic Sans MS" panose="030F0702030302020204" pitchFamily="66" charset="0"/>
              </a:rPr>
              <a:t>10) </a:t>
            </a:r>
            <a:r>
              <a:rPr lang="en-US" sz="4000" b="1" u="sng" dirty="0" smtClean="0">
                <a:latin typeface="Comic Sans MS" panose="030F0702030302020204" pitchFamily="66" charset="0"/>
              </a:rPr>
              <a:t>Singing</a:t>
            </a:r>
            <a:endParaRPr lang="en-US" sz="4000" b="1" u="sng" dirty="0">
              <a:latin typeface="Comic Sans MS" panose="030F0702030302020204" pitchFamily="66" charset="0"/>
            </a:endParaRPr>
          </a:p>
        </p:txBody>
      </p:sp>
      <p:sp>
        <p:nvSpPr>
          <p:cNvPr id="8" name="TextBox 7"/>
          <p:cNvSpPr txBox="1"/>
          <p:nvPr/>
        </p:nvSpPr>
        <p:spPr>
          <a:xfrm>
            <a:off x="4419599" y="4121002"/>
            <a:ext cx="4724399" cy="830997"/>
          </a:xfrm>
          <a:prstGeom prst="rect">
            <a:avLst/>
          </a:prstGeom>
          <a:noFill/>
        </p:spPr>
        <p:txBody>
          <a:bodyPr wrap="square" rtlCol="0">
            <a:spAutoFit/>
          </a:bodyPr>
          <a:lstStyle/>
          <a:p>
            <a:r>
              <a:rPr lang="en-US" sz="2400" b="1" dirty="0"/>
              <a:t>Jas 5:13b</a:t>
            </a:r>
            <a:r>
              <a:rPr lang="en-US" sz="2400" dirty="0"/>
              <a:t> – </a:t>
            </a:r>
            <a:r>
              <a:rPr lang="en-US" sz="2400" dirty="0" smtClean="0"/>
              <a:t>“Is </a:t>
            </a:r>
            <a:r>
              <a:rPr lang="en-US" sz="2400" dirty="0"/>
              <a:t>anyone cheerful? He is to sing praises.”</a:t>
            </a:r>
            <a:endParaRPr lang="en-US" sz="2200" dirty="0"/>
          </a:p>
        </p:txBody>
      </p:sp>
      <p:pic>
        <p:nvPicPr>
          <p:cNvPr id="9218" name="Picture 2" descr="Image result for christian pray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724400" cy="341311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singing alone in the car">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784"/>
          <a:stretch/>
        </p:blipFill>
        <p:spPr bwMode="auto">
          <a:xfrm>
            <a:off x="0" y="3413116"/>
            <a:ext cx="4419599" cy="3442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61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500"/>
                                        <p:tgtEl>
                                          <p:spTgt spid="92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9220"/>
                                        </p:tgtEl>
                                        <p:attrNameLst>
                                          <p:attrName>style.visibility</p:attrName>
                                        </p:attrNameLst>
                                      </p:cBhvr>
                                      <p:to>
                                        <p:strVal val="visible"/>
                                      </p:to>
                                    </p:set>
                                    <p:animEffect transition="in" filter="fade">
                                      <p:cBhvr>
                                        <p:cTn id="24"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lh3.googleusercontent.com/-zko9tCqCvWE/VeZeGdr3y9I/AAAAAAAAiak/Gmzn-MaROH0/s640/blogger-image-9586689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50751"/>
            <a:ext cx="9146874" cy="37072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 y="0"/>
            <a:ext cx="9146874" cy="338554"/>
          </a:xfrm>
          <a:prstGeom prst="rect">
            <a:avLst/>
          </a:prstGeom>
        </p:spPr>
        <p:txBody>
          <a:bodyPr wrap="square">
            <a:spAutoFit/>
          </a:bodyPr>
          <a:lstStyle/>
          <a:p>
            <a:r>
              <a:rPr lang="en-US" sz="1600" b="1" dirty="0">
                <a:latin typeface="Franklin Gothic Book" panose="020B0503020102020204" pitchFamily="34" charset="0"/>
              </a:rPr>
              <a:t>1 Cor 1:2a</a:t>
            </a:r>
            <a:r>
              <a:rPr lang="en-US" sz="1600" dirty="0">
                <a:latin typeface="Franklin Gothic Book" panose="020B0503020102020204" pitchFamily="34" charset="0"/>
              </a:rPr>
              <a:t> – “To the church of God </a:t>
            </a:r>
            <a:r>
              <a:rPr lang="en-US" sz="1600" u="sng" dirty="0">
                <a:latin typeface="Franklin Gothic Book" panose="020B0503020102020204" pitchFamily="34" charset="0"/>
              </a:rPr>
              <a:t>which is at </a:t>
            </a:r>
            <a:r>
              <a:rPr lang="en-US" sz="1600" u="sng" dirty="0" smtClean="0">
                <a:latin typeface="Franklin Gothic Book" panose="020B0503020102020204" pitchFamily="34" charset="0"/>
              </a:rPr>
              <a:t>Corinth.</a:t>
            </a:r>
            <a:r>
              <a:rPr lang="en-US" sz="1600" dirty="0" smtClean="0">
                <a:latin typeface="Franklin Gothic Book" panose="020B0503020102020204" pitchFamily="34" charset="0"/>
              </a:rPr>
              <a:t>”</a:t>
            </a:r>
            <a:endParaRPr lang="en-US" sz="1600" dirty="0">
              <a:latin typeface="Franklin Gothic Book" panose="020B0503020102020204" pitchFamily="34" charset="0"/>
            </a:endParaRPr>
          </a:p>
        </p:txBody>
      </p:sp>
      <p:sp>
        <p:nvSpPr>
          <p:cNvPr id="7" name="Rectangle 6"/>
          <p:cNvSpPr/>
          <p:nvPr/>
        </p:nvSpPr>
        <p:spPr>
          <a:xfrm>
            <a:off x="4312" y="304800"/>
            <a:ext cx="9139685" cy="338554"/>
          </a:xfrm>
          <a:prstGeom prst="rect">
            <a:avLst/>
          </a:prstGeom>
        </p:spPr>
        <p:txBody>
          <a:bodyPr wrap="square">
            <a:spAutoFit/>
          </a:bodyPr>
          <a:lstStyle/>
          <a:p>
            <a:r>
              <a:rPr lang="en-US" sz="1600" b="1" dirty="0">
                <a:latin typeface="Franklin Gothic Book" panose="020B0503020102020204" pitchFamily="34" charset="0"/>
              </a:rPr>
              <a:t>2 Cor 1:1b</a:t>
            </a:r>
            <a:r>
              <a:rPr lang="en-US" sz="1600" dirty="0">
                <a:latin typeface="Franklin Gothic Book" panose="020B0503020102020204" pitchFamily="34" charset="0"/>
              </a:rPr>
              <a:t> – “To the church of God </a:t>
            </a:r>
            <a:r>
              <a:rPr lang="en-US" sz="1600" u="sng" dirty="0">
                <a:latin typeface="Franklin Gothic Book" panose="020B0503020102020204" pitchFamily="34" charset="0"/>
              </a:rPr>
              <a:t>which is at </a:t>
            </a:r>
            <a:r>
              <a:rPr lang="en-US" sz="1600" u="sng" dirty="0" smtClean="0">
                <a:latin typeface="Franklin Gothic Book" panose="020B0503020102020204" pitchFamily="34" charset="0"/>
              </a:rPr>
              <a:t>Corinth.</a:t>
            </a:r>
            <a:r>
              <a:rPr lang="en-US" sz="1600" dirty="0" smtClean="0">
                <a:latin typeface="Franklin Gothic Book" panose="020B0503020102020204" pitchFamily="34" charset="0"/>
              </a:rPr>
              <a:t>”</a:t>
            </a:r>
            <a:endParaRPr lang="en-US" sz="1600" dirty="0">
              <a:latin typeface="Franklin Gothic Book" panose="020B0503020102020204" pitchFamily="34" charset="0"/>
            </a:endParaRPr>
          </a:p>
        </p:txBody>
      </p:sp>
      <p:sp>
        <p:nvSpPr>
          <p:cNvPr id="8" name="Rectangle 7"/>
          <p:cNvSpPr/>
          <p:nvPr/>
        </p:nvSpPr>
        <p:spPr>
          <a:xfrm>
            <a:off x="4312" y="627747"/>
            <a:ext cx="9139687" cy="584775"/>
          </a:xfrm>
          <a:prstGeom prst="rect">
            <a:avLst/>
          </a:prstGeom>
        </p:spPr>
        <p:txBody>
          <a:bodyPr wrap="square">
            <a:spAutoFit/>
          </a:bodyPr>
          <a:lstStyle/>
          <a:p>
            <a:r>
              <a:rPr lang="en-US" sz="1600" b="1" dirty="0" smtClean="0">
                <a:latin typeface="Franklin Gothic Book" panose="020B0503020102020204" pitchFamily="34" charset="0"/>
              </a:rPr>
              <a:t>1 Cor 11:16</a:t>
            </a:r>
            <a:r>
              <a:rPr lang="en-US" sz="1600" dirty="0" smtClean="0">
                <a:latin typeface="Franklin Gothic Book" panose="020B0503020102020204" pitchFamily="34" charset="0"/>
              </a:rPr>
              <a:t> – “But </a:t>
            </a:r>
            <a:r>
              <a:rPr lang="en-US" sz="1600" dirty="0">
                <a:latin typeface="Franklin Gothic Book" panose="020B0503020102020204" pitchFamily="34" charset="0"/>
              </a:rPr>
              <a:t>if one is inclined to be contentious, we have </a:t>
            </a:r>
            <a:r>
              <a:rPr lang="en-US" sz="1600" dirty="0" smtClean="0">
                <a:latin typeface="Franklin Gothic Book" panose="020B0503020102020204" pitchFamily="34" charset="0"/>
              </a:rPr>
              <a:t>no other </a:t>
            </a:r>
            <a:r>
              <a:rPr lang="en-US" sz="1600" dirty="0">
                <a:latin typeface="Franklin Gothic Book" panose="020B0503020102020204" pitchFamily="34" charset="0"/>
              </a:rPr>
              <a:t>practice, nor have the </a:t>
            </a:r>
            <a:r>
              <a:rPr lang="en-US" sz="1600" u="sng" dirty="0">
                <a:latin typeface="Franklin Gothic Book" panose="020B0503020102020204" pitchFamily="34" charset="0"/>
              </a:rPr>
              <a:t>churches of God</a:t>
            </a:r>
            <a:r>
              <a:rPr lang="en-US" sz="1600" dirty="0" smtClean="0">
                <a:latin typeface="Franklin Gothic Book" panose="020B0503020102020204" pitchFamily="34" charset="0"/>
              </a:rPr>
              <a:t>.”</a:t>
            </a:r>
            <a:endParaRPr lang="en-US" sz="1600" dirty="0">
              <a:latin typeface="Franklin Gothic Book" panose="020B0503020102020204" pitchFamily="34" charset="0"/>
            </a:endParaRPr>
          </a:p>
        </p:txBody>
      </p:sp>
      <p:sp>
        <p:nvSpPr>
          <p:cNvPr id="9" name="Rectangle 8"/>
          <p:cNvSpPr/>
          <p:nvPr/>
        </p:nvSpPr>
        <p:spPr>
          <a:xfrm>
            <a:off x="-1" y="1143000"/>
            <a:ext cx="9143999" cy="338554"/>
          </a:xfrm>
          <a:prstGeom prst="rect">
            <a:avLst/>
          </a:prstGeom>
        </p:spPr>
        <p:txBody>
          <a:bodyPr wrap="square">
            <a:spAutoFit/>
          </a:bodyPr>
          <a:lstStyle/>
          <a:p>
            <a:r>
              <a:rPr lang="en-US" sz="1600" b="1" dirty="0" smtClean="0">
                <a:latin typeface="Franklin Gothic Book" panose="020B0503020102020204" pitchFamily="34" charset="0"/>
              </a:rPr>
              <a:t>Rom 16:16</a:t>
            </a:r>
            <a:r>
              <a:rPr lang="en-US" sz="1600" dirty="0" smtClean="0">
                <a:latin typeface="Franklin Gothic Book" panose="020B0503020102020204" pitchFamily="34" charset="0"/>
              </a:rPr>
              <a:t> – “Greet one </a:t>
            </a:r>
            <a:r>
              <a:rPr lang="en-US" sz="1600" dirty="0">
                <a:latin typeface="Franklin Gothic Book" panose="020B0503020102020204" pitchFamily="34" charset="0"/>
              </a:rPr>
              <a:t>another with a holy kiss. </a:t>
            </a:r>
            <a:r>
              <a:rPr lang="en-US" sz="1600" u="sng" dirty="0">
                <a:latin typeface="Franklin Gothic Book" panose="020B0503020102020204" pitchFamily="34" charset="0"/>
              </a:rPr>
              <a:t>All the churches of Christ</a:t>
            </a:r>
            <a:r>
              <a:rPr lang="en-US" sz="1600" dirty="0">
                <a:latin typeface="Franklin Gothic Book" panose="020B0503020102020204" pitchFamily="34" charset="0"/>
              </a:rPr>
              <a:t> greet you</a:t>
            </a:r>
            <a:r>
              <a:rPr lang="en-US" sz="1600" dirty="0" smtClean="0">
                <a:latin typeface="Franklin Gothic Book" panose="020B0503020102020204" pitchFamily="34" charset="0"/>
              </a:rPr>
              <a:t>.”</a:t>
            </a:r>
            <a:endParaRPr lang="en-US" sz="1600" dirty="0">
              <a:latin typeface="Franklin Gothic Book" panose="020B0503020102020204" pitchFamily="34" charset="0"/>
            </a:endParaRPr>
          </a:p>
        </p:txBody>
      </p:sp>
      <p:sp>
        <p:nvSpPr>
          <p:cNvPr id="10" name="Rectangle 9"/>
          <p:cNvSpPr/>
          <p:nvPr/>
        </p:nvSpPr>
        <p:spPr>
          <a:xfrm>
            <a:off x="0" y="1452661"/>
            <a:ext cx="9159813" cy="584775"/>
          </a:xfrm>
          <a:prstGeom prst="rect">
            <a:avLst/>
          </a:prstGeom>
        </p:spPr>
        <p:txBody>
          <a:bodyPr wrap="square">
            <a:spAutoFit/>
          </a:bodyPr>
          <a:lstStyle/>
          <a:p>
            <a:r>
              <a:rPr lang="en-US" sz="1600" b="1" dirty="0" smtClean="0">
                <a:latin typeface="Franklin Gothic Book" panose="020B0503020102020204" pitchFamily="34" charset="0"/>
              </a:rPr>
              <a:t>Acts 15:22a</a:t>
            </a:r>
            <a:r>
              <a:rPr lang="en-US" sz="1600" dirty="0" smtClean="0">
                <a:latin typeface="Franklin Gothic Book" panose="020B0503020102020204" pitchFamily="34" charset="0"/>
              </a:rPr>
              <a:t> – “Then </a:t>
            </a:r>
            <a:r>
              <a:rPr lang="en-US" sz="1600" dirty="0">
                <a:latin typeface="Franklin Gothic Book" panose="020B0503020102020204" pitchFamily="34" charset="0"/>
              </a:rPr>
              <a:t>it seemed good to the apostles and the elders, with the whole church, to choose men </a:t>
            </a:r>
            <a:r>
              <a:rPr lang="en-US" sz="1600" u="sng" dirty="0">
                <a:latin typeface="Franklin Gothic Book" panose="020B0503020102020204" pitchFamily="34" charset="0"/>
              </a:rPr>
              <a:t>from among them</a:t>
            </a:r>
            <a:r>
              <a:rPr lang="en-US" sz="1600" dirty="0">
                <a:latin typeface="Franklin Gothic Book" panose="020B0503020102020204" pitchFamily="34" charset="0"/>
              </a:rPr>
              <a:t> to send to Antioch with Paul and </a:t>
            </a:r>
            <a:r>
              <a:rPr lang="en-US" sz="1600" dirty="0" smtClean="0">
                <a:latin typeface="Franklin Gothic Book" panose="020B0503020102020204" pitchFamily="34" charset="0"/>
              </a:rPr>
              <a:t>Barnabas…”</a:t>
            </a:r>
            <a:endParaRPr lang="en-US" sz="1600" dirty="0">
              <a:latin typeface="Franklin Gothic Book" panose="020B0503020102020204" pitchFamily="34" charset="0"/>
            </a:endParaRPr>
          </a:p>
        </p:txBody>
      </p:sp>
      <p:sp>
        <p:nvSpPr>
          <p:cNvPr id="11" name="Rectangle 10"/>
          <p:cNvSpPr/>
          <p:nvPr/>
        </p:nvSpPr>
        <p:spPr>
          <a:xfrm>
            <a:off x="-1440" y="2006328"/>
            <a:ext cx="9162692" cy="338554"/>
          </a:xfrm>
          <a:prstGeom prst="rect">
            <a:avLst/>
          </a:prstGeom>
        </p:spPr>
        <p:txBody>
          <a:bodyPr wrap="square">
            <a:spAutoFit/>
          </a:bodyPr>
          <a:lstStyle/>
          <a:p>
            <a:r>
              <a:rPr lang="en-US" sz="1600" b="1" dirty="0" smtClean="0"/>
              <a:t>Rom 16:1</a:t>
            </a:r>
            <a:r>
              <a:rPr lang="en-US" sz="1600" dirty="0" smtClean="0"/>
              <a:t> – “I </a:t>
            </a:r>
            <a:r>
              <a:rPr lang="en-US" sz="1600" dirty="0"/>
              <a:t>commend to you our sister Phoebe, who is </a:t>
            </a:r>
            <a:r>
              <a:rPr lang="en-US" sz="1600" dirty="0" smtClean="0"/>
              <a:t>a servant </a:t>
            </a:r>
            <a:r>
              <a:rPr lang="en-US" sz="1600" dirty="0"/>
              <a:t>of </a:t>
            </a:r>
            <a:r>
              <a:rPr lang="en-US" sz="1600" u="sng" dirty="0"/>
              <a:t>the church which is at </a:t>
            </a:r>
            <a:r>
              <a:rPr lang="en-US" sz="1600" u="sng" dirty="0" smtClean="0"/>
              <a:t>Cenchrea</a:t>
            </a:r>
            <a:r>
              <a:rPr lang="en-US" sz="1600" dirty="0" smtClean="0"/>
              <a:t>.”</a:t>
            </a:r>
            <a:endParaRPr lang="en-US" sz="1600" dirty="0"/>
          </a:p>
        </p:txBody>
      </p:sp>
      <p:sp>
        <p:nvSpPr>
          <p:cNvPr id="12" name="Rectangle 11"/>
          <p:cNvSpPr/>
          <p:nvPr/>
        </p:nvSpPr>
        <p:spPr>
          <a:xfrm>
            <a:off x="-1441" y="2319754"/>
            <a:ext cx="9145437" cy="830997"/>
          </a:xfrm>
          <a:prstGeom prst="rect">
            <a:avLst/>
          </a:prstGeom>
        </p:spPr>
        <p:txBody>
          <a:bodyPr wrap="square">
            <a:spAutoFit/>
          </a:bodyPr>
          <a:lstStyle/>
          <a:p>
            <a:r>
              <a:rPr lang="en-US" sz="1600" b="1" dirty="0"/>
              <a:t>1 Pet 5:1-2a</a:t>
            </a:r>
            <a:r>
              <a:rPr lang="en-US" sz="1600" dirty="0"/>
              <a:t> – “Therefore, I exhort the elders among you, as your fellow elder and witness of the sufferings of Christ, and a partaker also of the glory that is to be revealed, </a:t>
            </a:r>
            <a:r>
              <a:rPr lang="en-US" sz="1600" u="sng" dirty="0"/>
              <a:t>shepherd the flock of God among you, exercising oversight</a:t>
            </a:r>
            <a:r>
              <a:rPr lang="en-US" sz="1600" dirty="0"/>
              <a:t>”</a:t>
            </a:r>
          </a:p>
        </p:txBody>
      </p:sp>
    </p:spTree>
    <p:extLst>
      <p:ext uri="{BB962C8B-B14F-4D97-AF65-F5344CB8AC3E}">
        <p14:creationId xmlns:p14="http://schemas.microsoft.com/office/powerpoint/2010/main" val="188543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5200" b="1" u="sng" dirty="0" smtClean="0">
                <a:latin typeface="Monotype Corsiva" panose="03010101010201010101" pitchFamily="66" charset="0"/>
              </a:rPr>
              <a:t>Individual Christian vs. Local Church</a:t>
            </a:r>
            <a:endParaRPr lang="en-US" sz="5200" b="1" u="sng" dirty="0">
              <a:latin typeface="Monotype Corsiva" panose="03010101010201010101" pitchFamily="66" charset="0"/>
            </a:endParaRPr>
          </a:p>
        </p:txBody>
      </p:sp>
      <p:sp>
        <p:nvSpPr>
          <p:cNvPr id="3" name="Content Placeholder 2"/>
          <p:cNvSpPr>
            <a:spLocks noGrp="1"/>
          </p:cNvSpPr>
          <p:nvPr>
            <p:ph idx="1"/>
          </p:nvPr>
        </p:nvSpPr>
        <p:spPr>
          <a:xfrm>
            <a:off x="2875" y="762000"/>
            <a:ext cx="4096109" cy="6096000"/>
          </a:xfrm>
        </p:spPr>
        <p:txBody>
          <a:bodyPr>
            <a:noAutofit/>
          </a:bodyPr>
          <a:lstStyle/>
          <a:p>
            <a:pPr marL="0" lvl="2" indent="0">
              <a:buNone/>
            </a:pPr>
            <a:r>
              <a:rPr lang="en-US" sz="2600" b="1" dirty="0"/>
              <a:t>Matt 18:15-17</a:t>
            </a:r>
            <a:r>
              <a:rPr lang="en-US" sz="2600" dirty="0"/>
              <a:t> – “If your brother sins, go and show him his fault </a:t>
            </a:r>
            <a:r>
              <a:rPr lang="en-US" sz="2600" u="sng" dirty="0"/>
              <a:t>in private</a:t>
            </a:r>
            <a:r>
              <a:rPr lang="en-US" sz="2600" dirty="0"/>
              <a:t>; if he listens to you, you have won your brother. But if he does not listen to you, </a:t>
            </a:r>
            <a:r>
              <a:rPr lang="en-US" sz="2600" u="sng" dirty="0"/>
              <a:t>take one or two more with you</a:t>
            </a:r>
            <a:r>
              <a:rPr lang="en-US" sz="2600" dirty="0"/>
              <a:t>, so that </a:t>
            </a:r>
            <a:r>
              <a:rPr lang="en-US" sz="2600" cap="small" dirty="0"/>
              <a:t>by the mouth of two or three witnesses every</a:t>
            </a:r>
            <a:r>
              <a:rPr lang="en-US" sz="2600" dirty="0"/>
              <a:t> </a:t>
            </a:r>
            <a:r>
              <a:rPr lang="en-US" sz="2600" cap="small" dirty="0"/>
              <a:t>fact may be confirmed</a:t>
            </a:r>
            <a:r>
              <a:rPr lang="en-US" sz="2600" dirty="0"/>
              <a:t>. If he refuses to listen to them, tell it to </a:t>
            </a:r>
            <a:r>
              <a:rPr lang="en-US" sz="2600" u="sng" dirty="0"/>
              <a:t>the church</a:t>
            </a:r>
            <a:r>
              <a:rPr lang="en-US" sz="2600" dirty="0"/>
              <a:t>; and if he refuses to listen even to </a:t>
            </a:r>
            <a:r>
              <a:rPr lang="en-US" sz="2600" u="sng" dirty="0"/>
              <a:t>the church</a:t>
            </a:r>
            <a:r>
              <a:rPr lang="en-US" sz="2600" dirty="0"/>
              <a:t>, let him be to you as a Gentile and a tax collector</a:t>
            </a:r>
            <a:r>
              <a:rPr lang="en-US" sz="2600" dirty="0" smtClean="0"/>
              <a:t>.”</a:t>
            </a:r>
            <a:endParaRPr lang="en-US" sz="26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456" y="838200"/>
            <a:ext cx="1295879" cy="149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587" y="3810000"/>
            <a:ext cx="271875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descr="Image result for not equals sign">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071" t="32845" r="27108" b="19099"/>
          <a:stretch/>
        </p:blipFill>
        <p:spPr bwMode="auto">
          <a:xfrm>
            <a:off x="6219582" y="2800708"/>
            <a:ext cx="836762" cy="8971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70152" y="2339615"/>
            <a:ext cx="1404219" cy="400110"/>
          </a:xfrm>
          <a:prstGeom prst="rect">
            <a:avLst/>
          </a:prstGeom>
          <a:noFill/>
        </p:spPr>
        <p:txBody>
          <a:bodyPr wrap="square" rtlCol="0">
            <a:spAutoFit/>
          </a:bodyPr>
          <a:lstStyle/>
          <a:p>
            <a:r>
              <a:rPr lang="en-US" sz="2000" b="1" dirty="0" smtClean="0">
                <a:latin typeface="Comic Sans MS" panose="030F0702030302020204" pitchFamily="66" charset="0"/>
              </a:rPr>
              <a:t>Individual</a:t>
            </a:r>
            <a:endParaRPr lang="en-US" sz="2000" b="1" u="sng" dirty="0">
              <a:latin typeface="Comic Sans MS" panose="030F0702030302020204" pitchFamily="66" charset="0"/>
            </a:endParaRPr>
          </a:p>
        </p:txBody>
      </p:sp>
      <p:sp>
        <p:nvSpPr>
          <p:cNvPr id="8" name="TextBox 7"/>
          <p:cNvSpPr txBox="1"/>
          <p:nvPr/>
        </p:nvSpPr>
        <p:spPr>
          <a:xfrm>
            <a:off x="6085456" y="6296265"/>
            <a:ext cx="1066799" cy="400110"/>
          </a:xfrm>
          <a:prstGeom prst="rect">
            <a:avLst/>
          </a:prstGeom>
          <a:noFill/>
        </p:spPr>
        <p:txBody>
          <a:bodyPr wrap="square" rtlCol="0">
            <a:spAutoFit/>
          </a:bodyPr>
          <a:lstStyle/>
          <a:p>
            <a:r>
              <a:rPr lang="en-US" sz="2000" b="1" dirty="0" smtClean="0">
                <a:latin typeface="Comic Sans MS" panose="030F0702030302020204" pitchFamily="66" charset="0"/>
              </a:rPr>
              <a:t>Church</a:t>
            </a:r>
            <a:endParaRPr lang="en-US" sz="2000" b="1" u="sng" dirty="0">
              <a:latin typeface="Comic Sans MS" panose="030F0702030302020204" pitchFamily="66" charset="0"/>
            </a:endParaRPr>
          </a:p>
        </p:txBody>
      </p:sp>
    </p:spTree>
    <p:extLst>
      <p:ext uri="{BB962C8B-B14F-4D97-AF65-F5344CB8AC3E}">
        <p14:creationId xmlns:p14="http://schemas.microsoft.com/office/powerpoint/2010/main" val="150879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fade">
                                      <p:cBhvr>
                                        <p:cTn id="21" dur="500"/>
                                        <p:tgtEl>
                                          <p:spTgt spid="12290"/>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838200"/>
          </a:xfrm>
        </p:spPr>
        <p:txBody>
          <a:bodyPr>
            <a:noAutofit/>
          </a:bodyPr>
          <a:lstStyle/>
          <a:p>
            <a:r>
              <a:rPr lang="en-US" sz="5200" b="1" u="sng" dirty="0" smtClean="0">
                <a:latin typeface="Monotype Corsiva" panose="03010101010201010101" pitchFamily="66" charset="0"/>
              </a:rPr>
              <a:t>Individual Christian vs. Local Church</a:t>
            </a:r>
            <a:endParaRPr lang="en-US" sz="5200" b="1" u="sng" dirty="0">
              <a:latin typeface="Monotype Corsiva" panose="03010101010201010101" pitchFamily="66" charset="0"/>
            </a:endParaRPr>
          </a:p>
        </p:txBody>
      </p:sp>
      <p:sp>
        <p:nvSpPr>
          <p:cNvPr id="4" name="Rectangle 3"/>
          <p:cNvSpPr/>
          <p:nvPr/>
        </p:nvSpPr>
        <p:spPr>
          <a:xfrm>
            <a:off x="0" y="914400"/>
            <a:ext cx="4724400" cy="5632311"/>
          </a:xfrm>
          <a:prstGeom prst="rect">
            <a:avLst/>
          </a:prstGeom>
        </p:spPr>
        <p:txBody>
          <a:bodyPr wrap="square">
            <a:spAutoFit/>
          </a:bodyPr>
          <a:lstStyle/>
          <a:p>
            <a:r>
              <a:rPr lang="en-US" sz="2400" b="1" dirty="0" smtClean="0"/>
              <a:t>1 Tim 5:3-4</a:t>
            </a:r>
            <a:r>
              <a:rPr lang="en-US" sz="2400" dirty="0" smtClean="0"/>
              <a:t> – “Honor </a:t>
            </a:r>
            <a:r>
              <a:rPr lang="en-US" sz="2400" dirty="0"/>
              <a:t>widows who are </a:t>
            </a:r>
            <a:r>
              <a:rPr lang="en-US" sz="2400" u="sng" dirty="0"/>
              <a:t>widows indeed</a:t>
            </a:r>
            <a:r>
              <a:rPr lang="en-US" sz="2400" dirty="0"/>
              <a:t>; </a:t>
            </a:r>
            <a:r>
              <a:rPr lang="en-US" sz="2400" dirty="0" smtClean="0"/>
              <a:t>but </a:t>
            </a:r>
            <a:r>
              <a:rPr lang="en-US" sz="2400" dirty="0"/>
              <a:t>if any widow has children or grandchildren, they must first learn to practice piety in regard to their </a:t>
            </a:r>
            <a:r>
              <a:rPr lang="en-US" sz="2400" u="sng" dirty="0"/>
              <a:t>own family</a:t>
            </a:r>
            <a:r>
              <a:rPr lang="en-US" sz="2400" dirty="0"/>
              <a:t> and </a:t>
            </a:r>
            <a:r>
              <a:rPr lang="en-US" sz="2400" dirty="0" smtClean="0"/>
              <a:t>to make </a:t>
            </a:r>
            <a:r>
              <a:rPr lang="en-US" sz="2400" dirty="0"/>
              <a:t>some return to </a:t>
            </a:r>
            <a:r>
              <a:rPr lang="en-US" sz="2400" u="sng" dirty="0"/>
              <a:t>their parents</a:t>
            </a:r>
            <a:r>
              <a:rPr lang="en-US" sz="2400" dirty="0"/>
              <a:t>; for this is acceptable in the sight of God</a:t>
            </a:r>
            <a:r>
              <a:rPr lang="en-US" sz="2400" dirty="0" smtClean="0"/>
              <a:t>.”</a:t>
            </a:r>
          </a:p>
          <a:p>
            <a:endParaRPr lang="en-US" sz="2400" dirty="0"/>
          </a:p>
          <a:p>
            <a:r>
              <a:rPr lang="en-US" sz="2400" b="1" dirty="0"/>
              <a:t>1 Tim 5:16</a:t>
            </a:r>
            <a:r>
              <a:rPr lang="en-US" sz="2400" dirty="0"/>
              <a:t> – “If any woman who is a believer has dependent widows, </a:t>
            </a:r>
            <a:r>
              <a:rPr lang="en-US" sz="2400" u="sng" dirty="0"/>
              <a:t>she must assist them and the church must not be burdened</a:t>
            </a:r>
            <a:r>
              <a:rPr lang="en-US" sz="2400" dirty="0"/>
              <a:t>, so that it may assist those who are </a:t>
            </a:r>
            <a:r>
              <a:rPr lang="en-US" sz="2400" u="sng" dirty="0"/>
              <a:t>widows indeed</a:t>
            </a:r>
            <a:r>
              <a:rPr lang="en-US" sz="2400" dirty="0"/>
              <a:t>.”</a:t>
            </a:r>
          </a:p>
        </p:txBody>
      </p:sp>
      <p:pic>
        <p:nvPicPr>
          <p:cNvPr id="1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456" y="838200"/>
            <a:ext cx="1295879" cy="149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587" y="3810000"/>
            <a:ext cx="271875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Image result for not equals sign">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071" t="32845" r="27108" b="19099"/>
          <a:stretch/>
        </p:blipFill>
        <p:spPr bwMode="auto">
          <a:xfrm>
            <a:off x="6219582" y="2800708"/>
            <a:ext cx="836762" cy="89714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970152" y="2339615"/>
            <a:ext cx="1404219" cy="400110"/>
          </a:xfrm>
          <a:prstGeom prst="rect">
            <a:avLst/>
          </a:prstGeom>
          <a:noFill/>
        </p:spPr>
        <p:txBody>
          <a:bodyPr wrap="square" rtlCol="0">
            <a:spAutoFit/>
          </a:bodyPr>
          <a:lstStyle/>
          <a:p>
            <a:r>
              <a:rPr lang="en-US" sz="2000" b="1" dirty="0" smtClean="0">
                <a:latin typeface="Comic Sans MS" panose="030F0702030302020204" pitchFamily="66" charset="0"/>
              </a:rPr>
              <a:t>Individual</a:t>
            </a:r>
            <a:endParaRPr lang="en-US" sz="2000" b="1" u="sng" dirty="0">
              <a:latin typeface="Comic Sans MS" panose="030F0702030302020204" pitchFamily="66" charset="0"/>
            </a:endParaRPr>
          </a:p>
        </p:txBody>
      </p:sp>
      <p:sp>
        <p:nvSpPr>
          <p:cNvPr id="20" name="TextBox 19"/>
          <p:cNvSpPr txBox="1"/>
          <p:nvPr/>
        </p:nvSpPr>
        <p:spPr>
          <a:xfrm>
            <a:off x="6085456" y="6296265"/>
            <a:ext cx="1066799" cy="400110"/>
          </a:xfrm>
          <a:prstGeom prst="rect">
            <a:avLst/>
          </a:prstGeom>
          <a:noFill/>
        </p:spPr>
        <p:txBody>
          <a:bodyPr wrap="square" rtlCol="0">
            <a:spAutoFit/>
          </a:bodyPr>
          <a:lstStyle/>
          <a:p>
            <a:r>
              <a:rPr lang="en-US" sz="2000" b="1" dirty="0" smtClean="0">
                <a:latin typeface="Comic Sans MS" panose="030F0702030302020204" pitchFamily="66" charset="0"/>
              </a:rPr>
              <a:t>Church</a:t>
            </a:r>
            <a:endParaRPr lang="en-US" sz="2000" b="1" u="sng" dirty="0">
              <a:latin typeface="Comic Sans MS" panose="030F0702030302020204" pitchFamily="66" charset="0"/>
            </a:endParaRPr>
          </a:p>
        </p:txBody>
      </p:sp>
    </p:spTree>
    <p:extLst>
      <p:ext uri="{BB962C8B-B14F-4D97-AF65-F5344CB8AC3E}">
        <p14:creationId xmlns:p14="http://schemas.microsoft.com/office/powerpoint/2010/main" val="61183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566"/>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19800" y="6019800"/>
            <a:ext cx="2667000" cy="584775"/>
          </a:xfrm>
          <a:prstGeom prst="rect">
            <a:avLst/>
          </a:prstGeom>
          <a:noFill/>
        </p:spPr>
        <p:txBody>
          <a:bodyPr wrap="square" rtlCol="0">
            <a:spAutoFit/>
          </a:bodyPr>
          <a:lstStyle/>
          <a:p>
            <a:r>
              <a:rPr lang="en-US" sz="3200" b="1" dirty="0" smtClean="0">
                <a:latin typeface="Poor Richard" panose="02080502050505020702" pitchFamily="18" charset="0"/>
              </a:rPr>
              <a:t>2 Tim 3:16-17</a:t>
            </a:r>
            <a:endParaRPr lang="en-US" sz="3200" b="1" dirty="0">
              <a:latin typeface="Poor Richard" panose="02080502050505020702" pitchFamily="18" charset="0"/>
            </a:endParaRPr>
          </a:p>
        </p:txBody>
      </p:sp>
    </p:spTree>
    <p:extLst>
      <p:ext uri="{BB962C8B-B14F-4D97-AF65-F5344CB8AC3E}">
        <p14:creationId xmlns:p14="http://schemas.microsoft.com/office/powerpoint/2010/main" val="43678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3407" t="37730" r="1"/>
          <a:stretch/>
        </p:blipFill>
        <p:spPr bwMode="auto">
          <a:xfrm>
            <a:off x="0" y="0"/>
            <a:ext cx="9144001"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199520"/>
            <a:ext cx="8686800" cy="1107996"/>
          </a:xfrm>
          <a:prstGeom prst="rect">
            <a:avLst/>
          </a:prstGeom>
          <a:noFill/>
        </p:spPr>
        <p:txBody>
          <a:bodyPr wrap="square" rtlCol="0">
            <a:spAutoFit/>
          </a:bodyPr>
          <a:lstStyle/>
          <a:p>
            <a:r>
              <a:rPr lang="en-US" sz="2200" b="1" dirty="0">
                <a:latin typeface="Rockwell" panose="02060603020205020403" pitchFamily="18" charset="0"/>
              </a:rPr>
              <a:t>Matt 16:18</a:t>
            </a:r>
            <a:r>
              <a:rPr lang="en-US" sz="2200" dirty="0">
                <a:latin typeface="Rockwell" panose="02060603020205020403" pitchFamily="18" charset="0"/>
              </a:rPr>
              <a:t> – “I also say to you that you are Peter, and upon this rock </a:t>
            </a:r>
            <a:r>
              <a:rPr lang="en-US" sz="2200" u="sng" dirty="0">
                <a:latin typeface="Rockwell" panose="02060603020205020403" pitchFamily="18" charset="0"/>
              </a:rPr>
              <a:t>I will build My church</a:t>
            </a:r>
            <a:r>
              <a:rPr lang="en-US" sz="2200" dirty="0">
                <a:latin typeface="Rockwell" panose="02060603020205020403" pitchFamily="18" charset="0"/>
              </a:rPr>
              <a:t>; and the gates of Hades will not overpower it.”</a:t>
            </a:r>
            <a:endParaRPr lang="en-US" sz="2200" dirty="0">
              <a:latin typeface="Rockwell" panose="02060603020205020403" pitchFamily="18" charset="0"/>
            </a:endParaRPr>
          </a:p>
        </p:txBody>
      </p:sp>
      <p:sp>
        <p:nvSpPr>
          <p:cNvPr id="5" name="Rectangle 4"/>
          <p:cNvSpPr/>
          <p:nvPr/>
        </p:nvSpPr>
        <p:spPr>
          <a:xfrm>
            <a:off x="228600" y="1524000"/>
            <a:ext cx="8686800" cy="1107996"/>
          </a:xfrm>
          <a:prstGeom prst="rect">
            <a:avLst/>
          </a:prstGeom>
        </p:spPr>
        <p:txBody>
          <a:bodyPr wrap="square">
            <a:spAutoFit/>
          </a:bodyPr>
          <a:lstStyle/>
          <a:p>
            <a:r>
              <a:rPr lang="en-US" sz="2200" b="1" dirty="0">
                <a:latin typeface="Rockwell" panose="02060603020205020403" pitchFamily="18" charset="0"/>
              </a:rPr>
              <a:t>Acts 20:28</a:t>
            </a:r>
            <a:r>
              <a:rPr lang="en-US" sz="2200" dirty="0">
                <a:latin typeface="Rockwell" panose="02060603020205020403" pitchFamily="18" charset="0"/>
              </a:rPr>
              <a:t> – “Be on guard for yourselves and for all the flock, among which the Holy Spirit has made you overseers, to shepherd </a:t>
            </a:r>
            <a:r>
              <a:rPr lang="en-US" sz="2200" u="sng" dirty="0">
                <a:latin typeface="Rockwell" panose="02060603020205020403" pitchFamily="18" charset="0"/>
              </a:rPr>
              <a:t>the church of God which He purchased with His own blood</a:t>
            </a:r>
            <a:r>
              <a:rPr lang="en-US" sz="2200" dirty="0">
                <a:latin typeface="Rockwell" panose="02060603020205020403" pitchFamily="18" charset="0"/>
              </a:rPr>
              <a:t>.”</a:t>
            </a:r>
            <a:endParaRPr lang="en-US" sz="2200" dirty="0">
              <a:latin typeface="Rockwell" panose="02060603020205020403" pitchFamily="18" charset="0"/>
            </a:endParaRPr>
          </a:p>
        </p:txBody>
      </p:sp>
      <p:sp>
        <p:nvSpPr>
          <p:cNvPr id="6" name="Rectangle 5"/>
          <p:cNvSpPr/>
          <p:nvPr/>
        </p:nvSpPr>
        <p:spPr>
          <a:xfrm>
            <a:off x="240102" y="2971800"/>
            <a:ext cx="8686800" cy="1107996"/>
          </a:xfrm>
          <a:prstGeom prst="rect">
            <a:avLst/>
          </a:prstGeom>
        </p:spPr>
        <p:txBody>
          <a:bodyPr wrap="square">
            <a:spAutoFit/>
          </a:bodyPr>
          <a:lstStyle/>
          <a:p>
            <a:r>
              <a:rPr lang="en-US" sz="2200" b="1" dirty="0" smtClean="0">
                <a:latin typeface="Rockwell" panose="02060603020205020403" pitchFamily="18" charset="0"/>
              </a:rPr>
              <a:t>Eph 1:22-23</a:t>
            </a:r>
            <a:r>
              <a:rPr lang="en-US" sz="2200" dirty="0" smtClean="0">
                <a:latin typeface="Rockwell" panose="02060603020205020403" pitchFamily="18" charset="0"/>
              </a:rPr>
              <a:t> – “And </a:t>
            </a:r>
            <a:r>
              <a:rPr lang="en-US" sz="2200" dirty="0">
                <a:latin typeface="Rockwell" panose="02060603020205020403" pitchFamily="18" charset="0"/>
              </a:rPr>
              <a:t>He put all things in subjection under His feet, and gave Him as head over all things to the </a:t>
            </a:r>
            <a:r>
              <a:rPr lang="en-US" sz="2200" dirty="0" smtClean="0">
                <a:latin typeface="Rockwell" panose="02060603020205020403" pitchFamily="18" charset="0"/>
              </a:rPr>
              <a:t>church, which </a:t>
            </a:r>
            <a:r>
              <a:rPr lang="en-US" sz="2200" dirty="0">
                <a:latin typeface="Rockwell" panose="02060603020205020403" pitchFamily="18" charset="0"/>
              </a:rPr>
              <a:t>is His body, </a:t>
            </a:r>
            <a:r>
              <a:rPr lang="en-US" sz="2200" u="sng" dirty="0">
                <a:latin typeface="Rockwell" panose="02060603020205020403" pitchFamily="18" charset="0"/>
              </a:rPr>
              <a:t>the fullness of Him who fills all in all</a:t>
            </a:r>
            <a:r>
              <a:rPr lang="en-US" sz="2200" dirty="0" smtClean="0">
                <a:latin typeface="Rockwell" panose="02060603020205020403" pitchFamily="18" charset="0"/>
              </a:rPr>
              <a:t>.”</a:t>
            </a:r>
            <a:endParaRPr lang="en-US" sz="2200" dirty="0">
              <a:latin typeface="Rockwell" panose="02060603020205020403" pitchFamily="18" charset="0"/>
            </a:endParaRPr>
          </a:p>
        </p:txBody>
      </p:sp>
      <p:sp>
        <p:nvSpPr>
          <p:cNvPr id="7" name="Rectangle 6"/>
          <p:cNvSpPr/>
          <p:nvPr/>
        </p:nvSpPr>
        <p:spPr>
          <a:xfrm>
            <a:off x="240102" y="4419600"/>
            <a:ext cx="4356340" cy="1785104"/>
          </a:xfrm>
          <a:prstGeom prst="rect">
            <a:avLst/>
          </a:prstGeom>
        </p:spPr>
        <p:txBody>
          <a:bodyPr wrap="square">
            <a:spAutoFit/>
          </a:bodyPr>
          <a:lstStyle/>
          <a:p>
            <a:r>
              <a:rPr lang="en-US" sz="2200" b="1" dirty="0" smtClean="0">
                <a:latin typeface="Rockwell" panose="02060603020205020403" pitchFamily="18" charset="0"/>
              </a:rPr>
              <a:t>Eph 3:10</a:t>
            </a:r>
            <a:r>
              <a:rPr lang="en-US" sz="2200" dirty="0" smtClean="0">
                <a:latin typeface="Rockwell" panose="02060603020205020403" pitchFamily="18" charset="0"/>
              </a:rPr>
              <a:t> – “so </a:t>
            </a:r>
            <a:r>
              <a:rPr lang="en-US" sz="2200" dirty="0">
                <a:latin typeface="Rockwell" panose="02060603020205020403" pitchFamily="18" charset="0"/>
              </a:rPr>
              <a:t>that the </a:t>
            </a:r>
            <a:r>
              <a:rPr lang="en-US" sz="2200" u="sng" dirty="0">
                <a:latin typeface="Rockwell" panose="02060603020205020403" pitchFamily="18" charset="0"/>
              </a:rPr>
              <a:t>manifold wisdom of God might now be made known through the church</a:t>
            </a:r>
            <a:r>
              <a:rPr lang="en-US" sz="2200" dirty="0">
                <a:latin typeface="Rockwell" panose="02060603020205020403" pitchFamily="18" charset="0"/>
              </a:rPr>
              <a:t> to the rulers and the authorities in the heavenly places</a:t>
            </a:r>
            <a:r>
              <a:rPr lang="en-US" sz="2200" dirty="0" smtClean="0">
                <a:latin typeface="Rockwell" panose="02060603020205020403" pitchFamily="18" charset="0"/>
              </a:rPr>
              <a:t>.”</a:t>
            </a:r>
            <a:endParaRPr lang="en-US" sz="2200" dirty="0">
              <a:latin typeface="Rockwell" panose="02060603020205020403" pitchFamily="18" charset="0"/>
            </a:endParaRPr>
          </a:p>
        </p:txBody>
      </p:sp>
    </p:spTree>
    <p:extLst>
      <p:ext uri="{BB962C8B-B14F-4D97-AF65-F5344CB8AC3E}">
        <p14:creationId xmlns:p14="http://schemas.microsoft.com/office/powerpoint/2010/main" val="137413635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867400" y="304800"/>
            <a:ext cx="3129383" cy="6555641"/>
          </a:xfrm>
          <a:prstGeom prst="rect">
            <a:avLst/>
          </a:prstGeom>
          <a:noFill/>
        </p:spPr>
        <p:txBody>
          <a:bodyPr wrap="none" lIns="91440" tIns="45720" rIns="91440" bIns="45720">
            <a:spAutoFit/>
          </a:bodyPr>
          <a:lstStyle/>
          <a:p>
            <a:pPr>
              <a:lnSpc>
                <a:spcPct val="150000"/>
              </a:lnSpc>
            </a:pPr>
            <a:r>
              <a:rPr lang="en-US" sz="5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Handwriting" panose="03010101010101010101" pitchFamily="66" charset="0"/>
              </a:rPr>
              <a:t>The</a:t>
            </a:r>
          </a:p>
          <a:p>
            <a:pPr>
              <a:lnSpc>
                <a:spcPct val="150000"/>
              </a:lnSpc>
            </a:pPr>
            <a:r>
              <a:rPr lang="en-US" sz="5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Handwriting" panose="03010101010101010101" pitchFamily="66" charset="0"/>
              </a:rPr>
              <a:t>Work </a:t>
            </a:r>
          </a:p>
          <a:p>
            <a:pPr>
              <a:lnSpc>
                <a:spcPct val="150000"/>
              </a:lnSpc>
            </a:pPr>
            <a:r>
              <a:rPr lang="en-US" sz="5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Handwriting" panose="03010101010101010101" pitchFamily="66" charset="0"/>
              </a:rPr>
              <a:t> </a:t>
            </a:r>
            <a:r>
              <a:rPr lang="en-US" sz="5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Handwriting" panose="03010101010101010101" pitchFamily="66" charset="0"/>
              </a:rPr>
              <a:t>  of </a:t>
            </a:r>
          </a:p>
          <a:p>
            <a:pPr>
              <a:lnSpc>
                <a:spcPct val="150000"/>
              </a:lnSpc>
            </a:pPr>
            <a:r>
              <a:rPr lang="en-US" sz="5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Handwriting" panose="03010101010101010101" pitchFamily="66" charset="0"/>
              </a:rPr>
              <a:t> </a:t>
            </a:r>
            <a:r>
              <a:rPr lang="en-US" sz="5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Handwriting" panose="03010101010101010101" pitchFamily="66" charset="0"/>
              </a:rPr>
              <a:t> the </a:t>
            </a:r>
          </a:p>
          <a:p>
            <a:pPr>
              <a:lnSpc>
                <a:spcPct val="150000"/>
              </a:lnSpc>
            </a:pPr>
            <a:r>
              <a:rPr lang="en-US" sz="5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Handwriting" panose="03010101010101010101" pitchFamily="66" charset="0"/>
              </a:rPr>
              <a:t>Church</a:t>
            </a:r>
            <a:endParaRPr lang="en-US" sz="5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Handwriting" panose="03010101010101010101" pitchFamily="66" charset="0"/>
            </a:endParaRPr>
          </a:p>
        </p:txBody>
      </p:sp>
    </p:spTree>
    <p:extLst>
      <p:ext uri="{BB962C8B-B14F-4D97-AF65-F5344CB8AC3E}">
        <p14:creationId xmlns:p14="http://schemas.microsoft.com/office/powerpoint/2010/main" val="20341893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2667000" cy="5029200"/>
          </a:xfrm>
        </p:spPr>
        <p:txBody>
          <a:bodyPr>
            <a:noAutofit/>
          </a:bodyPr>
          <a:lstStyle/>
          <a:p>
            <a:pPr marL="0" indent="0">
              <a:buNone/>
            </a:pPr>
            <a:r>
              <a:rPr lang="en-US" sz="2700" dirty="0" smtClean="0">
                <a:latin typeface="AR CENA" panose="02000000000000000000" pitchFamily="2" charset="0"/>
              </a:rPr>
              <a:t>1 Pet 2:9</a:t>
            </a:r>
            <a:r>
              <a:rPr lang="en-US" sz="2700" b="0" dirty="0" smtClean="0">
                <a:latin typeface="AR CENA" panose="02000000000000000000" pitchFamily="2" charset="0"/>
              </a:rPr>
              <a:t> – “</a:t>
            </a:r>
            <a:r>
              <a:rPr lang="en-US" sz="2700" b="0" dirty="0">
                <a:latin typeface="AR CENA" panose="02000000000000000000" pitchFamily="2" charset="0"/>
              </a:rPr>
              <a:t>But you are </a:t>
            </a:r>
            <a:r>
              <a:rPr lang="en-US" sz="2700" b="0" cap="small" dirty="0">
                <a:latin typeface="AR CENA" panose="02000000000000000000" pitchFamily="2" charset="0"/>
              </a:rPr>
              <a:t>a chosen race, a</a:t>
            </a:r>
            <a:r>
              <a:rPr lang="en-US" sz="2700" b="0" dirty="0">
                <a:latin typeface="AR CENA" panose="02000000000000000000" pitchFamily="2" charset="0"/>
              </a:rPr>
              <a:t> royal </a:t>
            </a:r>
            <a:r>
              <a:rPr lang="en-US" sz="2700" b="0" cap="small" dirty="0">
                <a:latin typeface="AR CENA" panose="02000000000000000000" pitchFamily="2" charset="0"/>
              </a:rPr>
              <a:t>priesthood, a</a:t>
            </a:r>
            <a:r>
              <a:rPr lang="en-US" sz="2700" b="0" dirty="0">
                <a:latin typeface="AR CENA" panose="02000000000000000000" pitchFamily="2" charset="0"/>
              </a:rPr>
              <a:t> </a:t>
            </a:r>
            <a:r>
              <a:rPr lang="en-US" sz="2700" b="0" cap="small" dirty="0">
                <a:latin typeface="AR CENA" panose="02000000000000000000" pitchFamily="2" charset="0"/>
              </a:rPr>
              <a:t>holy nation</a:t>
            </a:r>
            <a:r>
              <a:rPr lang="en-US" sz="2700" b="0" dirty="0">
                <a:latin typeface="AR CENA" panose="02000000000000000000" pitchFamily="2" charset="0"/>
              </a:rPr>
              <a:t>, </a:t>
            </a:r>
            <a:r>
              <a:rPr lang="en-US" sz="2700" b="0" cap="small" dirty="0">
                <a:latin typeface="AR CENA" panose="02000000000000000000" pitchFamily="2" charset="0"/>
              </a:rPr>
              <a:t>a people for</a:t>
            </a:r>
            <a:r>
              <a:rPr lang="en-US" sz="2700" b="0" dirty="0">
                <a:latin typeface="AR CENA" panose="02000000000000000000" pitchFamily="2" charset="0"/>
              </a:rPr>
              <a:t> God’s </a:t>
            </a:r>
            <a:r>
              <a:rPr lang="en-US" sz="2700" b="0" cap="small" dirty="0">
                <a:latin typeface="AR CENA" panose="02000000000000000000" pitchFamily="2" charset="0"/>
              </a:rPr>
              <a:t>own possession</a:t>
            </a:r>
            <a:r>
              <a:rPr lang="en-US" sz="2700" b="0" dirty="0">
                <a:latin typeface="AR CENA" panose="02000000000000000000" pitchFamily="2" charset="0"/>
              </a:rPr>
              <a:t>, so that you may proclaim the excellencies of Him </a:t>
            </a:r>
            <a:r>
              <a:rPr lang="en-US" sz="2700" b="0" u="sng" dirty="0">
                <a:latin typeface="AR CENA" panose="02000000000000000000" pitchFamily="2" charset="0"/>
              </a:rPr>
              <a:t>who has called you out of darkness into His marvelous light</a:t>
            </a:r>
            <a:r>
              <a:rPr lang="en-US" sz="2700" b="0" dirty="0">
                <a:latin typeface="AR CENA" panose="02000000000000000000" pitchFamily="2" charset="0"/>
              </a:rPr>
              <a:t>;</a:t>
            </a:r>
            <a:r>
              <a:rPr lang="en-US" sz="2700" b="0" dirty="0" smtClean="0">
                <a:latin typeface="AR CENA" panose="02000000000000000000" pitchFamily="2" charset="0"/>
              </a:rPr>
              <a:t>”</a:t>
            </a:r>
            <a:endParaRPr lang="en-US" sz="2700" b="0" dirty="0">
              <a:latin typeface="AR CENA" panose="02000000000000000000" pitchFamily="2" charset="0"/>
            </a:endParaRPr>
          </a:p>
        </p:txBody>
      </p:sp>
      <p:sp>
        <p:nvSpPr>
          <p:cNvPr id="4" name="Content Placeholder 2"/>
          <p:cNvSpPr txBox="1">
            <a:spLocks/>
          </p:cNvSpPr>
          <p:nvPr/>
        </p:nvSpPr>
        <p:spPr>
          <a:xfrm>
            <a:off x="6465498" y="152400"/>
            <a:ext cx="2514600" cy="403860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700" dirty="0" smtClean="0">
                <a:latin typeface="AR CENA" panose="02000000000000000000" pitchFamily="2" charset="0"/>
              </a:rPr>
              <a:t>1 Pet 2:10</a:t>
            </a:r>
            <a:r>
              <a:rPr lang="en-US" sz="2700" b="0" dirty="0" smtClean="0">
                <a:latin typeface="AR CENA" panose="02000000000000000000" pitchFamily="2" charset="0"/>
              </a:rPr>
              <a:t> – “</a:t>
            </a:r>
            <a:r>
              <a:rPr lang="en-US" sz="2700" b="0" dirty="0">
                <a:latin typeface="AR CENA" panose="02000000000000000000" pitchFamily="2" charset="0"/>
              </a:rPr>
              <a:t>for </a:t>
            </a:r>
            <a:r>
              <a:rPr lang="en-US" sz="2700" b="0" u="sng" dirty="0">
                <a:latin typeface="AR CENA" panose="02000000000000000000" pitchFamily="2" charset="0"/>
              </a:rPr>
              <a:t>you once were </a:t>
            </a:r>
            <a:r>
              <a:rPr lang="en-US" sz="2700" b="0" u="sng" cap="small" dirty="0">
                <a:latin typeface="AR CENA" panose="02000000000000000000" pitchFamily="2" charset="0"/>
              </a:rPr>
              <a:t>not a people</a:t>
            </a:r>
            <a:r>
              <a:rPr lang="en-US" sz="2700" b="0" dirty="0">
                <a:latin typeface="AR CENA" panose="02000000000000000000" pitchFamily="2" charset="0"/>
              </a:rPr>
              <a:t>, but now you are </a:t>
            </a:r>
            <a:r>
              <a:rPr lang="en-US" sz="2700" b="0" cap="small" dirty="0">
                <a:latin typeface="AR CENA" panose="02000000000000000000" pitchFamily="2" charset="0"/>
              </a:rPr>
              <a:t>the people of God</a:t>
            </a:r>
            <a:r>
              <a:rPr lang="en-US" sz="2700" b="0" dirty="0">
                <a:latin typeface="AR CENA" panose="02000000000000000000" pitchFamily="2" charset="0"/>
              </a:rPr>
              <a:t>; </a:t>
            </a:r>
            <a:r>
              <a:rPr lang="en-US" sz="2700" b="0" u="sng" dirty="0">
                <a:latin typeface="AR CENA" panose="02000000000000000000" pitchFamily="2" charset="0"/>
              </a:rPr>
              <a:t>you had </a:t>
            </a:r>
            <a:r>
              <a:rPr lang="en-US" sz="2700" b="0" u="sng" cap="small" dirty="0">
                <a:latin typeface="AR CENA" panose="02000000000000000000" pitchFamily="2" charset="0"/>
              </a:rPr>
              <a:t>not received mercy</a:t>
            </a:r>
            <a:r>
              <a:rPr lang="en-US" sz="2700" b="0" cap="small" dirty="0">
                <a:latin typeface="AR CENA" panose="02000000000000000000" pitchFamily="2" charset="0"/>
              </a:rPr>
              <a:t>,</a:t>
            </a:r>
            <a:r>
              <a:rPr lang="en-US" sz="2700" b="0" dirty="0">
                <a:latin typeface="AR CENA" panose="02000000000000000000" pitchFamily="2" charset="0"/>
              </a:rPr>
              <a:t> but now you have </a:t>
            </a:r>
            <a:r>
              <a:rPr lang="en-US" sz="2700" b="0" cap="small" dirty="0">
                <a:latin typeface="AR CENA" panose="02000000000000000000" pitchFamily="2" charset="0"/>
              </a:rPr>
              <a:t>received mercy</a:t>
            </a:r>
            <a:r>
              <a:rPr lang="en-US" sz="2700" b="0" dirty="0">
                <a:latin typeface="AR CENA" panose="02000000000000000000" pitchFamily="2" charset="0"/>
              </a:rPr>
              <a:t>.</a:t>
            </a:r>
            <a:r>
              <a:rPr lang="en-US" sz="2700" b="0" dirty="0" smtClean="0">
                <a:latin typeface="AR CENA" panose="02000000000000000000" pitchFamily="2" charset="0"/>
              </a:rPr>
              <a:t>”</a:t>
            </a:r>
            <a:endParaRPr lang="en-US" sz="2700" b="0" dirty="0">
              <a:latin typeface="AR CENA" panose="02000000000000000000" pitchFamily="2" charset="0"/>
            </a:endParaRPr>
          </a:p>
        </p:txBody>
      </p:sp>
      <p:pic>
        <p:nvPicPr>
          <p:cNvPr id="6" name="Picture 2" descr="Image result for lost and found">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77" t="3141" r="2541" b="26943"/>
          <a:stretch/>
        </p:blipFill>
        <p:spPr bwMode="auto">
          <a:xfrm>
            <a:off x="2819400" y="228600"/>
            <a:ext cx="3352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0" y="5562600"/>
            <a:ext cx="8991600" cy="11430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3200" dirty="0" smtClean="0">
                <a:latin typeface="AR CENA" panose="02000000000000000000" pitchFamily="2" charset="0"/>
              </a:rPr>
              <a:t>Col 1:13</a:t>
            </a:r>
            <a:r>
              <a:rPr lang="en-US" sz="3200" b="0" dirty="0" smtClean="0">
                <a:latin typeface="AR CENA" panose="02000000000000000000" pitchFamily="2" charset="0"/>
              </a:rPr>
              <a:t> – “</a:t>
            </a:r>
            <a:r>
              <a:rPr lang="en-US" sz="3200" b="0" dirty="0">
                <a:latin typeface="AR CENA" panose="02000000000000000000" pitchFamily="2" charset="0"/>
              </a:rPr>
              <a:t>For He rescued us </a:t>
            </a:r>
            <a:r>
              <a:rPr lang="en-US" sz="3200" b="0" u="sng" dirty="0">
                <a:latin typeface="AR CENA" panose="02000000000000000000" pitchFamily="2" charset="0"/>
              </a:rPr>
              <a:t>from </a:t>
            </a:r>
            <a:r>
              <a:rPr lang="en-US" sz="3200" b="0" u="sng" dirty="0" smtClean="0">
                <a:latin typeface="AR CENA" panose="02000000000000000000" pitchFamily="2" charset="0"/>
              </a:rPr>
              <a:t>the domain </a:t>
            </a:r>
            <a:r>
              <a:rPr lang="en-US" sz="3200" b="0" u="sng" dirty="0">
                <a:latin typeface="AR CENA" panose="02000000000000000000" pitchFamily="2" charset="0"/>
              </a:rPr>
              <a:t>of darkness</a:t>
            </a:r>
            <a:r>
              <a:rPr lang="en-US" sz="3200" b="0" dirty="0">
                <a:latin typeface="AR CENA" panose="02000000000000000000" pitchFamily="2" charset="0"/>
              </a:rPr>
              <a:t>, and transferred us </a:t>
            </a:r>
            <a:r>
              <a:rPr lang="en-US" sz="3200" b="0" u="sng" dirty="0">
                <a:latin typeface="AR CENA" panose="02000000000000000000" pitchFamily="2" charset="0"/>
              </a:rPr>
              <a:t>to the kingdom </a:t>
            </a:r>
            <a:r>
              <a:rPr lang="en-US" sz="3200" b="0" u="sng" dirty="0" smtClean="0">
                <a:latin typeface="AR CENA" panose="02000000000000000000" pitchFamily="2" charset="0"/>
              </a:rPr>
              <a:t>of His </a:t>
            </a:r>
            <a:r>
              <a:rPr lang="en-US" sz="3200" b="0" u="sng" dirty="0">
                <a:latin typeface="AR CENA" panose="02000000000000000000" pitchFamily="2" charset="0"/>
              </a:rPr>
              <a:t>beloved Son</a:t>
            </a:r>
            <a:r>
              <a:rPr lang="en-US" sz="3200" b="0" dirty="0" smtClean="0">
                <a:latin typeface="AR CENA" panose="02000000000000000000" pitchFamily="2" charset="0"/>
              </a:rPr>
              <a:t>”</a:t>
            </a:r>
            <a:endParaRPr lang="en-US" sz="3200" b="0" dirty="0">
              <a:latin typeface="AR CENA" panose="02000000000000000000" pitchFamily="2" charset="0"/>
            </a:endParaRPr>
          </a:p>
        </p:txBody>
      </p:sp>
      <p:cxnSp>
        <p:nvCxnSpPr>
          <p:cNvPr id="8" name="Straight Connector 7"/>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48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799" y="318463"/>
            <a:ext cx="3964547" cy="1323439"/>
          </a:xfrm>
          <a:prstGeom prst="rect">
            <a:avLst/>
          </a:prstGeom>
          <a:noFill/>
        </p:spPr>
        <p:txBody>
          <a:bodyPr wrap="none" rtlCol="0">
            <a:spAutoFit/>
          </a:bodyPr>
          <a:lstStyle/>
          <a:p>
            <a:r>
              <a:rPr lang="en-US" sz="8000" dirty="0" smtClean="0">
                <a:latin typeface="Buxton Sketch" panose="03080500000500000004" pitchFamily="66" charset="0"/>
              </a:rPr>
              <a:t>“Ekklesia”</a:t>
            </a:r>
            <a:endParaRPr lang="en-US" sz="8000" dirty="0">
              <a:latin typeface="Buxton Sketch" panose="03080500000500000004" pitchFamily="66" charset="0"/>
            </a:endParaRPr>
          </a:p>
        </p:txBody>
      </p:sp>
      <p:sp>
        <p:nvSpPr>
          <p:cNvPr id="7" name="TextBox 6"/>
          <p:cNvSpPr txBox="1"/>
          <p:nvPr/>
        </p:nvSpPr>
        <p:spPr>
          <a:xfrm>
            <a:off x="2590800" y="304801"/>
            <a:ext cx="1058303" cy="1323439"/>
          </a:xfrm>
          <a:prstGeom prst="rect">
            <a:avLst/>
          </a:prstGeom>
          <a:noFill/>
        </p:spPr>
        <p:txBody>
          <a:bodyPr wrap="none" rtlCol="0">
            <a:spAutoFit/>
          </a:bodyPr>
          <a:lstStyle/>
          <a:p>
            <a:r>
              <a:rPr lang="en-US" sz="8000" dirty="0" err="1" smtClean="0">
                <a:latin typeface="Buxton Sketch" panose="03080500000500000004" pitchFamily="66" charset="0"/>
              </a:rPr>
              <a:t>Ek</a:t>
            </a:r>
            <a:endParaRPr lang="en-US" sz="8000" dirty="0">
              <a:latin typeface="Buxton Sketch" panose="03080500000500000004" pitchFamily="66" charset="0"/>
            </a:endParaRPr>
          </a:p>
        </p:txBody>
      </p:sp>
      <p:sp>
        <p:nvSpPr>
          <p:cNvPr id="8" name="TextBox 7"/>
          <p:cNvSpPr txBox="1"/>
          <p:nvPr/>
        </p:nvSpPr>
        <p:spPr>
          <a:xfrm>
            <a:off x="3505200" y="304800"/>
            <a:ext cx="2254143" cy="1323439"/>
          </a:xfrm>
          <a:prstGeom prst="rect">
            <a:avLst/>
          </a:prstGeom>
          <a:noFill/>
        </p:spPr>
        <p:txBody>
          <a:bodyPr wrap="none" rtlCol="0">
            <a:spAutoFit/>
          </a:bodyPr>
          <a:lstStyle/>
          <a:p>
            <a:r>
              <a:rPr lang="en-US" sz="8000" dirty="0" err="1" smtClean="0">
                <a:latin typeface="Buxton Sketch" panose="03080500000500000004" pitchFamily="66" charset="0"/>
              </a:rPr>
              <a:t>klesia</a:t>
            </a:r>
            <a:endParaRPr lang="en-US" sz="8000" dirty="0">
              <a:latin typeface="Buxton Sketch" panose="03080500000500000004" pitchFamily="66" charset="0"/>
            </a:endParaRPr>
          </a:p>
        </p:txBody>
      </p:sp>
      <p:sp>
        <p:nvSpPr>
          <p:cNvPr id="9" name="TextBox 8"/>
          <p:cNvSpPr txBox="1"/>
          <p:nvPr/>
        </p:nvSpPr>
        <p:spPr>
          <a:xfrm>
            <a:off x="6248400" y="1813411"/>
            <a:ext cx="2743200" cy="861774"/>
          </a:xfrm>
          <a:prstGeom prst="rect">
            <a:avLst/>
          </a:prstGeom>
          <a:noFill/>
        </p:spPr>
        <p:txBody>
          <a:bodyPr wrap="square" rtlCol="0">
            <a:spAutoFit/>
          </a:bodyPr>
          <a:lstStyle/>
          <a:p>
            <a:r>
              <a:rPr lang="en-US" sz="4800" dirty="0">
                <a:latin typeface="Buxton Sketch" panose="03080500000500000004" pitchFamily="66" charset="0"/>
              </a:rPr>
              <a:t>=</a:t>
            </a:r>
            <a:r>
              <a:rPr lang="en-US" sz="4800" dirty="0" smtClean="0">
                <a:latin typeface="Buxton Sketch" panose="03080500000500000004" pitchFamily="66" charset="0"/>
              </a:rPr>
              <a:t> “out of”</a:t>
            </a:r>
            <a:endParaRPr lang="en-US" sz="4800" dirty="0">
              <a:latin typeface="Buxton Sketch" panose="03080500000500000004" pitchFamily="66" charset="0"/>
            </a:endParaRPr>
          </a:p>
        </p:txBody>
      </p:sp>
      <p:sp>
        <p:nvSpPr>
          <p:cNvPr id="10" name="TextBox 9"/>
          <p:cNvSpPr txBox="1"/>
          <p:nvPr/>
        </p:nvSpPr>
        <p:spPr>
          <a:xfrm>
            <a:off x="2288095" y="1812543"/>
            <a:ext cx="2374368" cy="861774"/>
          </a:xfrm>
          <a:prstGeom prst="rect">
            <a:avLst/>
          </a:prstGeom>
          <a:noFill/>
        </p:spPr>
        <p:txBody>
          <a:bodyPr wrap="none" rtlCol="0">
            <a:spAutoFit/>
          </a:bodyPr>
          <a:lstStyle/>
          <a:p>
            <a:r>
              <a:rPr lang="en-US" sz="4800" dirty="0" smtClean="0">
                <a:latin typeface="Buxton Sketch" panose="03080500000500000004" pitchFamily="66" charset="0"/>
              </a:rPr>
              <a:t>= “called”</a:t>
            </a:r>
            <a:endParaRPr lang="en-US" sz="4800" dirty="0">
              <a:latin typeface="Buxton Sketch" panose="03080500000500000004" pitchFamily="66" charset="0"/>
            </a:endParaRPr>
          </a:p>
        </p:txBody>
      </p:sp>
      <p:sp>
        <p:nvSpPr>
          <p:cNvPr id="11" name="TextBox 10"/>
          <p:cNvSpPr txBox="1"/>
          <p:nvPr/>
        </p:nvSpPr>
        <p:spPr>
          <a:xfrm>
            <a:off x="10064" y="3124200"/>
            <a:ext cx="2688557" cy="830997"/>
          </a:xfrm>
          <a:prstGeom prst="rect">
            <a:avLst/>
          </a:prstGeom>
          <a:noFill/>
        </p:spPr>
        <p:txBody>
          <a:bodyPr wrap="none" rtlCol="0">
            <a:spAutoFit/>
          </a:bodyPr>
          <a:lstStyle/>
          <a:p>
            <a:r>
              <a:rPr lang="en-US" sz="4800" dirty="0" smtClean="0">
                <a:latin typeface="Buxton Sketch" panose="03080500000500000004" pitchFamily="66" charset="0"/>
              </a:rPr>
              <a:t>“…who has</a:t>
            </a:r>
            <a:endParaRPr lang="en-US" sz="4800" dirty="0">
              <a:latin typeface="Buxton Sketch" panose="03080500000500000004" pitchFamily="66" charset="0"/>
            </a:endParaRPr>
          </a:p>
        </p:txBody>
      </p:sp>
      <p:sp>
        <p:nvSpPr>
          <p:cNvPr id="12" name="TextBox 11"/>
          <p:cNvSpPr txBox="1"/>
          <p:nvPr/>
        </p:nvSpPr>
        <p:spPr>
          <a:xfrm>
            <a:off x="2950493" y="1804913"/>
            <a:ext cx="1356462" cy="830997"/>
          </a:xfrm>
          <a:prstGeom prst="rect">
            <a:avLst/>
          </a:prstGeom>
          <a:noFill/>
        </p:spPr>
        <p:txBody>
          <a:bodyPr wrap="none" rtlCol="0">
            <a:spAutoFit/>
          </a:bodyPr>
          <a:lstStyle/>
          <a:p>
            <a:r>
              <a:rPr lang="en-US" sz="4800" b="1" u="sng" dirty="0" smtClean="0">
                <a:latin typeface="Buxton Sketch" panose="03080500000500000004" pitchFamily="66" charset="0"/>
              </a:rPr>
              <a:t>called</a:t>
            </a:r>
            <a:endParaRPr lang="en-US" sz="4800" b="1" u="sng" dirty="0">
              <a:latin typeface="Buxton Sketch" panose="03080500000500000004" pitchFamily="66" charset="0"/>
            </a:endParaRPr>
          </a:p>
        </p:txBody>
      </p:sp>
      <p:sp>
        <p:nvSpPr>
          <p:cNvPr id="13" name="TextBox 12"/>
          <p:cNvSpPr txBox="1"/>
          <p:nvPr/>
        </p:nvSpPr>
        <p:spPr>
          <a:xfrm>
            <a:off x="3906829" y="3062694"/>
            <a:ext cx="981359" cy="830997"/>
          </a:xfrm>
          <a:prstGeom prst="rect">
            <a:avLst/>
          </a:prstGeom>
          <a:noFill/>
        </p:spPr>
        <p:txBody>
          <a:bodyPr wrap="none" rtlCol="0">
            <a:spAutoFit/>
          </a:bodyPr>
          <a:lstStyle/>
          <a:p>
            <a:r>
              <a:rPr lang="en-US" sz="4800" dirty="0" smtClean="0">
                <a:latin typeface="Buxton Sketch" panose="03080500000500000004" pitchFamily="66" charset="0"/>
              </a:rPr>
              <a:t>you</a:t>
            </a:r>
            <a:endParaRPr lang="en-US" sz="4800" dirty="0">
              <a:latin typeface="Buxton Sketch" panose="03080500000500000004" pitchFamily="66" charset="0"/>
            </a:endParaRPr>
          </a:p>
        </p:txBody>
      </p:sp>
      <p:sp>
        <p:nvSpPr>
          <p:cNvPr id="14" name="TextBox 13"/>
          <p:cNvSpPr txBox="1"/>
          <p:nvPr/>
        </p:nvSpPr>
        <p:spPr>
          <a:xfrm>
            <a:off x="6934200" y="1844188"/>
            <a:ext cx="1569660" cy="830997"/>
          </a:xfrm>
          <a:prstGeom prst="rect">
            <a:avLst/>
          </a:prstGeom>
          <a:noFill/>
        </p:spPr>
        <p:txBody>
          <a:bodyPr wrap="none" rtlCol="0">
            <a:spAutoFit/>
          </a:bodyPr>
          <a:lstStyle/>
          <a:p>
            <a:r>
              <a:rPr lang="en-US" sz="4800" b="1" u="sng" dirty="0">
                <a:latin typeface="Buxton Sketch" panose="03080500000500000004" pitchFamily="66" charset="0"/>
              </a:rPr>
              <a:t>o</a:t>
            </a:r>
            <a:r>
              <a:rPr lang="en-US" sz="4800" b="1" u="sng" dirty="0" smtClean="0">
                <a:latin typeface="Buxton Sketch" panose="03080500000500000004" pitchFamily="66" charset="0"/>
              </a:rPr>
              <a:t>ut of</a:t>
            </a:r>
            <a:endParaRPr lang="en-US" sz="4800" b="1" u="sng" dirty="0">
              <a:latin typeface="Buxton Sketch" panose="03080500000500000004" pitchFamily="66" charset="0"/>
            </a:endParaRPr>
          </a:p>
        </p:txBody>
      </p:sp>
      <p:sp>
        <p:nvSpPr>
          <p:cNvPr id="15" name="TextBox 14"/>
          <p:cNvSpPr txBox="1"/>
          <p:nvPr/>
        </p:nvSpPr>
        <p:spPr>
          <a:xfrm>
            <a:off x="6397577" y="3056578"/>
            <a:ext cx="2169184" cy="830997"/>
          </a:xfrm>
          <a:prstGeom prst="rect">
            <a:avLst/>
          </a:prstGeom>
          <a:noFill/>
        </p:spPr>
        <p:txBody>
          <a:bodyPr wrap="none" rtlCol="0">
            <a:spAutoFit/>
          </a:bodyPr>
          <a:lstStyle/>
          <a:p>
            <a:r>
              <a:rPr lang="en-US" sz="4800" dirty="0" smtClean="0">
                <a:latin typeface="Buxton Sketch" panose="03080500000500000004" pitchFamily="66" charset="0"/>
              </a:rPr>
              <a:t>darkness</a:t>
            </a:r>
            <a:endParaRPr lang="en-US" sz="4800" dirty="0">
              <a:latin typeface="Buxton Sketch" panose="03080500000500000004" pitchFamily="66" charset="0"/>
            </a:endParaRPr>
          </a:p>
        </p:txBody>
      </p:sp>
      <p:sp>
        <p:nvSpPr>
          <p:cNvPr id="16" name="TextBox 15"/>
          <p:cNvSpPr txBox="1"/>
          <p:nvPr/>
        </p:nvSpPr>
        <p:spPr>
          <a:xfrm>
            <a:off x="226382" y="3886200"/>
            <a:ext cx="8460418" cy="830997"/>
          </a:xfrm>
          <a:prstGeom prst="rect">
            <a:avLst/>
          </a:prstGeom>
          <a:noFill/>
        </p:spPr>
        <p:txBody>
          <a:bodyPr wrap="square" rtlCol="0">
            <a:spAutoFit/>
          </a:bodyPr>
          <a:lstStyle/>
          <a:p>
            <a:r>
              <a:rPr lang="en-US" sz="4800" dirty="0">
                <a:latin typeface="Buxton Sketch" panose="03080500000500000004" pitchFamily="66" charset="0"/>
              </a:rPr>
              <a:t>into His marvelous light” (1 Pet 2:9c )</a:t>
            </a:r>
          </a:p>
        </p:txBody>
      </p:sp>
      <p:pic>
        <p:nvPicPr>
          <p:cNvPr id="1026" name="Picture 2" descr="Image result for we are the churc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903" y="4648200"/>
            <a:ext cx="4752498"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6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22222E-6 L 0.28385 0.18125 " pathEditMode="relative" rAng="0" ptsTypes="AA">
                                      <p:cBhvr>
                                        <p:cTn id="6" dur="1000" fill="hold"/>
                                        <p:tgtEl>
                                          <p:spTgt spid="7"/>
                                        </p:tgtEl>
                                        <p:attrNameLst>
                                          <p:attrName>ppt_x</p:attrName>
                                          <p:attrName>ppt_y</p:attrName>
                                        </p:attrNameLst>
                                      </p:cBhvr>
                                      <p:rCtr x="14184" y="9051"/>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77778E-6 -2.22222E-6 L -0.3816 0.18125 " pathEditMode="relative" rAng="0" ptsTypes="AA">
                                      <p:cBhvr>
                                        <p:cTn id="14" dur="1000" fill="hold"/>
                                        <p:tgtEl>
                                          <p:spTgt spid="8"/>
                                        </p:tgtEl>
                                        <p:attrNameLst>
                                          <p:attrName>ppt_x</p:attrName>
                                          <p:attrName>ppt_y</p:attrName>
                                        </p:attrNameLst>
                                      </p:cBhvr>
                                      <p:rCtr x="-19080" y="9051"/>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
                                        <p:tgtEl>
                                          <p:spTgt spid="12"/>
                                        </p:tgtEl>
                                      </p:cBhvr>
                                    </p:animEffect>
                                  </p:childTnLst>
                                </p:cTn>
                              </p:par>
                            </p:childTnLst>
                          </p:cTn>
                        </p:par>
                        <p:par>
                          <p:cTn id="38" fill="hold">
                            <p:stCondLst>
                              <p:cond delay="100"/>
                            </p:stCondLst>
                            <p:childTnLst>
                              <p:par>
                                <p:cTn id="39" presetID="42" presetClass="path" presetSubtype="0" accel="50000" decel="50000" fill="hold" grpId="0" nodeType="afterEffect">
                                  <p:stCondLst>
                                    <p:cond delay="0"/>
                                  </p:stCondLst>
                                  <p:childTnLst>
                                    <p:animMotion origin="layout" path="M 5E-6 -1.11111E-6 L -0.03855 0.1875 " pathEditMode="relative" rAng="0" ptsTypes="AA">
                                      <p:cBhvr>
                                        <p:cTn id="40" dur="1000" fill="hold"/>
                                        <p:tgtEl>
                                          <p:spTgt spid="12"/>
                                        </p:tgtEl>
                                        <p:attrNameLst>
                                          <p:attrName>ppt_x</p:attrName>
                                          <p:attrName>ppt_y</p:attrName>
                                        </p:attrNameLst>
                                      </p:cBhvr>
                                      <p:rCtr x="-1927" y="9375"/>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1"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
                                        <p:tgtEl>
                                          <p:spTgt spid="14"/>
                                        </p:tgtEl>
                                      </p:cBhvr>
                                    </p:animEffect>
                                  </p:childTnLst>
                                </p:cTn>
                              </p:par>
                            </p:childTnLst>
                          </p:cTn>
                        </p:par>
                        <p:par>
                          <p:cTn id="46" fill="hold">
                            <p:stCondLst>
                              <p:cond delay="100"/>
                            </p:stCondLst>
                            <p:childTnLst>
                              <p:par>
                                <p:cTn id="47" presetID="42" presetClass="path" presetSubtype="0" accel="50000" decel="50000" fill="hold" grpId="0" nodeType="afterEffect">
                                  <p:stCondLst>
                                    <p:cond delay="0"/>
                                  </p:stCondLst>
                                  <p:childTnLst>
                                    <p:animMotion origin="layout" path="M 2.77778E-6 1.85185E-6 L -0.22743 0.18171 " pathEditMode="relative" rAng="0" ptsTypes="AA">
                                      <p:cBhvr>
                                        <p:cTn id="48" dur="1000" fill="hold"/>
                                        <p:tgtEl>
                                          <p:spTgt spid="14"/>
                                        </p:tgtEl>
                                        <p:attrNameLst>
                                          <p:attrName>ppt_x</p:attrName>
                                          <p:attrName>ppt_y</p:attrName>
                                        </p:attrNameLst>
                                      </p:cBhvr>
                                      <p:rCtr x="-11372" y="9074"/>
                                    </p:animMotion>
                                  </p:childTnLst>
                                </p:cTn>
                              </p:par>
                            </p:childTnLst>
                          </p:cTn>
                        </p:par>
                      </p:childTnLst>
                    </p:cTn>
                  </p:par>
                  <p:par>
                    <p:cTn id="49" fill="hold">
                      <p:stCondLst>
                        <p:cond delay="indefinite"/>
                      </p:stCondLst>
                      <p:childTnLst>
                        <p:par>
                          <p:cTn id="50" fill="hold">
                            <p:stCondLst>
                              <p:cond delay="0"/>
                            </p:stCondLst>
                            <p:childTnLst>
                              <p:par>
                                <p:cTn id="51" presetID="6" presetClass="emph" presetSubtype="0" autoRev="1" fill="hold" grpId="1" nodeType="clickEffect">
                                  <p:stCondLst>
                                    <p:cond delay="0"/>
                                  </p:stCondLst>
                                  <p:childTnLst>
                                    <p:animScale>
                                      <p:cBhvr>
                                        <p:cTn id="52" dur="2000" fill="hold"/>
                                        <p:tgtEl>
                                          <p:spTgt spid="13"/>
                                        </p:tgtEl>
                                      </p:cBhvr>
                                      <p:by x="400000" y="400000"/>
                                    </p:animScale>
                                  </p:childTnLst>
                                </p:cTn>
                              </p:par>
                              <p:par>
                                <p:cTn id="53" presetID="3" presetClass="emph" presetSubtype="2" fill="hold" grpId="2" nodeType="withEffect">
                                  <p:stCondLst>
                                    <p:cond delay="0"/>
                                  </p:stCondLst>
                                  <p:childTnLst>
                                    <p:animClr clrSpc="rgb" dir="cw">
                                      <p:cBhvr override="childStyle">
                                        <p:cTn id="54" dur="2000" fill="hold"/>
                                        <p:tgtEl>
                                          <p:spTgt spid="13"/>
                                        </p:tgtEl>
                                        <p:attrNameLst>
                                          <p:attrName>style.color</p:attrName>
                                        </p:attrNameLst>
                                      </p:cBhvr>
                                      <p:to>
                                        <a:schemeClr val="tx2"/>
                                      </p:to>
                                    </p:animClr>
                                  </p:childTnLst>
                                </p:cTn>
                              </p:par>
                              <p:par>
                                <p:cTn id="55" presetID="10" presetClass="entr" presetSubtype="0" fill="hold" nodeType="with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fade">
                                      <p:cBhvr>
                                        <p:cTn id="5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2" grpId="1"/>
      <p:bldP spid="13" grpId="0"/>
      <p:bldP spid="13" grpId="1"/>
      <p:bldP spid="13" grpId="2"/>
      <p:bldP spid="14" grpId="0"/>
      <p:bldP spid="14" grpId="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050" name="Picture 2" descr="Image result for the gospel">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3"/>
          <a:stretch/>
        </p:blipFill>
        <p:spPr bwMode="auto">
          <a:xfrm>
            <a:off x="0" y="2587924"/>
            <a:ext cx="9144000" cy="4270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064" y="152400"/>
            <a:ext cx="9133936" cy="2123658"/>
          </a:xfrm>
          <a:prstGeom prst="rect">
            <a:avLst/>
          </a:prstGeom>
          <a:noFill/>
        </p:spPr>
        <p:txBody>
          <a:bodyPr wrap="square" rtlCol="0">
            <a:spAutoFit/>
          </a:bodyPr>
          <a:lstStyle/>
          <a:p>
            <a:r>
              <a:rPr lang="en-US" sz="4400" dirty="0">
                <a:latin typeface="Buxton Sketch" panose="03080500000500000004" pitchFamily="66" charset="0"/>
              </a:rPr>
              <a:t>2</a:t>
            </a:r>
            <a:r>
              <a:rPr lang="en-US" sz="4400" dirty="0" smtClean="0">
                <a:latin typeface="Buxton Sketch" panose="03080500000500000004" pitchFamily="66" charset="0"/>
              </a:rPr>
              <a:t> Thes 2:14 – “</a:t>
            </a:r>
            <a:r>
              <a:rPr lang="en-US" sz="4400" baseline="30000" dirty="0">
                <a:latin typeface="Buxton Sketch" panose="03080500000500000004" pitchFamily="66" charset="0"/>
              </a:rPr>
              <a:t> </a:t>
            </a:r>
            <a:r>
              <a:rPr lang="en-US" sz="4400" dirty="0">
                <a:latin typeface="Buxton Sketch" panose="03080500000500000004" pitchFamily="66" charset="0"/>
              </a:rPr>
              <a:t>It was for this He </a:t>
            </a:r>
            <a:r>
              <a:rPr lang="en-US" sz="4400" b="1" u="sng" dirty="0">
                <a:latin typeface="Buxton Sketch" panose="03080500000500000004" pitchFamily="66" charset="0"/>
              </a:rPr>
              <a:t>called you through our </a:t>
            </a:r>
            <a:r>
              <a:rPr lang="en-US" sz="4400" b="1" u="sng" dirty="0" smtClean="0">
                <a:latin typeface="Buxton Sketch" panose="03080500000500000004" pitchFamily="66" charset="0"/>
              </a:rPr>
              <a:t>gospel</a:t>
            </a:r>
            <a:r>
              <a:rPr lang="en-US" sz="4400" dirty="0" smtClean="0">
                <a:latin typeface="Buxton Sketch" panose="03080500000500000004" pitchFamily="66" charset="0"/>
              </a:rPr>
              <a:t>, that </a:t>
            </a:r>
            <a:r>
              <a:rPr lang="en-US" sz="4400" dirty="0">
                <a:latin typeface="Buxton Sketch" panose="03080500000500000004" pitchFamily="66" charset="0"/>
              </a:rPr>
              <a:t>you may gain the glory of our Lord Jesus Christ.</a:t>
            </a:r>
            <a:r>
              <a:rPr lang="en-US" sz="4400" dirty="0" smtClean="0">
                <a:latin typeface="Buxton Sketch" panose="03080500000500000004" pitchFamily="66" charset="0"/>
              </a:rPr>
              <a:t>”</a:t>
            </a:r>
            <a:endParaRPr lang="en-US" sz="4400" dirty="0">
              <a:latin typeface="Buxton Sketch" panose="03080500000500000004" pitchFamily="66" charset="0"/>
            </a:endParaRPr>
          </a:p>
        </p:txBody>
      </p:sp>
    </p:spTree>
    <p:extLst>
      <p:ext uri="{BB962C8B-B14F-4D97-AF65-F5344CB8AC3E}">
        <p14:creationId xmlns:p14="http://schemas.microsoft.com/office/powerpoint/2010/main" val="202603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general assembly of the firstborn">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97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21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lated image">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78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40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4100"/>
                                        </p:tgtEl>
                                        <p:attrNameLst>
                                          <p:attrName>ppt_w</p:attrName>
                                        </p:attrNameLst>
                                      </p:cBhvr>
                                      <p:tavLst>
                                        <p:tav tm="0">
                                          <p:val>
                                            <p:strVal val="ppt_w"/>
                                          </p:val>
                                        </p:tav>
                                        <p:tav tm="100000">
                                          <p:val>
                                            <p:fltVal val="0"/>
                                          </p:val>
                                        </p:tav>
                                      </p:tavLst>
                                    </p:anim>
                                    <p:anim calcmode="lin" valueType="num">
                                      <p:cBhvr>
                                        <p:cTn id="12" dur="500"/>
                                        <p:tgtEl>
                                          <p:spTgt spid="4100"/>
                                        </p:tgtEl>
                                        <p:attrNameLst>
                                          <p:attrName>ppt_h</p:attrName>
                                        </p:attrNameLst>
                                      </p:cBhvr>
                                      <p:tavLst>
                                        <p:tav tm="0">
                                          <p:val>
                                            <p:strVal val="ppt_h"/>
                                          </p:val>
                                        </p:tav>
                                        <p:tav tm="100000">
                                          <p:val>
                                            <p:fltVal val="0"/>
                                          </p:val>
                                        </p:tav>
                                      </p:tavLst>
                                    </p:anim>
                                    <p:animEffect transition="out" filter="fade">
                                      <p:cBhvr>
                                        <p:cTn id="13" dur="500"/>
                                        <p:tgtEl>
                                          <p:spTgt spid="4100"/>
                                        </p:tgtEl>
                                      </p:cBhvr>
                                    </p:animEffect>
                                    <p:set>
                                      <p:cBhvr>
                                        <p:cTn id="14" dur="1" fill="hold">
                                          <p:stCondLst>
                                            <p:cond delay="499"/>
                                          </p:stCondLst>
                                        </p:cTn>
                                        <p:tgtEl>
                                          <p:spTgt spid="4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4191000" cy="707886"/>
          </a:xfrm>
          <a:prstGeom prst="rect">
            <a:avLst/>
          </a:prstGeom>
          <a:noFill/>
        </p:spPr>
        <p:txBody>
          <a:bodyPr wrap="square" rtlCol="0">
            <a:spAutoFit/>
          </a:bodyPr>
          <a:lstStyle/>
          <a:p>
            <a:r>
              <a:rPr lang="en-US" sz="4000" b="1" dirty="0" smtClean="0">
                <a:latin typeface="Comic Sans MS" panose="030F0702030302020204" pitchFamily="66" charset="0"/>
              </a:rPr>
              <a:t>1) </a:t>
            </a:r>
            <a:r>
              <a:rPr lang="en-US" sz="4000" b="1" u="sng" dirty="0" smtClean="0">
                <a:latin typeface="Comic Sans MS" panose="030F0702030302020204" pitchFamily="66" charset="0"/>
              </a:rPr>
              <a:t>Government</a:t>
            </a:r>
            <a:endParaRPr lang="en-US" sz="4000" b="1" u="sng" dirty="0">
              <a:latin typeface="Comic Sans MS" panose="030F0702030302020204" pitchFamily="66" charset="0"/>
            </a:endParaRPr>
          </a:p>
        </p:txBody>
      </p:sp>
      <p:pic>
        <p:nvPicPr>
          <p:cNvPr id="5122" name="Picture 2" descr="Image result for governmen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
            <a:ext cx="4724400" cy="33915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89" y="713892"/>
            <a:ext cx="4495800" cy="2354491"/>
          </a:xfrm>
          <a:prstGeom prst="rect">
            <a:avLst/>
          </a:prstGeom>
          <a:noFill/>
        </p:spPr>
        <p:txBody>
          <a:bodyPr wrap="square" rtlCol="0">
            <a:spAutoFit/>
          </a:bodyPr>
          <a:lstStyle/>
          <a:p>
            <a:r>
              <a:rPr lang="en-US" sz="2100" b="1" dirty="0"/>
              <a:t>1 Pet 2:13-14</a:t>
            </a:r>
            <a:r>
              <a:rPr lang="en-US" sz="2100" dirty="0"/>
              <a:t> – “Submit yourselves for the Lord’s sake to every human institution, whether to a king as the one in authority, or to governors as sent by him for the punishment of evildoers and the praise of those who do right.”</a:t>
            </a:r>
            <a:endParaRPr lang="en-US" sz="2100" dirty="0">
              <a:latin typeface="Comic Sans MS" panose="030F0702030302020204" pitchFamily="66" charset="0"/>
            </a:endParaRPr>
          </a:p>
        </p:txBody>
      </p:sp>
      <p:pic>
        <p:nvPicPr>
          <p:cNvPr id="5124" name="Picture 4" descr="Image result for famil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91549"/>
            <a:ext cx="4419600" cy="34664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57623" y="3413116"/>
            <a:ext cx="4191000" cy="707886"/>
          </a:xfrm>
          <a:prstGeom prst="rect">
            <a:avLst/>
          </a:prstGeom>
          <a:noFill/>
        </p:spPr>
        <p:txBody>
          <a:bodyPr wrap="square" rtlCol="0">
            <a:spAutoFit/>
          </a:bodyPr>
          <a:lstStyle/>
          <a:p>
            <a:r>
              <a:rPr lang="en-US" sz="4000" b="1" dirty="0">
                <a:latin typeface="Comic Sans MS" panose="030F0702030302020204" pitchFamily="66" charset="0"/>
              </a:rPr>
              <a:t>2</a:t>
            </a:r>
            <a:r>
              <a:rPr lang="en-US" sz="4000" b="1" dirty="0" smtClean="0">
                <a:latin typeface="Comic Sans MS" panose="030F0702030302020204" pitchFamily="66" charset="0"/>
              </a:rPr>
              <a:t>) </a:t>
            </a:r>
            <a:r>
              <a:rPr lang="en-US" sz="4000" b="1" u="sng" dirty="0" smtClean="0">
                <a:latin typeface="Comic Sans MS" panose="030F0702030302020204" pitchFamily="66" charset="0"/>
              </a:rPr>
              <a:t>Family</a:t>
            </a:r>
            <a:endParaRPr lang="en-US" sz="4000" b="1" u="sng" dirty="0">
              <a:latin typeface="Comic Sans MS" panose="030F0702030302020204" pitchFamily="66" charset="0"/>
            </a:endParaRPr>
          </a:p>
        </p:txBody>
      </p:sp>
      <p:sp>
        <p:nvSpPr>
          <p:cNvPr id="8" name="TextBox 7"/>
          <p:cNvSpPr txBox="1"/>
          <p:nvPr/>
        </p:nvSpPr>
        <p:spPr>
          <a:xfrm>
            <a:off x="4419600" y="4180344"/>
            <a:ext cx="4724399" cy="2677656"/>
          </a:xfrm>
          <a:prstGeom prst="rect">
            <a:avLst/>
          </a:prstGeom>
          <a:noFill/>
        </p:spPr>
        <p:txBody>
          <a:bodyPr wrap="square" rtlCol="0">
            <a:spAutoFit/>
          </a:bodyPr>
          <a:lstStyle/>
          <a:p>
            <a:r>
              <a:rPr lang="en-US" sz="2100" b="1" dirty="0"/>
              <a:t>Col 3:18-21</a:t>
            </a:r>
            <a:r>
              <a:rPr lang="en-US" sz="2100" dirty="0"/>
              <a:t> – “Wives, be subject to your husbands, as is fitting in the Lord. Husbands, love your wives and do not be embittered against them. Children, be obedient to your parents in all things, for this is well-pleasing to the Lord. Fathers, do not exasperate your children, so that they will not lose heart.”</a:t>
            </a:r>
            <a:endParaRPr lang="en-US" sz="2100" dirty="0">
              <a:latin typeface="Comic Sans MS" panose="030F0702030302020204" pitchFamily="66" charset="0"/>
            </a:endParaRPr>
          </a:p>
        </p:txBody>
      </p:sp>
    </p:spTree>
    <p:extLst>
      <p:ext uri="{BB962C8B-B14F-4D97-AF65-F5344CB8AC3E}">
        <p14:creationId xmlns:p14="http://schemas.microsoft.com/office/powerpoint/2010/main" val="165025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fade">
                                      <p:cBhvr>
                                        <p:cTn id="18" dur="500"/>
                                        <p:tgtEl>
                                          <p:spTgt spid="51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1606</TotalTime>
  <Words>1131</Words>
  <Application>Microsoft Office PowerPoint</Application>
  <PresentationFormat>On-screen Show (4:3)</PresentationFormat>
  <Paragraphs>67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Individual Christian vs. Local Church</vt:lpstr>
      <vt:lpstr>Individual Christian vs. Local Church</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 Hasty</cp:lastModifiedBy>
  <cp:revision>96</cp:revision>
  <dcterms:created xsi:type="dcterms:W3CDTF">2006-08-16T00:00:00Z</dcterms:created>
  <dcterms:modified xsi:type="dcterms:W3CDTF">2017-07-16T01:59:19Z</dcterms:modified>
</cp:coreProperties>
</file>