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69" r:id="rId3"/>
    <p:sldId id="276" r:id="rId4"/>
    <p:sldId id="288" r:id="rId5"/>
    <p:sldId id="289" r:id="rId6"/>
    <p:sldId id="292" r:id="rId7"/>
    <p:sldId id="277" r:id="rId8"/>
    <p:sldId id="281" r:id="rId9"/>
    <p:sldId id="294" r:id="rId10"/>
    <p:sldId id="295" r:id="rId11"/>
    <p:sldId id="296" r:id="rId12"/>
    <p:sldId id="278" r:id="rId13"/>
    <p:sldId id="283" r:id="rId14"/>
    <p:sldId id="290" r:id="rId15"/>
    <p:sldId id="287" r:id="rId16"/>
    <p:sldId id="291" r:id="rId17"/>
    <p:sldId id="280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834"/>
    <a:srgbClr val="E2650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0" autoAdjust="0"/>
    <p:restoredTop sz="94654" autoAdjust="0"/>
  </p:normalViewPr>
  <p:slideViewPr>
    <p:cSldViewPr>
      <p:cViewPr>
        <p:scale>
          <a:sx n="77" d="100"/>
          <a:sy n="77" d="100"/>
        </p:scale>
        <p:origin x="-10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8458200" cy="122237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127A-4BC1-44D1-A0B9-80608FAC40B1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7781C-C2D7-4D62-99DB-B8318D07B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257E-ED6A-4675-AC06-87904ADC1EEF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FA5F-A0B0-4F6E-BE3F-F87C66D73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3AD8-9795-4212-8901-200687E23CDB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26A3-72FE-4F13-9D2F-0EB76D9ED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63BB-E50F-49B0-A5E6-9839122551C7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6A0C-F251-4282-906C-7F63444CD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E7FE-57BE-4598-AB55-DF824DF46D23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4859-EBA3-4773-A2E3-64F164F94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3958-E930-4A21-BA09-33AF0FB844CB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484D-0219-44E4-A49E-75C05B605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702A4-32EF-4DE2-A8AF-0F9DFB649340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0B32-8FC3-4726-973E-D84C357A2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B1AF-D668-43C3-95D7-DA1A08DAEA27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A470-5D65-4CF1-9C37-353A4991F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520A-0B45-44F6-A7F3-218EE655AC47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C744-76B5-4012-99AE-374158620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22900"/>
            <a:ext cx="8458200" cy="520700"/>
          </a:xfrm>
        </p:spPr>
        <p:txBody>
          <a:bodyPr>
            <a:noAutofit/>
          </a:bodyPr>
          <a:lstStyle>
            <a:lvl1pPr algn="l">
              <a:buNone/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E958-10AA-4029-B67E-0F1AEE91BFAF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C3AC-474A-4540-87B5-E92F9A5F9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E205-F4D4-489A-B0AA-A7C576B1106B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9D23-754F-4BEB-B450-0C948E580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F88834"/>
            </a:gs>
            <a:gs pos="84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7C5445-6185-41B7-8528-B7D200333AE5}" type="datetimeFigureOut">
              <a:rPr lang="en-US"/>
              <a:pPr>
                <a:defRPr/>
              </a:pPr>
              <a:t>8/21/2017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5DAC72-DCB4-412D-AC7B-615E454DB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79" r:id="rId9"/>
    <p:sldLayoutId id="2147483678" r:id="rId10"/>
    <p:sldLayoutId id="2147483677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000" b="1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Welcome to auburn!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525962"/>
          </a:xfrm>
        </p:spPr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Fall 2017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Orientation Night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University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195324426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16112"/>
            <a:ext cx="8458200" cy="5207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www.auchurch.com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6" y="504588"/>
            <a:ext cx="8855424" cy="62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324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16112"/>
            <a:ext cx="8458200" cy="5207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www.auchurch.com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5" y="504588"/>
            <a:ext cx="8068270" cy="61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3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Orientation night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Walker Davis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Forms / Opportunities to Serve / Website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Stacy Norman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Spiritual Work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Groups &amp; Adopt -A-Student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Jeff Jerkins</a:t>
            </a:r>
          </a:p>
          <a:p>
            <a:pPr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Extracurricular Spiritual Growth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Jared Johnson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Becoming a Member &amp; Conclusion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Larry Rouse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10400" y="685800"/>
            <a:ext cx="1600200" cy="762000"/>
          </a:xfrm>
          <a:prstGeom prst="roundRect">
            <a:avLst/>
          </a:prstGeom>
          <a:gradFill>
            <a:gsLst>
              <a:gs pos="0">
                <a:schemeClr val="accent6">
                  <a:tint val="75000"/>
                  <a:shade val="85000"/>
                  <a:satMod val="230000"/>
                  <a:lumMod val="80000"/>
                  <a:lumOff val="20000"/>
                </a:schemeClr>
              </a:gs>
              <a:gs pos="25000">
                <a:schemeClr val="accent6">
                  <a:tint val="90000"/>
                  <a:shade val="70000"/>
                  <a:satMod val="220000"/>
                </a:schemeClr>
              </a:gs>
              <a:gs pos="50000">
                <a:schemeClr val="accent6">
                  <a:tint val="90000"/>
                  <a:shade val="58000"/>
                  <a:satMod val="225000"/>
                </a:schemeClr>
              </a:gs>
              <a:gs pos="65000">
                <a:schemeClr val="accent6">
                  <a:tint val="90000"/>
                  <a:shade val="58000"/>
                  <a:satMod val="225000"/>
                </a:schemeClr>
              </a:gs>
              <a:gs pos="80000">
                <a:schemeClr val="accent6">
                  <a:tint val="90000"/>
                  <a:shade val="69000"/>
                  <a:satMod val="220000"/>
                </a:schemeClr>
              </a:gs>
              <a:gs pos="100000">
                <a:schemeClr val="accent6">
                  <a:tint val="77000"/>
                  <a:shade val="80000"/>
                  <a:satMod val="23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Welcome to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Auburn!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63844" y="1144965"/>
            <a:ext cx="4419601" cy="43394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0558" y="393700"/>
            <a:ext cx="9225116" cy="5207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Spiritual Work Groups (Opportunities to Serve)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457200" y="914400"/>
            <a:ext cx="3581400" cy="4800600"/>
          </a:xfrm>
        </p:spPr>
        <p:txBody>
          <a:bodyPr/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Greet and Follow Up with Visitors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Write Cards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Provide Transportation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Clean Building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Yard Maintenance</a:t>
            </a:r>
          </a:p>
          <a:p>
            <a:pPr algn="r"/>
            <a:endParaRPr lang="en-US" sz="24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534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Several students assigned (adopted) by resident member.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For current school year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Opportunities for encouragement, assistance, spiritual &amp; social interaction.</a:t>
            </a:r>
          </a:p>
          <a:p>
            <a:pPr marL="514350" indent="-514350"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In turn encourage, get to know resident member and fellow students.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114550" y="349250"/>
            <a:ext cx="4914900" cy="5207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Adopt-A-Student</a:t>
            </a:r>
          </a:p>
        </p:txBody>
      </p:sp>
    </p:spTree>
    <p:extLst>
      <p:ext uri="{BB962C8B-B14F-4D97-AF65-F5344CB8AC3E}">
        <p14:creationId xmlns:p14="http://schemas.microsoft.com/office/powerpoint/2010/main" val="4018874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Orientation night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91265"/>
            <a:ext cx="8686800" cy="53038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Walker Davis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Forms / Opportunities to Serve / Website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Stacy Norman / Ashley Miller</a:t>
            </a:r>
          </a:p>
          <a:p>
            <a:pPr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Spiritual Work Groups &amp; Adopt-A-Student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Jeff Jerkins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Extracurricular Spiritual Growth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Jared Johnson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Becoming a Member &amp; Conclusion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Larry Rouse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10400" y="685800"/>
            <a:ext cx="1600200" cy="762000"/>
          </a:xfrm>
          <a:prstGeom prst="roundRect">
            <a:avLst/>
          </a:prstGeom>
          <a:gradFill>
            <a:gsLst>
              <a:gs pos="0">
                <a:schemeClr val="accent6">
                  <a:tint val="75000"/>
                  <a:shade val="85000"/>
                  <a:satMod val="230000"/>
                  <a:lumMod val="80000"/>
                  <a:lumOff val="20000"/>
                </a:schemeClr>
              </a:gs>
              <a:gs pos="25000">
                <a:schemeClr val="accent6">
                  <a:tint val="90000"/>
                  <a:shade val="70000"/>
                  <a:satMod val="220000"/>
                </a:schemeClr>
              </a:gs>
              <a:gs pos="50000">
                <a:schemeClr val="accent6">
                  <a:tint val="90000"/>
                  <a:shade val="58000"/>
                  <a:satMod val="225000"/>
                </a:schemeClr>
              </a:gs>
              <a:gs pos="65000">
                <a:schemeClr val="accent6">
                  <a:tint val="90000"/>
                  <a:shade val="58000"/>
                  <a:satMod val="225000"/>
                </a:schemeClr>
              </a:gs>
              <a:gs pos="80000">
                <a:schemeClr val="accent6">
                  <a:tint val="90000"/>
                  <a:shade val="69000"/>
                  <a:satMod val="220000"/>
                </a:schemeClr>
              </a:gs>
              <a:gs pos="100000">
                <a:schemeClr val="accent6">
                  <a:tint val="77000"/>
                  <a:shade val="80000"/>
                  <a:satMod val="23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Welcome to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Auburn!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349250"/>
            <a:ext cx="8458200" cy="520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Extracurricular Spiritual growth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457200" y="658761"/>
            <a:ext cx="8343900" cy="62484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Bible Classes (In-Home)</a:t>
            </a:r>
          </a:p>
          <a:p>
            <a:r>
              <a:rPr lang="en-US" sz="2000" dirty="0">
                <a:solidFill>
                  <a:schemeClr val="bg1"/>
                </a:solidFill>
              </a:rPr>
              <a:t>	College devotional (every other Sunday Night)</a:t>
            </a:r>
          </a:p>
          <a:p>
            <a:r>
              <a:rPr lang="en-US" sz="2000" dirty="0">
                <a:solidFill>
                  <a:schemeClr val="bg1"/>
                </a:solidFill>
              </a:rPr>
              <a:t>	Men’s and women’s classes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	1</a:t>
            </a:r>
            <a:r>
              <a:rPr lang="en-US" sz="2000" baseline="30000" dirty="0">
                <a:solidFill>
                  <a:schemeClr val="bg1"/>
                </a:solidFill>
              </a:rPr>
              <a:t>st</a:t>
            </a:r>
            <a:r>
              <a:rPr lang="en-US" sz="2000" dirty="0">
                <a:solidFill>
                  <a:schemeClr val="bg1"/>
                </a:solidFill>
              </a:rPr>
              <a:t>-5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grade/6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-12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grade devotionals</a:t>
            </a:r>
          </a:p>
          <a:p>
            <a:r>
              <a:rPr lang="en-US" sz="2000" dirty="0">
                <a:solidFill>
                  <a:schemeClr val="bg1"/>
                </a:solidFill>
              </a:rPr>
              <a:t>	Other studies/Bible readings</a:t>
            </a:r>
          </a:p>
          <a:p>
            <a:r>
              <a:rPr lang="en-US" sz="2000" dirty="0">
                <a:solidFill>
                  <a:schemeClr val="bg1"/>
                </a:solidFill>
              </a:rPr>
              <a:t>Truth Seekers – On Campus Opportunities	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Student Weekend Study</a:t>
            </a:r>
          </a:p>
          <a:p>
            <a:r>
              <a:rPr lang="en-US" sz="2000" dirty="0">
                <a:solidFill>
                  <a:schemeClr val="bg1"/>
                </a:solidFill>
              </a:rPr>
              <a:t>Other Opportunities to Associate with Christians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</a:rPr>
              <a:t>Stay Connected </a:t>
            </a:r>
            <a:r>
              <a:rPr lang="en-US" sz="2000" dirty="0">
                <a:solidFill>
                  <a:schemeClr val="bg1"/>
                </a:solidFill>
              </a:rPr>
              <a:t>by E-mail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u="sng" dirty="0">
                <a:solidFill>
                  <a:schemeClr val="bg1"/>
                </a:solidFill>
              </a:rPr>
              <a:t>auchurch.com</a:t>
            </a:r>
            <a:r>
              <a:rPr lang="en-US" sz="2000" dirty="0">
                <a:solidFill>
                  <a:schemeClr val="bg1"/>
                </a:solidFill>
              </a:rPr>
              <a:t> Message Center</a:t>
            </a:r>
          </a:p>
          <a:p>
            <a:r>
              <a:rPr lang="en-US" sz="1800" dirty="0">
                <a:solidFill>
                  <a:schemeClr val="bg1"/>
                </a:solidFill>
              </a:rPr>
              <a:t>		</a:t>
            </a:r>
            <a:r>
              <a:rPr lang="en-US" sz="1800" i="1" dirty="0">
                <a:solidFill>
                  <a:schemeClr val="bg1"/>
                </a:solidFill>
              </a:rPr>
              <a:t>(for spiritual and non-spiritual events and notifications)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</a:rPr>
              <a:t>Find Friends </a:t>
            </a:r>
            <a:r>
              <a:rPr lang="en-US" sz="2000" dirty="0">
                <a:solidFill>
                  <a:schemeClr val="bg1"/>
                </a:solidFill>
              </a:rPr>
              <a:t>who will help you grow </a:t>
            </a:r>
            <a:r>
              <a:rPr lang="en-US" sz="2000" u="sng" dirty="0">
                <a:solidFill>
                  <a:schemeClr val="bg1"/>
                </a:solidFill>
              </a:rPr>
              <a:t>spiritually</a:t>
            </a:r>
            <a:r>
              <a:rPr lang="en-US" sz="2000" dirty="0">
                <a:solidFill>
                  <a:schemeClr val="bg1"/>
                </a:solidFill>
              </a:rPr>
              <a:t>!</a:t>
            </a:r>
          </a:p>
          <a:p>
            <a:r>
              <a:rPr lang="en-US" sz="2000" dirty="0">
                <a:solidFill>
                  <a:schemeClr val="bg1"/>
                </a:solidFill>
              </a:rPr>
              <a:t>	 “</a:t>
            </a:r>
            <a:r>
              <a:rPr lang="en-US" sz="2000" i="1" dirty="0">
                <a:solidFill>
                  <a:schemeClr val="bg1"/>
                </a:solidFill>
              </a:rPr>
              <a:t>He who walks with wise men will be wise</a:t>
            </a:r>
            <a:r>
              <a:rPr lang="en-US" sz="2000" dirty="0">
                <a:solidFill>
                  <a:schemeClr val="bg1"/>
                </a:solidFill>
              </a:rPr>
              <a:t>” Proverbs 13:20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7400" y="1981200"/>
            <a:ext cx="2705100" cy="1524000"/>
          </a:xfrm>
          <a:prstGeom prst="roundRect">
            <a:avLst/>
          </a:prstGeom>
          <a:gradFill>
            <a:gsLst>
              <a:gs pos="0">
                <a:schemeClr val="accent6">
                  <a:tint val="75000"/>
                  <a:shade val="85000"/>
                  <a:satMod val="230000"/>
                  <a:lumMod val="80000"/>
                  <a:lumOff val="20000"/>
                </a:schemeClr>
              </a:gs>
              <a:gs pos="25000">
                <a:schemeClr val="accent6">
                  <a:tint val="90000"/>
                  <a:shade val="70000"/>
                  <a:satMod val="220000"/>
                </a:schemeClr>
              </a:gs>
              <a:gs pos="50000">
                <a:schemeClr val="accent6">
                  <a:tint val="90000"/>
                  <a:shade val="58000"/>
                  <a:satMod val="225000"/>
                </a:schemeClr>
              </a:gs>
              <a:gs pos="65000">
                <a:schemeClr val="accent6">
                  <a:tint val="90000"/>
                  <a:shade val="58000"/>
                  <a:satMod val="225000"/>
                </a:schemeClr>
              </a:gs>
              <a:gs pos="80000">
                <a:schemeClr val="accent6">
                  <a:tint val="90000"/>
                  <a:shade val="69000"/>
                  <a:satMod val="220000"/>
                </a:schemeClr>
              </a:gs>
              <a:gs pos="100000">
                <a:schemeClr val="accent6">
                  <a:tint val="77000"/>
                  <a:shade val="80000"/>
                  <a:satMod val="23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LISTEN</a:t>
            </a:r>
            <a:r>
              <a:rPr lang="en-US" sz="2000" b="1" dirty="0"/>
              <a:t> </a:t>
            </a:r>
            <a:r>
              <a:rPr lang="en-US" sz="2000" dirty="0"/>
              <a:t>for Times and Locations to be Announced</a:t>
            </a:r>
          </a:p>
        </p:txBody>
      </p:sp>
    </p:spTree>
    <p:extLst>
      <p:ext uri="{BB962C8B-B14F-4D97-AF65-F5344CB8AC3E}">
        <p14:creationId xmlns:p14="http://schemas.microsoft.com/office/powerpoint/2010/main" val="3888996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Orientation night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Walker Davis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Forms / Opportunities to Serve / Website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Stacy Norman / Ashley Miller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Spiritual Work Groups &amp; Adopt-A-Student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Jeff Jerkins</a:t>
            </a:r>
          </a:p>
          <a:p>
            <a:pPr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Extracurricular Spiritual Growth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Jared Johnson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Becoming a Member &amp; Conclusion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Larry Rouse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10400" y="685800"/>
            <a:ext cx="16002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Welcome to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Auburn!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Orientation night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3038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Thank you for coming to Auburn!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Let’s make this a great year!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Don’t forget to complete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your contact information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tonight!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Get your </a:t>
            </a:r>
            <a:r>
              <a:rPr lang="en-US" b="1" dirty="0">
                <a:solidFill>
                  <a:schemeClr val="bg1"/>
                </a:solidFill>
              </a:rPr>
              <a:t>PICTURE</a:t>
            </a:r>
            <a:r>
              <a:rPr lang="en-US" dirty="0">
                <a:solidFill>
                  <a:schemeClr val="bg1"/>
                </a:solidFill>
              </a:rPr>
              <a:t> made in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the next couple of weeks!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It really does help us get to know each other!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685800"/>
            <a:ext cx="1600200" cy="762000"/>
          </a:xfrm>
          <a:prstGeom prst="roundRect">
            <a:avLst/>
          </a:prstGeom>
          <a:gradFill>
            <a:gsLst>
              <a:gs pos="0">
                <a:schemeClr val="accent6">
                  <a:tint val="75000"/>
                  <a:shade val="85000"/>
                  <a:satMod val="230000"/>
                  <a:lumMod val="80000"/>
                  <a:lumOff val="20000"/>
                </a:schemeClr>
              </a:gs>
              <a:gs pos="25000">
                <a:schemeClr val="accent6">
                  <a:tint val="90000"/>
                  <a:shade val="70000"/>
                  <a:satMod val="220000"/>
                </a:schemeClr>
              </a:gs>
              <a:gs pos="50000">
                <a:schemeClr val="accent6">
                  <a:tint val="90000"/>
                  <a:shade val="58000"/>
                  <a:satMod val="225000"/>
                </a:schemeClr>
              </a:gs>
              <a:gs pos="65000">
                <a:schemeClr val="accent6">
                  <a:tint val="90000"/>
                  <a:shade val="58000"/>
                  <a:satMod val="225000"/>
                </a:schemeClr>
              </a:gs>
              <a:gs pos="80000">
                <a:schemeClr val="accent6">
                  <a:tint val="90000"/>
                  <a:shade val="69000"/>
                  <a:satMod val="220000"/>
                </a:schemeClr>
              </a:gs>
              <a:gs pos="100000">
                <a:schemeClr val="accent6">
                  <a:tint val="77000"/>
                  <a:shade val="80000"/>
                  <a:satMod val="23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Welcome to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Auburn!</a:t>
            </a:r>
          </a:p>
        </p:txBody>
      </p:sp>
      <p:pic>
        <p:nvPicPr>
          <p:cNvPr id="1027" name="Picture 3" descr="C:\Documents and Settings\E11199\Local Settings\Temporary Internet Files\Content.IE5\UYVE96JR\MP9004309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1200" y="5334000"/>
            <a:ext cx="1295400" cy="12954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4797"/>
            <a:ext cx="3048052" cy="182654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950" y="415131"/>
            <a:ext cx="86868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</a:rPr>
              <a:t>Orientation night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24600" y="338931"/>
            <a:ext cx="2133600" cy="990600"/>
          </a:xfrm>
          <a:prstGeom prst="roundRect">
            <a:avLst/>
          </a:prstGeom>
          <a:gradFill>
            <a:gsLst>
              <a:gs pos="0">
                <a:schemeClr val="accent6">
                  <a:tint val="75000"/>
                  <a:shade val="85000"/>
                  <a:satMod val="230000"/>
                  <a:lumMod val="80000"/>
                  <a:lumOff val="20000"/>
                </a:schemeClr>
              </a:gs>
              <a:gs pos="25000">
                <a:schemeClr val="accent6">
                  <a:tint val="90000"/>
                  <a:shade val="70000"/>
                  <a:satMod val="220000"/>
                </a:schemeClr>
              </a:gs>
              <a:gs pos="50000">
                <a:schemeClr val="accent6">
                  <a:tint val="90000"/>
                  <a:shade val="58000"/>
                  <a:satMod val="225000"/>
                </a:schemeClr>
              </a:gs>
              <a:gs pos="65000">
                <a:schemeClr val="accent6">
                  <a:tint val="90000"/>
                  <a:shade val="58000"/>
                  <a:satMod val="225000"/>
                </a:schemeClr>
              </a:gs>
              <a:gs pos="80000">
                <a:schemeClr val="accent6">
                  <a:tint val="90000"/>
                  <a:shade val="69000"/>
                  <a:satMod val="220000"/>
                </a:schemeClr>
              </a:gs>
              <a:gs pos="100000">
                <a:schemeClr val="accent6">
                  <a:tint val="77000"/>
                  <a:shade val="80000"/>
                  <a:satMod val="23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Welcome to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Auburn!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285750" y="1420812"/>
            <a:ext cx="8839200" cy="53038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Walker Davis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</a:rPr>
              <a:t>Forms / Opportunities to Serve / Website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Stacy Norman/Ashley Miller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</a:rPr>
              <a:t>Spiritual Work </a:t>
            </a:r>
            <a:r>
              <a:rPr lang="en-US" b="1" dirty="0" smtClean="0">
                <a:solidFill>
                  <a:schemeClr val="bg1"/>
                </a:solidFill>
              </a:rPr>
              <a:t>Groups &amp; Adopt-A-Student</a:t>
            </a:r>
            <a:endParaRPr lang="en-US" b="1" dirty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Jeff Jerkins</a:t>
            </a:r>
          </a:p>
          <a:p>
            <a:pPr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/>
                </a:solidFill>
              </a:rPr>
              <a:t>Extracurricular Spiritual Growth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Jared Johnson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</a:rPr>
              <a:t>Becoming a Member &amp; Conclusion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Larry Rouse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Orientation night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Introduction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Walker Davis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Forms / Opportunities to Serve / Website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Stacy Norman / Ashley Miller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Spiritual Work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Groups &amp; Adopt-A-Student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Jeff Jerkins</a:t>
            </a:r>
          </a:p>
          <a:p>
            <a:pPr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Extracurricular Spiritual Growth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Jared Johnson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Becoming a Member &amp; Conclusion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Larry Rouse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10400" y="685800"/>
            <a:ext cx="1600200" cy="762000"/>
          </a:xfrm>
          <a:prstGeom prst="roundRect">
            <a:avLst/>
          </a:prstGeom>
          <a:gradFill>
            <a:gsLst>
              <a:gs pos="0">
                <a:schemeClr val="accent6">
                  <a:tint val="75000"/>
                  <a:shade val="85000"/>
                  <a:satMod val="230000"/>
                  <a:lumMod val="80000"/>
                  <a:lumOff val="20000"/>
                </a:schemeClr>
              </a:gs>
              <a:gs pos="25000">
                <a:schemeClr val="accent6">
                  <a:tint val="90000"/>
                  <a:shade val="70000"/>
                  <a:satMod val="220000"/>
                </a:schemeClr>
              </a:gs>
              <a:gs pos="50000">
                <a:schemeClr val="accent6">
                  <a:tint val="90000"/>
                  <a:shade val="58000"/>
                  <a:satMod val="225000"/>
                </a:schemeClr>
              </a:gs>
              <a:gs pos="65000">
                <a:schemeClr val="accent6">
                  <a:tint val="90000"/>
                  <a:shade val="58000"/>
                  <a:satMod val="225000"/>
                </a:schemeClr>
              </a:gs>
              <a:gs pos="80000">
                <a:schemeClr val="accent6">
                  <a:tint val="90000"/>
                  <a:shade val="69000"/>
                  <a:satMod val="220000"/>
                </a:schemeClr>
              </a:gs>
              <a:gs pos="100000">
                <a:schemeClr val="accent6">
                  <a:tint val="77000"/>
                  <a:shade val="80000"/>
                  <a:satMod val="23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Welcome to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Auburn!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4550" y="349250"/>
            <a:ext cx="4914900" cy="520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MEETING TIMES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609600" y="1219200"/>
            <a:ext cx="8229600" cy="56388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SUNDAY</a:t>
            </a:r>
          </a:p>
          <a:p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bg1"/>
                </a:solidFill>
              </a:rPr>
              <a:t>9:30 am </a:t>
            </a:r>
            <a:r>
              <a:rPr lang="en-US" sz="2800" dirty="0">
                <a:solidFill>
                  <a:schemeClr val="bg1"/>
                </a:solidFill>
              </a:rPr>
              <a:t>Bible Classes for All Ages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bg1"/>
                </a:solidFill>
              </a:rPr>
              <a:t>10:20 am </a:t>
            </a:r>
            <a:r>
              <a:rPr lang="en-US" sz="2800" dirty="0">
                <a:solidFill>
                  <a:schemeClr val="bg1"/>
                </a:solidFill>
              </a:rPr>
              <a:t>Worship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bg1"/>
                </a:solidFill>
              </a:rPr>
              <a:t>6:00 pm </a:t>
            </a:r>
            <a:r>
              <a:rPr lang="en-US" sz="2800" dirty="0">
                <a:solidFill>
                  <a:schemeClr val="bg1"/>
                </a:solidFill>
              </a:rPr>
              <a:t>Worship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WEDNESDAY</a:t>
            </a:r>
          </a:p>
          <a:p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bg1"/>
                </a:solidFill>
              </a:rPr>
              <a:t>7:00 pm </a:t>
            </a:r>
            <a:r>
              <a:rPr lang="en-US" sz="2800" dirty="0">
                <a:solidFill>
                  <a:schemeClr val="bg1"/>
                </a:solidFill>
              </a:rPr>
              <a:t>Bible Classes for All Ages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</a:t>
            </a:r>
            <a:r>
              <a:rPr lang="en-US" sz="2800" b="1" dirty="0">
                <a:solidFill>
                  <a:schemeClr val="bg1"/>
                </a:solidFill>
              </a:rPr>
              <a:t>Please don’t skip Bible Class!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77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8392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ELDERS</a:t>
            </a:r>
          </a:p>
          <a:p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Larry Rouse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	Walker Davis</a:t>
            </a:r>
          </a:p>
          <a:p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DEACONS</a:t>
            </a:r>
          </a:p>
          <a:p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Jeff Jerkins 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– Benevolence, Spiritual Work Groups</a:t>
            </a:r>
          </a:p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Jared Johnson 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– Teaching Program</a:t>
            </a:r>
          </a:p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Ashley Miller 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– A/V, IT, Equipment</a:t>
            </a:r>
          </a:p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Stacy Norman 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– Worship, Duty Roster</a:t>
            </a:r>
          </a:p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Jimmy Roberts 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– Buildings/Grounds</a:t>
            </a:r>
            <a:endParaRPr lang="en-US" sz="2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orbel" panose="020B0503020204020204" pitchFamily="34" charset="0"/>
              </a:rPr>
              <a:t>EVANGELISTS</a:t>
            </a:r>
          </a:p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Larry Rouse</a:t>
            </a:r>
          </a:p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	Ryan Hasty</a:t>
            </a:r>
          </a:p>
          <a:p>
            <a:r>
              <a:rPr lang="en-US" sz="2800" b="1" dirty="0">
                <a:solidFill>
                  <a:schemeClr val="bg1"/>
                </a:solidFill>
                <a:latin typeface="Corbel" panose="020B0503020204020204" pitchFamily="34" charset="0"/>
              </a:rPr>
              <a:t>             Gustavo Marino</a:t>
            </a:r>
            <a:endParaRPr lang="en-US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486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u="sng" dirty="0">
                <a:solidFill>
                  <a:schemeClr val="bg1"/>
                </a:solidFill>
                <a:latin typeface="+mn-lt"/>
              </a:rPr>
              <a:t>Parking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Park in grass area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Leave some spaces near building for visitors</a:t>
            </a:r>
          </a:p>
          <a:p>
            <a:pPr lvl="1"/>
            <a:endParaRPr lang="en-US" sz="3600" b="1" dirty="0">
              <a:solidFill>
                <a:schemeClr val="bg1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b="1" u="sng" dirty="0">
                <a:solidFill>
                  <a:schemeClr val="bg1"/>
                </a:solidFill>
                <a:latin typeface="+mn-lt"/>
              </a:rPr>
              <a:t>Auditorium Seating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Move in/closer, make room for visitors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Leave last 3 middle pews open – Sunday AM service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81175" y="349250"/>
            <a:ext cx="5581650" cy="5207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Several requests:</a:t>
            </a:r>
          </a:p>
        </p:txBody>
      </p:sp>
    </p:spTree>
    <p:extLst>
      <p:ext uri="{BB962C8B-B14F-4D97-AF65-F5344CB8AC3E}">
        <p14:creationId xmlns:p14="http://schemas.microsoft.com/office/powerpoint/2010/main" val="3841536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Orientation night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Walker Davis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Forms / Opportunities to Serve / Website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Stacy Norman / Ashley Miller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Spiritual Work Groups &amp; Adopt-A-Student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Jeff Jerkins</a:t>
            </a:r>
          </a:p>
          <a:p>
            <a:pPr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Extracurricular Spiritual Growth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Jared Johnson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Becoming a Member &amp; Conclusion</a:t>
            </a:r>
          </a:p>
          <a:p>
            <a:pPr lvl="1" fontAlgn="auto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Larry Rouse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10400" y="685800"/>
            <a:ext cx="1600200" cy="762000"/>
          </a:xfrm>
          <a:prstGeom prst="roundRect">
            <a:avLst/>
          </a:prstGeom>
          <a:gradFill>
            <a:gsLst>
              <a:gs pos="0">
                <a:schemeClr val="accent6">
                  <a:tint val="75000"/>
                  <a:shade val="85000"/>
                  <a:satMod val="230000"/>
                  <a:lumMod val="80000"/>
                  <a:lumOff val="20000"/>
                </a:schemeClr>
              </a:gs>
              <a:gs pos="25000">
                <a:schemeClr val="accent6">
                  <a:tint val="90000"/>
                  <a:shade val="70000"/>
                  <a:satMod val="220000"/>
                </a:schemeClr>
              </a:gs>
              <a:gs pos="50000">
                <a:schemeClr val="accent6">
                  <a:tint val="90000"/>
                  <a:shade val="58000"/>
                  <a:satMod val="225000"/>
                </a:schemeClr>
              </a:gs>
              <a:gs pos="65000">
                <a:schemeClr val="accent6">
                  <a:tint val="90000"/>
                  <a:shade val="58000"/>
                  <a:satMod val="225000"/>
                </a:schemeClr>
              </a:gs>
              <a:gs pos="80000">
                <a:schemeClr val="accent6">
                  <a:tint val="90000"/>
                  <a:shade val="69000"/>
                  <a:satMod val="220000"/>
                </a:schemeClr>
              </a:gs>
              <a:gs pos="100000">
                <a:schemeClr val="accent6">
                  <a:tint val="77000"/>
                  <a:shade val="80000"/>
                  <a:satMod val="23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Welcome to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Auburn!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6737" y="466833"/>
            <a:ext cx="8458200" cy="52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Forms and opportunities to serve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68275" y="466833"/>
            <a:ext cx="6532847" cy="68008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Contact Information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Teaching Classes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Sunday 9:30am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	Wednesday 7:00pm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Participation in Assemblies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Opportunities to Serve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	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4666" y="4210050"/>
            <a:ext cx="2172777" cy="130610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Guys, Check the Duty Roster </a:t>
            </a:r>
            <a:r>
              <a:rPr lang="en-US" sz="2400" b="1" dirty="0"/>
              <a:t>MONTHLY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352550"/>
            <a:ext cx="5138737" cy="315074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570922" y="4982756"/>
            <a:ext cx="3769289" cy="902731"/>
            <a:chOff x="4384111" y="3962401"/>
            <a:chExt cx="3769289" cy="902731"/>
          </a:xfrm>
        </p:grpSpPr>
        <p:sp>
          <p:nvSpPr>
            <p:cNvPr id="12" name="Right Arrow 11"/>
            <p:cNvSpPr/>
            <p:nvPr/>
          </p:nvSpPr>
          <p:spPr>
            <a:xfrm rot="16200000">
              <a:off x="6093845" y="3888357"/>
              <a:ext cx="537714" cy="685801"/>
            </a:xfrm>
            <a:prstGeom prst="rightArrow">
              <a:avLst>
                <a:gd name="adj1" fmla="val 3730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4111" y="4495800"/>
              <a:ext cx="376928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Aft>
                  <a:spcPts val="0"/>
                </a:spcAft>
                <a:buFont typeface="Wingdings 2"/>
                <a:buNone/>
                <a:defRPr/>
              </a:pPr>
              <a:r>
                <a:rPr lang="en-US" dirty="0">
                  <a:solidFill>
                    <a:schemeClr val="tx2"/>
                  </a:solidFill>
                </a:rPr>
                <a:t>Please complete this form tonight</a:t>
              </a:r>
              <a:r>
                <a:rPr lang="en-US" b="1" dirty="0">
                  <a:solidFill>
                    <a:schemeClr val="tx2"/>
                  </a:solidFill>
                </a:rPr>
                <a:t>!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6112"/>
            <a:ext cx="8458200" cy="5207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www.auchurch.com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7" y="476156"/>
            <a:ext cx="7762626" cy="63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6346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631</TotalTime>
  <Words>437</Words>
  <Application>Microsoft Office PowerPoint</Application>
  <PresentationFormat>On-screen Show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Welcome to auburn!</vt:lpstr>
      <vt:lpstr>Orientation night</vt:lpstr>
      <vt:lpstr>Orientation night</vt:lpstr>
      <vt:lpstr>MEETING TIMES</vt:lpstr>
      <vt:lpstr>PowerPoint Presentation</vt:lpstr>
      <vt:lpstr>PowerPoint Presentation</vt:lpstr>
      <vt:lpstr>Orientation night</vt:lpstr>
      <vt:lpstr>Forms and opportunities to serve</vt:lpstr>
      <vt:lpstr>www.auchurch.com</vt:lpstr>
      <vt:lpstr>www.auchurch.com</vt:lpstr>
      <vt:lpstr>www.auchurch.com</vt:lpstr>
      <vt:lpstr>Orientation night</vt:lpstr>
      <vt:lpstr>Spiritual Work Groups (Opportunities to Serve)</vt:lpstr>
      <vt:lpstr>PowerPoint Presentation</vt:lpstr>
      <vt:lpstr>Orientation night</vt:lpstr>
      <vt:lpstr> Extracurricular Spiritual growth</vt:lpstr>
      <vt:lpstr>Orientation night</vt:lpstr>
      <vt:lpstr>Orientation night</vt:lpstr>
    </vt:vector>
  </TitlesOfParts>
  <Company>Aflac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Aflac</dc:creator>
  <cp:lastModifiedBy>AshleyM</cp:lastModifiedBy>
  <cp:revision>85</cp:revision>
  <dcterms:created xsi:type="dcterms:W3CDTF">2008-08-20T18:34:31Z</dcterms:created>
  <dcterms:modified xsi:type="dcterms:W3CDTF">2017-08-21T14:58:54Z</dcterms:modified>
</cp:coreProperties>
</file>