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1971" r:id="rId3"/>
    <p:sldId id="2041" r:id="rId4"/>
    <p:sldId id="2042" r:id="rId5"/>
    <p:sldId id="2043" r:id="rId6"/>
    <p:sldId id="2044" r:id="rId7"/>
    <p:sldId id="2045" r:id="rId8"/>
    <p:sldId id="2046" r:id="rId9"/>
    <p:sldId id="2047" r:id="rId10"/>
    <p:sldId id="2048" r:id="rId11"/>
    <p:sldId id="2039" r:id="rId12"/>
    <p:sldId id="2049" r:id="rId13"/>
    <p:sldId id="2050" r:id="rId14"/>
    <p:sldId id="2051" r:id="rId15"/>
    <p:sldId id="2052" r:id="rId16"/>
    <p:sldId id="2053" r:id="rId17"/>
    <p:sldId id="2054" r:id="rId18"/>
    <p:sldId id="2055" r:id="rId19"/>
    <p:sldId id="2056" r:id="rId20"/>
    <p:sldId id="2057" r:id="rId21"/>
    <p:sldId id="2058" r:id="rId22"/>
    <p:sldId id="2059" r:id="rId23"/>
    <p:sldId id="2060" r:id="rId24"/>
    <p:sldId id="2061" r:id="rId25"/>
    <p:sldId id="2062" r:id="rId26"/>
    <p:sldId id="2063" r:id="rId27"/>
    <p:sldId id="2064" r:id="rId28"/>
    <p:sldId id="2065" r:id="rId29"/>
    <p:sldId id="2066" r:id="rId30"/>
    <p:sldId id="1849" r:id="rId31"/>
    <p:sldId id="2067" r:id="rId32"/>
    <p:sldId id="2068" r:id="rId33"/>
    <p:sldId id="2069" r:id="rId34"/>
    <p:sldId id="2070" r:id="rId35"/>
    <p:sldId id="2071" r:id="rId36"/>
    <p:sldId id="2072" r:id="rId37"/>
    <p:sldId id="2073" r:id="rId38"/>
    <p:sldId id="2074" r:id="rId39"/>
    <p:sldId id="2075" r:id="rId40"/>
    <p:sldId id="2076" r:id="rId41"/>
    <p:sldId id="2077" r:id="rId42"/>
    <p:sldId id="2078" r:id="rId43"/>
    <p:sldId id="2079" r:id="rId44"/>
    <p:sldId id="2080" r:id="rId45"/>
    <p:sldId id="2081" r:id="rId46"/>
    <p:sldId id="2082" r:id="rId47"/>
    <p:sldId id="2083" r:id="rId48"/>
    <p:sldId id="2084" r:id="rId49"/>
    <p:sldId id="2085" r:id="rId50"/>
    <p:sldId id="2086" r:id="rId51"/>
    <p:sldId id="2087" r:id="rId52"/>
    <p:sldId id="2088" r:id="rId53"/>
    <p:sldId id="2089" r:id="rId54"/>
    <p:sldId id="2090" r:id="rId55"/>
    <p:sldId id="2012" r:id="rId56"/>
    <p:sldId id="2091" r:id="rId57"/>
    <p:sldId id="2092" r:id="rId58"/>
    <p:sldId id="2093" r:id="rId59"/>
    <p:sldId id="2094" r:id="rId60"/>
    <p:sldId id="2095" r:id="rId61"/>
    <p:sldId id="2096" r:id="rId62"/>
    <p:sldId id="2097" r:id="rId63"/>
    <p:sldId id="2098" r:id="rId64"/>
    <p:sldId id="2099" r:id="rId65"/>
    <p:sldId id="2100" r:id="rId66"/>
    <p:sldId id="2101" r:id="rId67"/>
    <p:sldId id="2102" r:id="rId68"/>
    <p:sldId id="2103" r:id="rId69"/>
    <p:sldId id="2104" r:id="rId70"/>
    <p:sldId id="2105"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75" d="100"/>
          <a:sy n="75" d="100"/>
        </p:scale>
        <p:origin x="-738" y="-366"/>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1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a:effectLst>
                  <a:outerShdw blurRad="38100" dist="38100" dir="2700000" algn="tl">
                    <a:srgbClr val="000000"/>
                  </a:outerShdw>
                </a:effectLst>
              </a:rPr>
              <a:t>Lesson 4 – The Nature and Purpose of the New Covenant</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15:44-47</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It is </a:t>
            </a:r>
            <a:r>
              <a:rPr lang="en-US" altLang="en-US" sz="3000" u="sng" dirty="0">
                <a:effectLst>
                  <a:outerShdw blurRad="38100" dist="38100" dir="2700000" algn="tl">
                    <a:srgbClr val="000000"/>
                  </a:outerShdw>
                </a:effectLst>
              </a:rPr>
              <a:t>sown a natural body</a:t>
            </a:r>
            <a:r>
              <a:rPr lang="en-US" altLang="en-US" sz="3000" dirty="0">
                <a:effectLst>
                  <a:outerShdw blurRad="38100" dist="38100" dir="2700000" algn="tl">
                    <a:srgbClr val="000000"/>
                  </a:outerShdw>
                </a:effectLst>
              </a:rPr>
              <a:t>, it is </a:t>
            </a:r>
            <a:r>
              <a:rPr lang="en-US" altLang="en-US" sz="3000" u="sng" dirty="0">
                <a:effectLst>
                  <a:outerShdw blurRad="38100" dist="38100" dir="2700000" algn="tl">
                    <a:srgbClr val="000000"/>
                  </a:outerShdw>
                </a:effectLst>
              </a:rPr>
              <a:t>raised a spiritual body</a:t>
            </a:r>
            <a:r>
              <a:rPr lang="en-US" altLang="en-US" sz="3000" dirty="0">
                <a:effectLst>
                  <a:outerShdw blurRad="38100" dist="38100" dir="2700000" algn="tl">
                    <a:srgbClr val="000000"/>
                  </a:outerShdw>
                </a:effectLst>
              </a:rPr>
              <a:t>. There is a natural body, and there is a spiritual body.  45 And so it is written, "</a:t>
            </a:r>
            <a:r>
              <a:rPr lang="en-US" altLang="en-US" sz="3000" u="sng" dirty="0">
                <a:effectLst>
                  <a:outerShdw blurRad="38100" dist="38100" dir="2700000" algn="tl">
                    <a:srgbClr val="000000"/>
                  </a:outerShdw>
                </a:effectLst>
              </a:rPr>
              <a:t>The first man Adam</a:t>
            </a:r>
            <a:r>
              <a:rPr lang="en-US" altLang="en-US" sz="3000" dirty="0">
                <a:effectLst>
                  <a:outerShdw blurRad="38100" dist="38100" dir="2700000" algn="tl">
                    <a:srgbClr val="000000"/>
                  </a:outerShdw>
                </a:effectLst>
              </a:rPr>
              <a:t> became a living being." </a:t>
            </a:r>
            <a:r>
              <a:rPr lang="en-US" altLang="en-US" sz="3000" u="sng" dirty="0">
                <a:effectLst>
                  <a:outerShdw blurRad="38100" dist="38100" dir="2700000" algn="tl">
                    <a:srgbClr val="000000"/>
                  </a:outerShdw>
                </a:effectLst>
              </a:rPr>
              <a:t>The last Adam became a life-giving spirit</a:t>
            </a:r>
            <a:r>
              <a:rPr lang="en-US" altLang="en-US" sz="3000" dirty="0">
                <a:effectLst>
                  <a:outerShdw blurRad="38100" dist="38100" dir="2700000" algn="tl">
                    <a:srgbClr val="000000"/>
                  </a:outerShdw>
                </a:effectLst>
              </a:rPr>
              <a:t>.  46 However, </a:t>
            </a:r>
            <a:r>
              <a:rPr lang="en-US" altLang="en-US" sz="3000" u="sng" dirty="0">
                <a:effectLst>
                  <a:outerShdw blurRad="38100" dist="38100" dir="2700000" algn="tl">
                    <a:srgbClr val="000000"/>
                  </a:outerShdw>
                </a:effectLst>
              </a:rPr>
              <a:t>the spiritual is not first, but the natural, and afterward the spiritual</a:t>
            </a:r>
            <a:r>
              <a:rPr lang="en-US" altLang="en-US" sz="3000" dirty="0">
                <a:effectLst>
                  <a:outerShdw blurRad="38100" dist="38100" dir="2700000" algn="tl">
                    <a:srgbClr val="000000"/>
                  </a:outerShdw>
                </a:effectLst>
              </a:rPr>
              <a:t>.  47 The first man was of the earth, </a:t>
            </a:r>
            <a:r>
              <a:rPr lang="en-US" altLang="en-US" sz="3000" u="sng" dirty="0">
                <a:effectLst>
                  <a:outerShdw blurRad="38100" dist="38100" dir="2700000" algn="tl">
                    <a:srgbClr val="000000"/>
                  </a:outerShdw>
                </a:effectLst>
              </a:rPr>
              <a:t>made of dust</a:t>
            </a:r>
            <a:r>
              <a:rPr lang="en-US" altLang="en-US" sz="3000" dirty="0">
                <a:effectLst>
                  <a:outerShdw blurRad="38100" dist="38100" dir="2700000" algn="tl">
                    <a:srgbClr val="000000"/>
                  </a:outerShdw>
                </a:effectLst>
              </a:rPr>
              <a:t>; the second Man is </a:t>
            </a:r>
            <a:r>
              <a:rPr lang="en-US" altLang="en-US" sz="3000" u="sng" dirty="0">
                <a:effectLst>
                  <a:outerShdw blurRad="38100" dist="38100" dir="2700000" algn="tl">
                    <a:srgbClr val="000000"/>
                  </a:outerShdw>
                </a:effectLst>
              </a:rPr>
              <a:t>the Lord from heaven</a:t>
            </a:r>
            <a:r>
              <a:rPr lang="en-US" altLang="en-US" sz="3000" dirty="0">
                <a:effectLst>
                  <a:outerShdw blurRad="38100" dist="38100" dir="2700000" algn="tl">
                    <a:srgbClr val="000000"/>
                  </a:outerShdw>
                </a:effectLst>
              </a:rPr>
              <a:t>.</a:t>
            </a:r>
          </a:p>
        </p:txBody>
      </p:sp>
    </p:spTree>
    <p:extLst>
      <p:ext uri="{BB962C8B-B14F-4D97-AF65-F5344CB8AC3E}">
        <p14:creationId xmlns:p14="http://schemas.microsoft.com/office/powerpoint/2010/main" val="287999776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wants </a:t>
            </a:r>
            <a:r>
              <a:rPr lang="en-US" altLang="en-US" i="1" u="sng" dirty="0">
                <a:effectLst>
                  <a:outerShdw blurRad="38100" dist="38100" dir="2700000" algn="tl">
                    <a:srgbClr val="000000"/>
                  </a:outerShdw>
                </a:effectLst>
              </a:rPr>
              <a:t>His people to see and share in His glory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589014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Father, I desire that they also whom You gave Me may be with Me where I am, that </a:t>
            </a:r>
            <a:r>
              <a:rPr lang="en-US" altLang="en-US" u="sng" dirty="0">
                <a:effectLst>
                  <a:outerShdw blurRad="38100" dist="38100" dir="2700000" algn="tl">
                    <a:srgbClr val="000000"/>
                  </a:outerShdw>
                </a:effectLst>
              </a:rPr>
              <a:t>they may behold My glory which You have given Me</a:t>
            </a:r>
            <a:r>
              <a:rPr lang="en-US" altLang="en-US" dirty="0">
                <a:effectLst>
                  <a:outerShdw blurRad="38100" dist="38100" dir="2700000" algn="tl">
                    <a:srgbClr val="000000"/>
                  </a:outerShdw>
                </a:effectLst>
              </a:rPr>
              <a:t>; for You loved Me before the foundation of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09617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Glory</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1) as a manifestation of light radiance, brightness, splendor (AC 22.11); (2) as a manifestation of God's excellent power glory, majesty (RO 9.23); (3) as an excellent reputation honor, glory, praise (JN 5.44); (4) as a state characterized by honor, power, and remarkable appearance glory, splendor (LU 24.26</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841460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does the glory of each covenant compare? </a:t>
            </a:r>
            <a:r>
              <a:rPr lang="en-US" altLang="en-US" b="1" dirty="0">
                <a:effectLst>
                  <a:outerShdw blurRad="38100" dist="38100" dir="2700000" algn="tl">
                    <a:srgbClr val="000000"/>
                  </a:outerShdw>
                </a:effectLst>
              </a:rPr>
              <a:t>(2 Cor 3:5-11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170186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3:5-11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Not that we are sufficient of ourselves to think of anything as being from ourselves, but our sufficiency is from God,  6 who also made us sufficient as ministers of </a:t>
            </a:r>
            <a:r>
              <a:rPr lang="en-US" altLang="en-US" u="sng" dirty="0">
                <a:effectLst>
                  <a:outerShdw blurRad="38100" dist="38100" dir="2700000" algn="tl">
                    <a:srgbClr val="000000"/>
                  </a:outerShdw>
                </a:effectLst>
              </a:rPr>
              <a:t>the new covenant</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not of the letter but of the Spirit</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the letter kills</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the Spirit gives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002787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7 </a:t>
            </a:r>
            <a:r>
              <a:rPr lang="en-US" altLang="en-US" sz="3000" dirty="0">
                <a:effectLst>
                  <a:outerShdw blurRad="38100" dist="38100" dir="2700000" algn="tl">
                    <a:srgbClr val="000000"/>
                  </a:outerShdw>
                </a:effectLst>
              </a:rPr>
              <a:t>But if the ministry of death, </a:t>
            </a:r>
            <a:r>
              <a:rPr lang="en-US" altLang="en-US" sz="3000" u="sng" dirty="0">
                <a:effectLst>
                  <a:outerShdw blurRad="38100" dist="38100" dir="2700000" algn="tl">
                    <a:srgbClr val="000000"/>
                  </a:outerShdw>
                </a:effectLst>
              </a:rPr>
              <a:t>written and engraved on stones, was glorious</a:t>
            </a:r>
            <a:r>
              <a:rPr lang="en-US" altLang="en-US" sz="3000" dirty="0">
                <a:effectLst>
                  <a:outerShdw blurRad="38100" dist="38100" dir="2700000" algn="tl">
                    <a:srgbClr val="000000"/>
                  </a:outerShdw>
                </a:effectLst>
              </a:rPr>
              <a:t>, so that the children of Israel could not look steadily at the face of Moses because of the glory of his countenance, </a:t>
            </a:r>
            <a:r>
              <a:rPr lang="en-US" altLang="en-US" sz="3000" u="sng" dirty="0">
                <a:effectLst>
                  <a:outerShdw blurRad="38100" dist="38100" dir="2700000" algn="tl">
                    <a:srgbClr val="000000"/>
                  </a:outerShdw>
                </a:effectLst>
              </a:rPr>
              <a:t>which glory was passing away</a:t>
            </a:r>
            <a:r>
              <a:rPr lang="en-US" altLang="en-US" sz="3000" dirty="0">
                <a:effectLst>
                  <a:outerShdw blurRad="38100" dist="38100" dir="2700000" algn="tl">
                    <a:srgbClr val="000000"/>
                  </a:outerShdw>
                </a:effectLst>
              </a:rPr>
              <a:t>,  8 how will </a:t>
            </a:r>
            <a:r>
              <a:rPr lang="en-US" altLang="en-US" sz="3000" u="sng" dirty="0">
                <a:effectLst>
                  <a:outerShdw blurRad="38100" dist="38100" dir="2700000" algn="tl">
                    <a:srgbClr val="000000"/>
                  </a:outerShdw>
                </a:effectLst>
              </a:rPr>
              <a:t>the ministry of the Spirit not be more glorious</a:t>
            </a:r>
            <a:r>
              <a:rPr lang="en-US" altLang="en-US" sz="3000" dirty="0">
                <a:effectLst>
                  <a:outerShdw blurRad="38100" dist="38100" dir="2700000" algn="tl">
                    <a:srgbClr val="000000"/>
                  </a:outerShdw>
                </a:effectLst>
              </a:rPr>
              <a:t>?  9 For if the ministry of condemnation had glory, </a:t>
            </a:r>
            <a:r>
              <a:rPr lang="en-US" altLang="en-US" sz="3000" u="sng" dirty="0">
                <a:effectLst>
                  <a:outerShdw blurRad="38100" dist="38100" dir="2700000" algn="tl">
                    <a:srgbClr val="000000"/>
                  </a:outerShdw>
                </a:effectLst>
              </a:rPr>
              <a:t>the ministry of righteousness exceeds much more in </a:t>
            </a:r>
            <a:r>
              <a:rPr lang="en-US" altLang="en-US" sz="3000" u="sng" dirty="0" smtClean="0">
                <a:effectLst>
                  <a:outerShdw blurRad="38100" dist="38100" dir="2700000" algn="tl">
                    <a:srgbClr val="000000"/>
                  </a:outerShdw>
                </a:effectLst>
              </a:rPr>
              <a:t>glory</a:t>
            </a:r>
            <a:endParaRPr lang="en-US" altLang="en-US" sz="3000" u="sng" dirty="0">
              <a:effectLst>
                <a:outerShdw blurRad="38100" dist="38100" dir="2700000" algn="tl">
                  <a:srgbClr val="000000"/>
                </a:outerShdw>
              </a:effectLst>
            </a:endParaRPr>
          </a:p>
        </p:txBody>
      </p:sp>
    </p:spTree>
    <p:extLst>
      <p:ext uri="{BB962C8B-B14F-4D97-AF65-F5344CB8AC3E}">
        <p14:creationId xmlns:p14="http://schemas.microsoft.com/office/powerpoint/2010/main" val="35245407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10 </a:t>
            </a:r>
            <a:r>
              <a:rPr lang="en-US" altLang="en-US" dirty="0">
                <a:effectLst>
                  <a:outerShdw blurRad="38100" dist="38100" dir="2700000" algn="tl">
                    <a:srgbClr val="000000"/>
                  </a:outerShdw>
                </a:effectLst>
              </a:rPr>
              <a:t>For even what was made glorious </a:t>
            </a:r>
            <a:r>
              <a:rPr lang="en-US" altLang="en-US" u="sng" dirty="0">
                <a:effectLst>
                  <a:outerShdw blurRad="38100" dist="38100" dir="2700000" algn="tl">
                    <a:srgbClr val="000000"/>
                  </a:outerShdw>
                </a:effectLst>
              </a:rPr>
              <a:t>had no glory in this respect, because of the glory that excels.</a:t>
            </a:r>
            <a:r>
              <a:rPr lang="en-US" altLang="en-US" dirty="0">
                <a:effectLst>
                  <a:outerShdw blurRad="38100" dist="38100" dir="2700000" algn="tl">
                    <a:srgbClr val="000000"/>
                  </a:outerShdw>
                </a:effectLst>
              </a:rPr>
              <a:t>  11 For if what is passing away was glorious, </a:t>
            </a:r>
            <a:r>
              <a:rPr lang="en-US" altLang="en-US" u="sng" dirty="0">
                <a:effectLst>
                  <a:outerShdw blurRad="38100" dist="38100" dir="2700000" algn="tl">
                    <a:srgbClr val="000000"/>
                  </a:outerShdw>
                </a:effectLst>
              </a:rPr>
              <a:t>what remains is much more glorious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8733216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Old Covenant God’s glory was manifested on Mt. Sinai. The people were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rightly fearful and humbled. </a:t>
            </a:r>
          </a:p>
          <a:p>
            <a:r>
              <a:rPr lang="en-US" altLang="en-US" i="1" u="sng" dirty="0" smtClean="0">
                <a:effectLst>
                  <a:outerShdw blurRad="38100" dist="38100" dir="2700000" algn="tl">
                    <a:srgbClr val="000000"/>
                  </a:outerShdw>
                </a:effectLst>
              </a:rPr>
              <a:t>Moses</a:t>
            </a:r>
            <a:r>
              <a:rPr lang="en-US" altLang="en-US" i="1" u="sng" dirty="0">
                <a:effectLst>
                  <a:outerShdw blurRad="38100" dist="38100" dir="2700000" algn="tl">
                    <a:srgbClr val="000000"/>
                  </a:outerShdw>
                </a:effectLst>
              </a:rPr>
              <a:t>’ face glowed</a:t>
            </a:r>
            <a:r>
              <a:rPr lang="en-US" altLang="en-US" dirty="0">
                <a:effectLst>
                  <a:outerShdw blurRad="38100" dist="38100" dir="2700000" algn="tl">
                    <a:srgbClr val="000000"/>
                  </a:outerShdw>
                </a:effectLst>
              </a:rPr>
              <a:t> from being in God’s presence. </a:t>
            </a:r>
            <a:r>
              <a:rPr lang="en-US" altLang="en-US" b="1" dirty="0">
                <a:effectLst>
                  <a:outerShdw blurRad="38100" dist="38100" dir="2700000" algn="tl">
                    <a:srgbClr val="000000"/>
                  </a:outerShdw>
                </a:effectLst>
              </a:rPr>
              <a:t>(Ex 34:29-30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4253588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Exodus </a:t>
            </a:r>
            <a:r>
              <a:rPr lang="en-US" altLang="en-US" sz="3000" b="1" u="sng" dirty="0">
                <a:effectLst>
                  <a:outerShdw blurRad="38100" dist="38100" dir="2700000" algn="tl">
                    <a:srgbClr val="000000"/>
                  </a:outerShdw>
                </a:effectLst>
              </a:rPr>
              <a:t>34:29-30</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Now it was so, when Moses came down from Mount Sinai (and the two tablets of the Testimony were in Moses' hand when he came down from the mountain), that Moses did not know that </a:t>
            </a:r>
            <a:r>
              <a:rPr lang="en-US" altLang="en-US" sz="3000" u="sng" dirty="0">
                <a:effectLst>
                  <a:outerShdw blurRad="38100" dist="38100" dir="2700000" algn="tl">
                    <a:srgbClr val="000000"/>
                  </a:outerShdw>
                </a:effectLst>
              </a:rPr>
              <a:t>the skin of his face shone</a:t>
            </a:r>
            <a:r>
              <a:rPr lang="en-US" altLang="en-US" sz="3000" dirty="0">
                <a:effectLst>
                  <a:outerShdw blurRad="38100" dist="38100" dir="2700000" algn="tl">
                    <a:srgbClr val="000000"/>
                  </a:outerShdw>
                </a:effectLst>
              </a:rPr>
              <a:t> while he talked with Him.  30 So when Aaron and all the children of Israel saw Moses, behold, the skin of his face shone, and </a:t>
            </a:r>
            <a:r>
              <a:rPr lang="en-US" altLang="en-US" sz="3000" u="sng" dirty="0">
                <a:effectLst>
                  <a:outerShdw blurRad="38100" dist="38100" dir="2700000" algn="tl">
                    <a:srgbClr val="000000"/>
                  </a:outerShdw>
                </a:effectLst>
              </a:rPr>
              <a:t>they were afraid to come near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5213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plan involved first a physical element that </a:t>
            </a:r>
            <a:r>
              <a:rPr lang="en-US" altLang="en-US" i="1" u="sng" dirty="0">
                <a:effectLst>
                  <a:outerShdw blurRad="38100" dist="38100" dir="2700000" algn="tl">
                    <a:srgbClr val="000000"/>
                  </a:outerShdw>
                </a:effectLst>
              </a:rPr>
              <a:t>pointed to a later spiritual reality</a:t>
            </a:r>
            <a:r>
              <a:rPr lang="en-US" altLang="en-US" i="1"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first covenant </a:t>
            </a:r>
            <a:r>
              <a:rPr lang="en-US" altLang="en-US" i="1" u="sng" dirty="0">
                <a:effectLst>
                  <a:outerShdw blurRad="38100" dist="38100" dir="2700000" algn="tl">
                    <a:srgbClr val="000000"/>
                  </a:outerShdw>
                </a:effectLst>
              </a:rPr>
              <a:t>by design</a:t>
            </a:r>
            <a:r>
              <a:rPr lang="en-US" altLang="en-US" dirty="0">
                <a:effectLst>
                  <a:outerShdw blurRad="38100" dist="38100" dir="2700000" algn="tl">
                    <a:srgbClr val="000000"/>
                  </a:outerShdw>
                </a:effectLst>
              </a:rPr>
              <a:t> had many “fleshly ordnances.” </a:t>
            </a:r>
            <a:r>
              <a:rPr lang="en-US" altLang="en-US" b="1" dirty="0">
                <a:effectLst>
                  <a:outerShdw blurRad="38100" dist="38100" dir="2700000" algn="tl">
                    <a:srgbClr val="000000"/>
                  </a:outerShdw>
                </a:effectLst>
              </a:rPr>
              <a:t>(Heb 9:9-10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487610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Moses </a:t>
            </a:r>
            <a:r>
              <a:rPr lang="en-US" altLang="en-US" dirty="0">
                <a:effectLst>
                  <a:outerShdw blurRad="38100" dist="38100" dir="2700000" algn="tl">
                    <a:srgbClr val="000000"/>
                  </a:outerShdw>
                </a:effectLst>
              </a:rPr>
              <a:t>asked to see a fuller revelation of God’s glory. He saw </a:t>
            </a:r>
            <a:r>
              <a:rPr lang="en-US" altLang="en-US" i="1" u="sng" dirty="0">
                <a:effectLst>
                  <a:outerShdw blurRad="38100" dist="38100" dir="2700000" algn="tl">
                    <a:srgbClr val="000000"/>
                  </a:outerShdw>
                </a:effectLst>
              </a:rPr>
              <a:t>God’s goodness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(Ex 33:17-19, 22-23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478848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33:17-19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the LORD said to Moses, "I will also do this thing that you have spoken; for you have found grace in My sight, and I know you by name."  18 And he said, "</a:t>
            </a:r>
            <a:r>
              <a:rPr lang="en-US" altLang="en-US" u="sng" dirty="0">
                <a:effectLst>
                  <a:outerShdw blurRad="38100" dist="38100" dir="2700000" algn="tl">
                    <a:srgbClr val="000000"/>
                  </a:outerShdw>
                </a:effectLst>
              </a:rPr>
              <a:t>Please, show me Your glory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7947212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Then He said, "</a:t>
            </a:r>
            <a:r>
              <a:rPr lang="en-US" altLang="en-US" u="sng" dirty="0">
                <a:effectLst>
                  <a:outerShdw blurRad="38100" dist="38100" dir="2700000" algn="tl">
                    <a:srgbClr val="000000"/>
                  </a:outerShdw>
                </a:effectLst>
              </a:rPr>
              <a:t>I will make all My goodness pass before you</a:t>
            </a:r>
            <a:r>
              <a:rPr lang="en-US" altLang="en-US" dirty="0">
                <a:effectLst>
                  <a:outerShdw blurRad="38100" dist="38100" dir="2700000" algn="tl">
                    <a:srgbClr val="000000"/>
                  </a:outerShdw>
                </a:effectLst>
              </a:rPr>
              <a:t>, and I will proclaim the name of the LORD before you. I will be gracious to whom I will be gracious, and I will have compassion on whom I will have compassion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36021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33:22-23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it shall be, while My glory passes by, that I will put you in the cleft of the rock, and will cover you with My hand while I pass by.  23 "Then I will take away My hand, and you shall see My back; but My face shall not be seen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858812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New Covenant we come to see God and His glory in </a:t>
            </a:r>
            <a:r>
              <a:rPr lang="en-US" altLang="en-US" i="1" u="sng" dirty="0">
                <a:effectLst>
                  <a:outerShdw blurRad="38100" dist="38100" dir="2700000" algn="tl">
                    <a:srgbClr val="000000"/>
                  </a:outerShdw>
                </a:effectLst>
              </a:rPr>
              <a:t>the fullness of the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revelation of the person of Jesus Christ</a:t>
            </a:r>
            <a:r>
              <a:rPr lang="en-US" altLang="en-US" dirty="0">
                <a:effectLst>
                  <a:outerShdw blurRad="38100" dist="38100" dir="2700000" algn="tl">
                    <a:srgbClr val="000000"/>
                  </a:outerShdw>
                </a:effectLst>
              </a:rPr>
              <a:t>. God became man! </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fullness is </a:t>
            </a:r>
            <a:r>
              <a:rPr lang="en-US" altLang="en-US" i="1" u="sng" dirty="0">
                <a:effectLst>
                  <a:outerShdw blurRad="38100" dist="38100" dir="2700000" algn="tl">
                    <a:srgbClr val="000000"/>
                  </a:outerShdw>
                </a:effectLst>
              </a:rPr>
              <a:t>much more powerful than the shadow</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Both </a:t>
            </a:r>
            <a:r>
              <a:rPr lang="en-US" altLang="en-US" dirty="0">
                <a:effectLst>
                  <a:outerShdw blurRad="38100" dist="38100" dir="2700000" algn="tl">
                    <a:srgbClr val="000000"/>
                  </a:outerShdw>
                </a:effectLst>
              </a:rPr>
              <a:t>had glory, grace and truth but when compared </a:t>
            </a:r>
            <a:r>
              <a:rPr lang="en-US" altLang="en-US" i="1" u="sng" dirty="0">
                <a:effectLst>
                  <a:outerShdw blurRad="38100" dist="38100" dir="2700000" algn="tl">
                    <a:srgbClr val="000000"/>
                  </a:outerShdw>
                </a:effectLst>
              </a:rPr>
              <a:t>the difference is </a:t>
            </a:r>
            <a:r>
              <a:rPr lang="en-US" altLang="en-US" i="1" u="sng" dirty="0" smtClean="0">
                <a:effectLst>
                  <a:outerShdw blurRad="38100" dist="38100" dir="2700000" algn="tl">
                    <a:srgbClr val="000000"/>
                  </a:outerShdw>
                </a:effectLst>
              </a:rPr>
              <a:t>overwhelming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1:14, 16-17; 2 Cor 3:9-10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2753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 Word became flesh and dwelt among us, and </a:t>
            </a:r>
            <a:r>
              <a:rPr lang="en-US" altLang="en-US" u="sng" dirty="0">
                <a:effectLst>
                  <a:outerShdw blurRad="38100" dist="38100" dir="2700000" algn="tl">
                    <a:srgbClr val="000000"/>
                  </a:outerShdw>
                </a:effectLst>
              </a:rPr>
              <a:t>we beheld His glory</a:t>
            </a:r>
            <a:r>
              <a:rPr lang="en-US" altLang="en-US" dirty="0">
                <a:effectLst>
                  <a:outerShdw blurRad="38100" dist="38100" dir="2700000" algn="tl">
                    <a:srgbClr val="000000"/>
                  </a:outerShdw>
                </a:effectLst>
              </a:rPr>
              <a:t>, the glory as of the only begotten of the Father</a:t>
            </a:r>
            <a:r>
              <a:rPr lang="en-US" altLang="en-US" u="sng" dirty="0">
                <a:effectLst>
                  <a:outerShdw blurRad="38100" dist="38100" dir="2700000" algn="tl">
                    <a:srgbClr val="000000"/>
                  </a:outerShdw>
                </a:effectLst>
              </a:rPr>
              <a:t>, full of grace and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7274565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1:16-17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of </a:t>
            </a:r>
            <a:r>
              <a:rPr lang="en-US" altLang="en-US" u="sng" dirty="0">
                <a:effectLst>
                  <a:outerShdw blurRad="38100" dist="38100" dir="2700000" algn="tl">
                    <a:srgbClr val="000000"/>
                  </a:outerShdw>
                </a:effectLst>
              </a:rPr>
              <a:t>His fullness we have all received</a:t>
            </a:r>
            <a:r>
              <a:rPr lang="en-US" altLang="en-US" dirty="0">
                <a:effectLst>
                  <a:outerShdw blurRad="38100" dist="38100" dir="2700000" algn="tl">
                    <a:srgbClr val="000000"/>
                  </a:outerShdw>
                </a:effectLst>
              </a:rPr>
              <a:t>, and grace for grace.  17 For the law was given through Moses, but </a:t>
            </a:r>
            <a:r>
              <a:rPr lang="en-US" altLang="en-US" u="sng" dirty="0">
                <a:effectLst>
                  <a:outerShdw blurRad="38100" dist="38100" dir="2700000" algn="tl">
                    <a:srgbClr val="000000"/>
                  </a:outerShdw>
                </a:effectLst>
              </a:rPr>
              <a:t>grace and truth came through Jesus </a:t>
            </a:r>
            <a:r>
              <a:rPr lang="en-US" altLang="en-US" u="sng" dirty="0" smtClean="0">
                <a:effectLst>
                  <a:outerShdw blurRad="38100" dist="38100" dir="2700000" algn="tl">
                    <a:srgbClr val="000000"/>
                  </a:outerShdw>
                </a:effectLst>
              </a:rPr>
              <a:t>Christ</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3164488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3:9-10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if the ministry of condemnation had glory, </a:t>
            </a:r>
            <a:r>
              <a:rPr lang="en-US" altLang="en-US" u="sng" dirty="0">
                <a:effectLst>
                  <a:outerShdw blurRad="38100" dist="38100" dir="2700000" algn="tl">
                    <a:srgbClr val="000000"/>
                  </a:outerShdw>
                </a:effectLst>
              </a:rPr>
              <a:t>the ministry of righteousness exceeds much more in glory</a:t>
            </a:r>
            <a:r>
              <a:rPr lang="en-US" altLang="en-US" dirty="0">
                <a:effectLst>
                  <a:outerShdw blurRad="38100" dist="38100" dir="2700000" algn="tl">
                    <a:srgbClr val="000000"/>
                  </a:outerShdw>
                </a:effectLst>
              </a:rPr>
              <a:t>.  10 For even what was made glorious </a:t>
            </a:r>
            <a:r>
              <a:rPr lang="en-US" altLang="en-US" u="sng" dirty="0">
                <a:effectLst>
                  <a:outerShdw blurRad="38100" dist="38100" dir="2700000" algn="tl">
                    <a:srgbClr val="000000"/>
                  </a:outerShdw>
                </a:effectLst>
              </a:rPr>
              <a:t>had no glory in this respect</a:t>
            </a:r>
            <a:r>
              <a:rPr lang="en-US" altLang="en-US" dirty="0">
                <a:effectLst>
                  <a:outerShdw blurRad="38100" dist="38100" dir="2700000" algn="tl">
                    <a:srgbClr val="000000"/>
                  </a:outerShdw>
                </a:effectLst>
              </a:rPr>
              <a:t>, because of the glory that excels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26045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how </a:t>
            </a:r>
            <a:r>
              <a:rPr lang="en-US" altLang="en-US" i="1" u="sng" dirty="0">
                <a:effectLst>
                  <a:outerShdw blurRad="38100" dist="38100" dir="2700000" algn="tl">
                    <a:srgbClr val="000000"/>
                  </a:outerShdw>
                </a:effectLst>
              </a:rPr>
              <a:t>we are changed</a:t>
            </a:r>
            <a:r>
              <a:rPr lang="en-US" altLang="en-US" dirty="0">
                <a:effectLst>
                  <a:outerShdw blurRad="38100" dist="38100" dir="2700000" algn="tl">
                    <a:srgbClr val="000000"/>
                  </a:outerShdw>
                </a:effectLst>
              </a:rPr>
              <a:t> when we come to see that glory daily!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3:17-18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451200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glory of the New Covenant eclipses that of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3:17-18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 Lord is the Spirit; and where the Spirit of the Lord is, there is liberty.  18 But we all, with unveiled face, </a:t>
            </a:r>
            <a:r>
              <a:rPr lang="en-US" altLang="en-US" u="sng" dirty="0">
                <a:effectLst>
                  <a:outerShdw blurRad="38100" dist="38100" dir="2700000" algn="tl">
                    <a:srgbClr val="000000"/>
                  </a:outerShdw>
                </a:effectLst>
              </a:rPr>
              <a:t>beholding as in a mirror the glory of the Lord</a:t>
            </a:r>
            <a:r>
              <a:rPr lang="en-US" altLang="en-US" dirty="0">
                <a:effectLst>
                  <a:outerShdw blurRad="38100" dist="38100" dir="2700000" algn="tl">
                    <a:srgbClr val="000000"/>
                  </a:outerShdw>
                </a:effectLst>
              </a:rPr>
              <a:t>, are </a:t>
            </a:r>
            <a:r>
              <a:rPr lang="en-US" altLang="en-US" u="sng" dirty="0">
                <a:effectLst>
                  <a:outerShdw blurRad="38100" dist="38100" dir="2700000" algn="tl">
                    <a:srgbClr val="000000"/>
                  </a:outerShdw>
                </a:effectLst>
              </a:rPr>
              <a:t>being transformed into the same image from glory to glory</a:t>
            </a:r>
            <a:r>
              <a:rPr lang="en-US" altLang="en-US" dirty="0">
                <a:effectLst>
                  <a:outerShdw blurRad="38100" dist="38100" dir="2700000" algn="tl">
                    <a:srgbClr val="000000"/>
                  </a:outerShdw>
                </a:effectLst>
              </a:rPr>
              <a:t>, just as by the Spirit of the Lord.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04595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9:9-10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It was </a:t>
            </a:r>
            <a:r>
              <a:rPr lang="en-US" altLang="en-US" u="sng" dirty="0">
                <a:effectLst>
                  <a:outerShdw blurRad="38100" dist="38100" dir="2700000" algn="tl">
                    <a:srgbClr val="000000"/>
                  </a:outerShdw>
                </a:effectLst>
              </a:rPr>
              <a:t>symbolic for the present time</a:t>
            </a:r>
            <a:r>
              <a:rPr lang="en-US" altLang="en-US" dirty="0">
                <a:effectLst>
                  <a:outerShdw blurRad="38100" dist="38100" dir="2700000" algn="tl">
                    <a:srgbClr val="000000"/>
                  </a:outerShdw>
                </a:effectLst>
              </a:rPr>
              <a:t> in which both gifts and sacrifices are offered which cannot make him who performed the service perfect in regard to the conscience --  10 </a:t>
            </a:r>
            <a:r>
              <a:rPr lang="en-US" altLang="en-US" u="sng" dirty="0">
                <a:effectLst>
                  <a:outerShdw blurRad="38100" dist="38100" dir="2700000" algn="tl">
                    <a:srgbClr val="000000"/>
                  </a:outerShdw>
                </a:effectLst>
              </a:rPr>
              <a:t>concerned only</a:t>
            </a:r>
            <a:r>
              <a:rPr lang="en-US" altLang="en-US" dirty="0">
                <a:effectLst>
                  <a:outerShdw blurRad="38100" dist="38100" dir="2700000" algn="tl">
                    <a:srgbClr val="000000"/>
                  </a:outerShdw>
                </a:effectLst>
              </a:rPr>
              <a:t> with foods and drinks, various washings, and </a:t>
            </a:r>
            <a:r>
              <a:rPr lang="en-US" altLang="en-US" u="sng" dirty="0">
                <a:effectLst>
                  <a:outerShdw blurRad="38100" dist="38100" dir="2700000" algn="tl">
                    <a:srgbClr val="000000"/>
                  </a:outerShdw>
                </a:effectLst>
              </a:rPr>
              <a:t>fleshly ordinances imposed until the time of reformation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791195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personally gives the New Covenant in contrast to those that delivered the Old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Covenant. </a:t>
            </a:r>
            <a:r>
              <a:rPr lang="en-US" altLang="en-US" b="1" dirty="0">
                <a:effectLst>
                  <a:outerShdw blurRad="38100" dist="38100" dir="2700000" algn="tl">
                    <a:srgbClr val="000000"/>
                  </a:outerShdw>
                </a:effectLst>
              </a:rPr>
              <a:t>(Heb 1:1-2;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23137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God, </a:t>
            </a:r>
            <a:r>
              <a:rPr lang="en-US" altLang="en-US" u="sng" dirty="0">
                <a:effectLst>
                  <a:outerShdw blurRad="38100" dist="38100" dir="2700000" algn="tl">
                    <a:srgbClr val="000000"/>
                  </a:outerShdw>
                </a:effectLst>
              </a:rPr>
              <a:t>who at various times and in various ways spoke in time past</a:t>
            </a:r>
            <a:r>
              <a:rPr lang="en-US" altLang="en-US" dirty="0">
                <a:effectLst>
                  <a:outerShdw blurRad="38100" dist="38100" dir="2700000" algn="tl">
                    <a:srgbClr val="000000"/>
                  </a:outerShdw>
                </a:effectLst>
              </a:rPr>
              <a:t> to the fathers by the prophets,  2 has in these last days </a:t>
            </a:r>
            <a:r>
              <a:rPr lang="en-US" altLang="en-US" u="sng" dirty="0">
                <a:effectLst>
                  <a:outerShdw blurRad="38100" dist="38100" dir="2700000" algn="tl">
                    <a:srgbClr val="000000"/>
                  </a:outerShdw>
                </a:effectLst>
              </a:rPr>
              <a:t>spoken to us by His Son</a:t>
            </a:r>
            <a:r>
              <a:rPr lang="en-US" altLang="en-US" dirty="0">
                <a:effectLst>
                  <a:outerShdw blurRad="38100" dist="38100" dir="2700000" algn="tl">
                    <a:srgbClr val="000000"/>
                  </a:outerShdw>
                </a:effectLst>
              </a:rPr>
              <a:t>, whom He has appointed </a:t>
            </a:r>
            <a:r>
              <a:rPr lang="en-US" altLang="en-US" u="sng" dirty="0">
                <a:effectLst>
                  <a:outerShdw blurRad="38100" dist="38100" dir="2700000" algn="tl">
                    <a:srgbClr val="000000"/>
                  </a:outerShdw>
                </a:effectLst>
              </a:rPr>
              <a:t>heir of all things</a:t>
            </a:r>
            <a:r>
              <a:rPr lang="en-US" altLang="en-US" dirty="0">
                <a:effectLst>
                  <a:outerShdw blurRad="38100" dist="38100" dir="2700000" algn="tl">
                    <a:srgbClr val="000000"/>
                  </a:outerShdw>
                </a:effectLst>
              </a:rPr>
              <a:t>, through whom also </a:t>
            </a:r>
            <a:r>
              <a:rPr lang="en-US" altLang="en-US" u="sng" dirty="0">
                <a:effectLst>
                  <a:outerShdw blurRad="38100" dist="38100" dir="2700000" algn="tl">
                    <a:srgbClr val="000000"/>
                  </a:outerShdw>
                </a:effectLst>
              </a:rPr>
              <a:t>He made the worlds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14579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Hebrews </a:t>
            </a:r>
            <a:r>
              <a:rPr lang="en-US" altLang="en-US" sz="3000" b="1" u="sng" dirty="0">
                <a:effectLst>
                  <a:outerShdw blurRad="38100" dist="38100" dir="2700000" algn="tl">
                    <a:srgbClr val="000000"/>
                  </a:outerShdw>
                </a:effectLst>
              </a:rPr>
              <a:t>2:1-3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Therefore we must give the more earnest heed to the things we have heard, lest we drift away.  2 For </a:t>
            </a:r>
            <a:r>
              <a:rPr lang="en-US" altLang="en-US" sz="3000" u="sng" dirty="0">
                <a:effectLst>
                  <a:outerShdw blurRad="38100" dist="38100" dir="2700000" algn="tl">
                    <a:srgbClr val="000000"/>
                  </a:outerShdw>
                </a:effectLst>
              </a:rPr>
              <a:t>if the word spoken through angels</a:t>
            </a:r>
            <a:r>
              <a:rPr lang="en-US" altLang="en-US" sz="3000" dirty="0">
                <a:effectLst>
                  <a:outerShdw blurRad="38100" dist="38100" dir="2700000" algn="tl">
                    <a:srgbClr val="000000"/>
                  </a:outerShdw>
                </a:effectLst>
              </a:rPr>
              <a:t> proved steadfast, and every transgression and disobedience received a just reward,  3 how shall we escape if we neglect so great a salvation, which at the first began to be spoken by the Lord, and was confirmed to us by those who heard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402046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wanted men to do much more than recognize the identity of Jesus.</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a very rare occasion God spoke directly from heaven both identifying His </a:t>
            </a:r>
            <a:r>
              <a:rPr lang="en-US" altLang="en-US" dirty="0" smtClean="0">
                <a:effectLst>
                  <a:outerShdw blurRad="38100" dist="38100" dir="2700000" algn="tl">
                    <a:srgbClr val="000000"/>
                  </a:outerShdw>
                </a:effectLst>
              </a:rPr>
              <a:t>Son </a:t>
            </a:r>
            <a:r>
              <a:rPr lang="en-US" altLang="en-US" dirty="0">
                <a:effectLst>
                  <a:outerShdw blurRad="38100" dist="38100" dir="2700000" algn="tl">
                    <a:srgbClr val="000000"/>
                  </a:outerShdw>
                </a:effectLst>
              </a:rPr>
              <a:t>and in His desired response from men. </a:t>
            </a:r>
            <a:r>
              <a:rPr lang="en-US" altLang="en-US" i="1" u="sng" dirty="0">
                <a:effectLst>
                  <a:outerShdw blurRad="38100" dist="38100" dir="2700000" algn="tl">
                    <a:srgbClr val="000000"/>
                  </a:outerShdw>
                </a:effectLst>
              </a:rPr>
              <a:t>Hear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17:4-5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926133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17:3-5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behold, </a:t>
            </a:r>
            <a:r>
              <a:rPr lang="en-US" altLang="en-US" u="sng" dirty="0">
                <a:effectLst>
                  <a:outerShdw blurRad="38100" dist="38100" dir="2700000" algn="tl">
                    <a:srgbClr val="000000"/>
                  </a:outerShdw>
                </a:effectLst>
              </a:rPr>
              <a:t>Moses and Elijah</a:t>
            </a:r>
            <a:r>
              <a:rPr lang="en-US" altLang="en-US" dirty="0">
                <a:effectLst>
                  <a:outerShdw blurRad="38100" dist="38100" dir="2700000" algn="tl">
                    <a:srgbClr val="000000"/>
                  </a:outerShdw>
                </a:effectLst>
              </a:rPr>
              <a:t> appeared to them, talking with Him.  4 Then Peter answered and said to Jesus, "Lord, it is good for us to be here; if You wish, </a:t>
            </a:r>
            <a:r>
              <a:rPr lang="en-US" altLang="en-US" u="sng" dirty="0">
                <a:effectLst>
                  <a:outerShdw blurRad="38100" dist="38100" dir="2700000" algn="tl">
                    <a:srgbClr val="000000"/>
                  </a:outerShdw>
                </a:effectLst>
              </a:rPr>
              <a:t>let us make here three tabernacles</a:t>
            </a:r>
            <a:r>
              <a:rPr lang="en-US" altLang="en-US" dirty="0">
                <a:effectLst>
                  <a:outerShdw blurRad="38100" dist="38100" dir="2700000" algn="tl">
                    <a:srgbClr val="000000"/>
                  </a:outerShdw>
                </a:effectLst>
              </a:rPr>
              <a:t>: one for You, one for Moses, and one for Elijah."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66832868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 </a:t>
            </a:r>
            <a:r>
              <a:rPr lang="en-US" altLang="en-US" dirty="0">
                <a:effectLst>
                  <a:outerShdw blurRad="38100" dist="38100" dir="2700000" algn="tl">
                    <a:srgbClr val="000000"/>
                  </a:outerShdw>
                </a:effectLst>
              </a:rPr>
              <a:t>While he was still speaking, behold, </a:t>
            </a:r>
            <a:r>
              <a:rPr lang="en-US" altLang="en-US" u="sng" dirty="0">
                <a:effectLst>
                  <a:outerShdw blurRad="38100" dist="38100" dir="2700000" algn="tl">
                    <a:srgbClr val="000000"/>
                  </a:outerShdw>
                </a:effectLst>
              </a:rPr>
              <a:t>a bright cloud overshadowed them</a:t>
            </a:r>
            <a:r>
              <a:rPr lang="en-US" altLang="en-US" dirty="0">
                <a:effectLst>
                  <a:outerShdw blurRad="38100" dist="38100" dir="2700000" algn="tl">
                    <a:srgbClr val="000000"/>
                  </a:outerShdw>
                </a:effectLst>
              </a:rPr>
              <a:t>; and suddenly a voice came out of the cloud, saying, "This is My beloved Son, in whom I am well pleased. </a:t>
            </a:r>
            <a:r>
              <a:rPr lang="en-US" altLang="en-US" u="sng" dirty="0">
                <a:effectLst>
                  <a:outerShdw blurRad="38100" dist="38100" dir="2700000" algn="tl">
                    <a:srgbClr val="000000"/>
                  </a:outerShdw>
                </a:effectLst>
              </a:rPr>
              <a:t>Hear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472325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contrast between Christ and Moses. Jesus built the house and has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more glory than the house He built!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 3:3-6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5659617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3:3-6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this One has been </a:t>
            </a:r>
            <a:r>
              <a:rPr lang="en-US" altLang="en-US" u="sng" dirty="0">
                <a:effectLst>
                  <a:outerShdw blurRad="38100" dist="38100" dir="2700000" algn="tl">
                    <a:srgbClr val="000000"/>
                  </a:outerShdw>
                </a:effectLst>
              </a:rPr>
              <a:t>counted worthy of more glory than Moses</a:t>
            </a:r>
            <a:r>
              <a:rPr lang="en-US" altLang="en-US" dirty="0">
                <a:effectLst>
                  <a:outerShdw blurRad="38100" dist="38100" dir="2700000" algn="tl">
                    <a:srgbClr val="000000"/>
                  </a:outerShdw>
                </a:effectLst>
              </a:rPr>
              <a:t>, inasmuch as </a:t>
            </a:r>
            <a:r>
              <a:rPr lang="en-US" altLang="en-US" u="sng" dirty="0">
                <a:effectLst>
                  <a:outerShdw blurRad="38100" dist="38100" dir="2700000" algn="tl">
                    <a:srgbClr val="000000"/>
                  </a:outerShdw>
                </a:effectLst>
              </a:rPr>
              <a:t>He who built the house has more honor than the house</a:t>
            </a:r>
            <a:r>
              <a:rPr lang="en-US" altLang="en-US" dirty="0">
                <a:effectLst>
                  <a:outerShdw blurRad="38100" dist="38100" dir="2700000" algn="tl">
                    <a:srgbClr val="000000"/>
                  </a:outerShdw>
                </a:effectLst>
              </a:rPr>
              <a:t>.  4 For every house is built by someone, but </a:t>
            </a:r>
            <a:r>
              <a:rPr lang="en-US" altLang="en-US" u="sng" dirty="0">
                <a:effectLst>
                  <a:outerShdw blurRad="38100" dist="38100" dir="2700000" algn="tl">
                    <a:srgbClr val="000000"/>
                  </a:outerShdw>
                </a:effectLst>
              </a:rPr>
              <a:t>He who built all things is God</a:t>
            </a:r>
            <a:r>
              <a:rPr lang="en-US" altLang="en-US" dirty="0">
                <a:effectLst>
                  <a:outerShdw blurRad="38100" dist="38100" dir="2700000" algn="tl">
                    <a:srgbClr val="000000"/>
                  </a:outerShdw>
                </a:effectLst>
              </a:rPr>
              <a:t>.  5 And Moses indeed was faithful in all His house as a servant, for a testimony of those things which would be spoken afterward,  </a:t>
            </a:r>
          </a:p>
        </p:txBody>
      </p:sp>
    </p:spTree>
    <p:extLst>
      <p:ext uri="{BB962C8B-B14F-4D97-AF65-F5344CB8AC3E}">
        <p14:creationId xmlns:p14="http://schemas.microsoft.com/office/powerpoint/2010/main" val="365035749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a:t>
            </a:r>
            <a:r>
              <a:rPr lang="en-US" altLang="en-US" dirty="0">
                <a:effectLst>
                  <a:outerShdw blurRad="38100" dist="38100" dir="2700000" algn="tl">
                    <a:srgbClr val="000000"/>
                  </a:outerShdw>
                </a:effectLst>
              </a:rPr>
              <a:t>but Christ as a Son over His own house, </a:t>
            </a:r>
            <a:r>
              <a:rPr lang="en-US" altLang="en-US" u="sng" dirty="0">
                <a:effectLst>
                  <a:outerShdw blurRad="38100" dist="38100" dir="2700000" algn="tl">
                    <a:srgbClr val="000000"/>
                  </a:outerShdw>
                </a:effectLst>
              </a:rPr>
              <a:t>whose house we are</a:t>
            </a:r>
            <a:r>
              <a:rPr lang="en-US" altLang="en-US" dirty="0">
                <a:effectLst>
                  <a:outerShdw blurRad="38100" dist="38100" dir="2700000" algn="tl">
                    <a:srgbClr val="000000"/>
                  </a:outerShdw>
                </a:effectLst>
              </a:rPr>
              <a:t> if we hold fast the confidence and the rejoicing of the hope firm to the end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380753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would have His words delivered in the lifetime </a:t>
            </a:r>
            <a:r>
              <a:rPr lang="en-US" altLang="en-US" i="1" u="sng" dirty="0">
                <a:effectLst>
                  <a:outerShdw blurRad="38100" dist="38100" dir="2700000" algn="tl">
                    <a:srgbClr val="000000"/>
                  </a:outerShdw>
                </a:effectLst>
              </a:rPr>
              <a:t>by the men He personally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chose, the apostles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17:6-8, Jude 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2484460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fleshly priest in contrast to Jesus </a:t>
            </a:r>
            <a:r>
              <a:rPr lang="en-US" altLang="en-US" i="1" u="sng" dirty="0">
                <a:effectLst>
                  <a:outerShdw blurRad="38100" dist="38100" dir="2700000" algn="tl">
                    <a:srgbClr val="000000"/>
                  </a:outerShdw>
                </a:effectLst>
              </a:rPr>
              <a:t>with an endless life</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 7:15-17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56305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 have manifested Your name</a:t>
            </a:r>
            <a:r>
              <a:rPr lang="en-US" altLang="en-US" dirty="0">
                <a:effectLst>
                  <a:outerShdw blurRad="38100" dist="38100" dir="2700000" algn="tl">
                    <a:srgbClr val="000000"/>
                  </a:outerShdw>
                </a:effectLst>
              </a:rPr>
              <a:t> to the men whom You have given Me out of the world. They were Yours, You gave them to Me, and they have kept Your word.  7 "Now they have known that all things which You have given Me are from You.  </a:t>
            </a:r>
          </a:p>
        </p:txBody>
      </p:sp>
    </p:spTree>
    <p:extLst>
      <p:ext uri="{BB962C8B-B14F-4D97-AF65-F5344CB8AC3E}">
        <p14:creationId xmlns:p14="http://schemas.microsoft.com/office/powerpoint/2010/main" val="155333146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8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I have given to them the words which You have given Me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they have received them</a:t>
            </a:r>
            <a:r>
              <a:rPr lang="en-US" altLang="en-US" dirty="0">
                <a:effectLst>
                  <a:outerShdw blurRad="38100" dist="38100" dir="2700000" algn="tl">
                    <a:srgbClr val="000000"/>
                  </a:outerShdw>
                </a:effectLst>
              </a:rPr>
              <a:t>, and have known surely that I came forth from You; and they have believed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994867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Jude 3</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Beloved, while I was very diligent to write to you concerning our common salvation, I found it necessary to write to you exhorting you to contend earnestly for </a:t>
            </a:r>
            <a:r>
              <a:rPr lang="en-US" altLang="en-US" u="sng" dirty="0">
                <a:effectLst>
                  <a:outerShdw blurRad="38100" dist="38100" dir="2700000" algn="tl">
                    <a:srgbClr val="000000"/>
                  </a:outerShdw>
                </a:effectLst>
              </a:rPr>
              <a:t>the faith which was once for all delivered to the saints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35028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wrote nothing. He instead carefully chose the men that He would use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deliver the New Covenant.</a:t>
            </a:r>
          </a:p>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delivered words </a:t>
            </a:r>
            <a:r>
              <a:rPr lang="en-US" altLang="en-US" i="1" u="sng" dirty="0">
                <a:effectLst>
                  <a:outerShdw blurRad="38100" dist="38100" dir="2700000" algn="tl">
                    <a:srgbClr val="000000"/>
                  </a:outerShdw>
                </a:effectLst>
              </a:rPr>
              <a:t>are the foundation of the church</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2:42; 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2801888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continued steadfastly </a:t>
            </a:r>
            <a:r>
              <a:rPr lang="en-US" altLang="en-US" u="sng" dirty="0">
                <a:effectLst>
                  <a:outerShdw blurRad="38100" dist="38100" dir="2700000" algn="tl">
                    <a:srgbClr val="000000"/>
                  </a:outerShdw>
                </a:effectLst>
              </a:rPr>
              <a:t>in the apostles' doctrine</a:t>
            </a:r>
            <a:r>
              <a:rPr lang="en-US" altLang="en-US" dirty="0">
                <a:effectLst>
                  <a:outerShdw blurRad="38100" dist="38100" dir="2700000" algn="tl">
                    <a:srgbClr val="000000"/>
                  </a:outerShdw>
                </a:effectLst>
              </a:rPr>
              <a:t> and fellowship, in the breaking of bread, and in prayers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69571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a:t>
            </a:r>
            <a:r>
              <a:rPr lang="en-US" altLang="en-US"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769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nature of this delivery allowed those under this covenant to be assured that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simply needed </a:t>
            </a:r>
            <a:r>
              <a:rPr lang="en-US" altLang="en-US" i="1" u="sng" dirty="0">
                <a:effectLst>
                  <a:outerShdw blurRad="38100" dist="38100" dir="2700000" algn="tl">
                    <a:srgbClr val="000000"/>
                  </a:outerShdw>
                </a:effectLst>
              </a:rPr>
              <a:t>to stay within the words they received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12:48-50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8406951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12:48-50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who rejects Me, and </a:t>
            </a:r>
            <a:r>
              <a:rPr lang="en-US" altLang="en-US" u="sng" dirty="0">
                <a:effectLst>
                  <a:outerShdw blurRad="38100" dist="38100" dir="2700000" algn="tl">
                    <a:srgbClr val="000000"/>
                  </a:outerShdw>
                </a:effectLst>
              </a:rPr>
              <a:t>does not receive My words</a:t>
            </a:r>
            <a:r>
              <a:rPr lang="en-US" altLang="en-US" dirty="0">
                <a:effectLst>
                  <a:outerShdw blurRad="38100" dist="38100" dir="2700000" algn="tl">
                    <a:srgbClr val="000000"/>
                  </a:outerShdw>
                </a:effectLst>
              </a:rPr>
              <a:t>, has that which judges him -- the word that I have spoken will judge him in the last day.  49 "For I have not spoken on My own authority; but the Father who sent Me gave Me a command, </a:t>
            </a:r>
            <a:r>
              <a:rPr lang="en-US" altLang="en-US" u="sng" dirty="0">
                <a:effectLst>
                  <a:outerShdw blurRad="38100" dist="38100" dir="2700000" algn="tl">
                    <a:srgbClr val="000000"/>
                  </a:outerShdw>
                </a:effectLst>
              </a:rPr>
              <a:t>what I should say and what I should </a:t>
            </a:r>
            <a:r>
              <a:rPr lang="en-US" altLang="en-US" u="sng" dirty="0" smtClean="0">
                <a:effectLst>
                  <a:outerShdw blurRad="38100" dist="38100" dir="2700000" algn="tl">
                    <a:srgbClr val="000000"/>
                  </a:outerShdw>
                </a:effectLst>
              </a:rPr>
              <a:t>speak</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298516066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50 </a:t>
            </a:r>
            <a:r>
              <a:rPr lang="en-US" altLang="en-US" dirty="0">
                <a:effectLst>
                  <a:outerShdw blurRad="38100" dist="38100" dir="2700000" algn="tl">
                    <a:srgbClr val="000000"/>
                  </a:outerShdw>
                </a:effectLst>
              </a:rPr>
              <a:t>"And I know that His command is everlasting life. Therefore, </a:t>
            </a:r>
            <a:r>
              <a:rPr lang="en-US" altLang="en-US" u="sng" dirty="0">
                <a:effectLst>
                  <a:outerShdw blurRad="38100" dist="38100" dir="2700000" algn="tl">
                    <a:srgbClr val="000000"/>
                  </a:outerShdw>
                </a:effectLst>
              </a:rPr>
              <a:t>whatever I speak, just as the Father has told Me, so I speak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35666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are </a:t>
            </a:r>
            <a:r>
              <a:rPr lang="en-US" altLang="en-US" i="1" u="sng" dirty="0">
                <a:effectLst>
                  <a:outerShdw blurRad="38100" dist="38100" dir="2700000" algn="tl">
                    <a:srgbClr val="000000"/>
                  </a:outerShdw>
                </a:effectLst>
              </a:rPr>
              <a:t>the only means</a:t>
            </a:r>
            <a:r>
              <a:rPr lang="en-US" altLang="en-US" dirty="0">
                <a:effectLst>
                  <a:outerShdw blurRad="38100" dist="38100" dir="2700000" algn="tl">
                    <a:srgbClr val="000000"/>
                  </a:outerShdw>
                </a:effectLst>
              </a:rPr>
              <a:t> by which we can know and believe in Jesus.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17:20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360819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7:15-17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it is yet far more evident if, in the likeness of Melchizedek, there arises another priest  16 who has come, </a:t>
            </a:r>
            <a:r>
              <a:rPr lang="en-US" altLang="en-US" u="sng" dirty="0">
                <a:effectLst>
                  <a:outerShdw blurRad="38100" dist="38100" dir="2700000" algn="tl">
                    <a:srgbClr val="000000"/>
                  </a:outerShdw>
                </a:effectLst>
              </a:rPr>
              <a:t>not according to the law of a fleshly commandment</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according to the power of an endless life</a:t>
            </a:r>
            <a:r>
              <a:rPr lang="en-US" altLang="en-US" dirty="0">
                <a:effectLst>
                  <a:outerShdw blurRad="38100" dist="38100" dir="2700000" algn="tl">
                    <a:srgbClr val="000000"/>
                  </a:outerShdw>
                </a:effectLst>
              </a:rPr>
              <a:t>.  17 For He testifies: "You are a priest forever According to the order of Melchizedek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7339045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I do not pray for these alone, but also for those who will believe in Me </a:t>
            </a:r>
            <a:r>
              <a:rPr lang="en-US" altLang="en-US" u="sng" dirty="0">
                <a:effectLst>
                  <a:outerShdw blurRad="38100" dist="38100" dir="2700000" algn="tl">
                    <a:srgbClr val="000000"/>
                  </a:outerShdw>
                </a:effectLst>
              </a:rPr>
              <a:t>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40841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carefully delivered message </a:t>
            </a:r>
            <a:r>
              <a:rPr lang="en-US" altLang="en-US" i="1" u="sng" dirty="0">
                <a:effectLst>
                  <a:outerShdw blurRad="38100" dist="38100" dir="2700000" algn="tl">
                    <a:srgbClr val="000000"/>
                  </a:outerShdw>
                </a:effectLst>
              </a:rPr>
              <a:t>would not be added to</a:t>
            </a:r>
            <a:r>
              <a:rPr lang="en-US" altLang="en-US" dirty="0">
                <a:effectLst>
                  <a:outerShdw blurRad="38100" dist="38100" dir="2700000" algn="tl">
                    <a:srgbClr val="000000"/>
                  </a:outerShdw>
                </a:effectLst>
              </a:rPr>
              <a:t> by Jesus, the Holy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Spirit or the Apostles as it was delivered! </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16:12-14)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092812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16:12-14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still have many things to say to you, but you cannot bear them now.  13 "However, when He, the Spirit of truth, has come, He will guide you into all truth; for </a:t>
            </a:r>
            <a:r>
              <a:rPr lang="en-US" altLang="en-US" u="sng" dirty="0">
                <a:effectLst>
                  <a:outerShdw blurRad="38100" dist="38100" dir="2700000" algn="tl">
                    <a:srgbClr val="000000"/>
                  </a:outerShdw>
                </a:effectLst>
              </a:rPr>
              <a:t>He will not speak on His own authority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whatever He hears He will speak</a:t>
            </a:r>
            <a:r>
              <a:rPr lang="en-US" altLang="en-US" dirty="0">
                <a:effectLst>
                  <a:outerShdw blurRad="38100" dist="38100" dir="2700000" algn="tl">
                    <a:srgbClr val="000000"/>
                  </a:outerShdw>
                </a:effectLst>
              </a:rPr>
              <a:t>; and He will tell you things to come.  14 "</a:t>
            </a:r>
            <a:r>
              <a:rPr lang="en-US" altLang="en-US" u="sng" dirty="0">
                <a:effectLst>
                  <a:outerShdw blurRad="38100" dist="38100" dir="2700000" algn="tl">
                    <a:srgbClr val="000000"/>
                  </a:outerShdw>
                </a:effectLst>
              </a:rPr>
              <a:t>He will glorify Me</a:t>
            </a:r>
            <a:r>
              <a:rPr lang="en-US" altLang="en-US" dirty="0">
                <a:effectLst>
                  <a:outerShdw blurRad="38100" dist="38100" dir="2700000" algn="tl">
                    <a:srgbClr val="000000"/>
                  </a:outerShdw>
                </a:effectLst>
              </a:rPr>
              <a:t>, for He will take of what is Mine and declare it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5561932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words delivered from God </a:t>
            </a:r>
            <a:r>
              <a:rPr lang="en-US" altLang="en-US" i="1" u="sng" dirty="0">
                <a:effectLst>
                  <a:outerShdw blurRad="38100" dist="38100" dir="2700000" algn="tl">
                    <a:srgbClr val="000000"/>
                  </a:outerShdw>
                </a:effectLst>
              </a:rPr>
              <a:t>are together perfect</a:t>
            </a:r>
            <a:r>
              <a:rPr lang="en-US" altLang="en-US" dirty="0">
                <a:effectLst>
                  <a:outerShdw blurRad="38100" dist="38100" dir="2700000" algn="tl">
                    <a:srgbClr val="000000"/>
                  </a:outerShdw>
                </a:effectLst>
              </a:rPr>
              <a:t>. We glorify God by simply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allowing all that we teach and practice be authorized by these words. </a:t>
            </a:r>
            <a:r>
              <a:rPr lang="en-US" altLang="en-US" b="1" dirty="0">
                <a:effectLst>
                  <a:outerShdw blurRad="38100" dist="38100" dir="2700000" algn="tl">
                    <a:srgbClr val="000000"/>
                  </a:outerShdw>
                </a:effectLst>
              </a:rPr>
              <a:t>(1 Pt 4:11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288789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was different in kind and in character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4:11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If anyone speaks, let him speak as the oracles of God</a:t>
            </a:r>
            <a:r>
              <a:rPr lang="en-US" altLang="en-US" dirty="0">
                <a:effectLst>
                  <a:outerShdw blurRad="38100" dist="38100" dir="2700000" algn="tl">
                    <a:srgbClr val="000000"/>
                  </a:outerShdw>
                </a:effectLst>
              </a:rPr>
              <a:t>. If anyone ministers, let him do it as with the ability which God supplies, that in all things God may be glorified through Jesus Christ, to whom belong the glory and the dominion forever and ever. Amen.</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714159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comes into the blessing of the covenant by a spiritual birth. </a:t>
            </a:r>
            <a:r>
              <a:rPr lang="en-US" altLang="en-US" b="1" dirty="0">
                <a:effectLst>
                  <a:outerShdw blurRad="38100" dist="38100" dir="2700000" algn="tl">
                    <a:srgbClr val="000000"/>
                  </a:outerShdw>
                </a:effectLst>
              </a:rPr>
              <a:t>(Jn 3:3-5</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88837217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3:3-5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Jesus answered and said to him, "Most assuredly, I say to you, </a:t>
            </a:r>
            <a:r>
              <a:rPr lang="en-US" altLang="en-US" sz="3000" u="sng" dirty="0">
                <a:effectLst>
                  <a:outerShdw blurRad="38100" dist="38100" dir="2700000" algn="tl">
                    <a:srgbClr val="000000"/>
                  </a:outerShdw>
                </a:effectLst>
              </a:rPr>
              <a:t>unless one is born again</a:t>
            </a:r>
            <a:r>
              <a:rPr lang="en-US" altLang="en-US" sz="3000" dirty="0">
                <a:effectLst>
                  <a:outerShdw blurRad="38100" dist="38100" dir="2700000" algn="tl">
                    <a:srgbClr val="000000"/>
                  </a:outerShdw>
                </a:effectLst>
              </a:rPr>
              <a:t>, he cannot see the kingdom of God."  4 Nicodemus said to Him, "How can a man be born when he is old? Can he enter a second time into his mother's womb and be born?"  5 Jesus answered, "Most assuredly, I say to you, </a:t>
            </a:r>
            <a:r>
              <a:rPr lang="en-US" altLang="en-US" sz="3000" u="sng" dirty="0">
                <a:effectLst>
                  <a:outerShdw blurRad="38100" dist="38100" dir="2700000" algn="tl">
                    <a:srgbClr val="000000"/>
                  </a:outerShdw>
                </a:effectLst>
              </a:rPr>
              <a:t>unless one is born of water and the Spirit</a:t>
            </a:r>
            <a:r>
              <a:rPr lang="en-US" altLang="en-US" sz="3000" dirty="0">
                <a:effectLst>
                  <a:outerShdw blurRad="38100" dist="38100" dir="2700000" algn="tl">
                    <a:srgbClr val="000000"/>
                  </a:outerShdw>
                </a:effectLst>
              </a:rPr>
              <a:t>, he cannot enter the kingdom of God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97685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Nicodemus </a:t>
            </a:r>
            <a:r>
              <a:rPr lang="en-US" altLang="en-US" dirty="0">
                <a:effectLst>
                  <a:outerShdw blurRad="38100" dist="38100" dir="2700000" algn="tl">
                    <a:srgbClr val="000000"/>
                  </a:outerShdw>
                </a:effectLst>
              </a:rPr>
              <a:t>had difficulty in understanding this concept. He likely was focusing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on </a:t>
            </a:r>
            <a:r>
              <a:rPr lang="en-US" altLang="en-US" i="1" u="sng" dirty="0">
                <a:effectLst>
                  <a:outerShdw blurRad="38100" dist="38100" dir="2700000" algn="tl">
                    <a:srgbClr val="000000"/>
                  </a:outerShdw>
                </a:effectLst>
              </a:rPr>
              <a:t>a physical people in a physical nation with a physical temple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power in understanding that each of us </a:t>
            </a:r>
            <a:r>
              <a:rPr lang="en-US" altLang="en-US" i="1" u="sng" dirty="0">
                <a:effectLst>
                  <a:outerShdw blurRad="38100" dist="38100" dir="2700000" algn="tl">
                    <a:srgbClr val="000000"/>
                  </a:outerShdw>
                </a:effectLst>
              </a:rPr>
              <a:t>become the temple of the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Holy Spirit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6:19-20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4522771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6:19-20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t>
            </a:r>
            <a:r>
              <a:rPr lang="en-US" altLang="en-US" u="sng" dirty="0">
                <a:effectLst>
                  <a:outerShdw blurRad="38100" dist="38100" dir="2700000" algn="tl">
                    <a:srgbClr val="000000"/>
                  </a:outerShdw>
                </a:effectLst>
              </a:rPr>
              <a:t>your body is the temple of the Holy Spirit who is in you</a:t>
            </a:r>
            <a:r>
              <a:rPr lang="en-US" altLang="en-US" dirty="0">
                <a:effectLst>
                  <a:outerShdw blurRad="38100" dist="38100" dir="2700000" algn="tl">
                    <a:srgbClr val="000000"/>
                  </a:outerShdw>
                </a:effectLst>
              </a:rPr>
              <a:t>, whom you have from God, and you are not your own?  20 For you were bought at a price; therefore glorify God in your body and in your spirit, which are God's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518848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come into a relationship with </a:t>
            </a:r>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that even the high priest could not have!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worship in the new covenant is </a:t>
            </a:r>
            <a:r>
              <a:rPr lang="en-US" altLang="en-US" i="1" u="sng" dirty="0">
                <a:effectLst>
                  <a:outerShdw blurRad="38100" dist="38100" dir="2700000" algn="tl">
                    <a:srgbClr val="000000"/>
                  </a:outerShdw>
                </a:effectLst>
              </a:rPr>
              <a:t>not dependent upon place or nationality</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woman at the well wanted to rekindle an age-old debate. Where should we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 to worship God? </a:t>
            </a:r>
            <a:r>
              <a:rPr lang="en-US" altLang="en-US" b="1" dirty="0">
                <a:effectLst>
                  <a:outerShdw blurRad="38100" dist="38100" dir="2700000" algn="tl">
                    <a:srgbClr val="000000"/>
                  </a:outerShdw>
                </a:effectLst>
              </a:rPr>
              <a:t>(Jn 4:20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937052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old covenant dealt with a fleshly nation, a temporary temple and temporary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sacrifices! In the New </a:t>
            </a:r>
            <a:r>
              <a:rPr lang="en-US" altLang="en-US" i="1" u="sng" dirty="0">
                <a:effectLst>
                  <a:outerShdw blurRad="38100" dist="38100" dir="2700000" algn="tl">
                    <a:srgbClr val="000000"/>
                  </a:outerShdw>
                </a:effectLst>
              </a:rPr>
              <a:t>came the spiritual realities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9:11-12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5396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4:20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"Our fathers worshiped on this mountain, and you Jews say that in Jerusalem is the place </a:t>
            </a:r>
            <a:r>
              <a:rPr lang="en-US" altLang="en-US" u="sng" dirty="0">
                <a:effectLst>
                  <a:outerShdw blurRad="38100" dist="38100" dir="2700000" algn="tl">
                    <a:srgbClr val="000000"/>
                  </a:outerShdw>
                </a:effectLst>
              </a:rPr>
              <a:t>where one ought to worship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825967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worship in the New Covenant would be very different. </a:t>
            </a:r>
            <a:r>
              <a:rPr lang="en-US" altLang="en-US" b="1" dirty="0">
                <a:effectLst>
                  <a:outerShdw blurRad="38100" dist="38100" dir="2700000" algn="tl">
                    <a:srgbClr val="000000"/>
                  </a:outerShdw>
                </a:effectLst>
              </a:rPr>
              <a:t>(Jn 4:21-24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593196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4:21-24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said to her, "Woman, believe Me, </a:t>
            </a:r>
            <a:r>
              <a:rPr lang="en-US" altLang="en-US" u="sng" dirty="0">
                <a:effectLst>
                  <a:outerShdw blurRad="38100" dist="38100" dir="2700000" algn="tl">
                    <a:srgbClr val="000000"/>
                  </a:outerShdw>
                </a:effectLst>
              </a:rPr>
              <a:t>the hour is coming when you will neither on this mountain, nor in Jerusalem</a:t>
            </a:r>
            <a:r>
              <a:rPr lang="en-US" altLang="en-US" dirty="0">
                <a:effectLst>
                  <a:outerShdw blurRad="38100" dist="38100" dir="2700000" algn="tl">
                    <a:srgbClr val="000000"/>
                  </a:outerShdw>
                </a:effectLst>
              </a:rPr>
              <a:t>, worship the Father.  22 "You worship what you do not know; we know what we worship, for salvation is of the Jews.  </a:t>
            </a:r>
          </a:p>
        </p:txBody>
      </p:sp>
    </p:spTree>
    <p:extLst>
      <p:ext uri="{BB962C8B-B14F-4D97-AF65-F5344CB8AC3E}">
        <p14:creationId xmlns:p14="http://schemas.microsoft.com/office/powerpoint/2010/main" val="265700043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t>
            </a:r>
            <a:r>
              <a:rPr lang="en-US" altLang="en-US" dirty="0">
                <a:effectLst>
                  <a:outerShdw blurRad="38100" dist="38100" dir="2700000" algn="tl">
                    <a:srgbClr val="000000"/>
                  </a:outerShdw>
                </a:effectLst>
              </a:rPr>
              <a:t>"But the hour is coming, and now is, when </a:t>
            </a:r>
            <a:r>
              <a:rPr lang="en-US" altLang="en-US" u="sng" dirty="0">
                <a:effectLst>
                  <a:outerShdw blurRad="38100" dist="38100" dir="2700000" algn="tl">
                    <a:srgbClr val="000000"/>
                  </a:outerShdw>
                </a:effectLst>
              </a:rPr>
              <a:t>the true worshipers will worship the Father in spirit and truth</a:t>
            </a:r>
            <a:r>
              <a:rPr lang="en-US" altLang="en-US" dirty="0">
                <a:effectLst>
                  <a:outerShdw blurRad="38100" dist="38100" dir="2700000" algn="tl">
                    <a:srgbClr val="000000"/>
                  </a:outerShdw>
                </a:effectLst>
              </a:rPr>
              <a:t>; for the Father is seeking such to worship Him.  24 "God is Spirit, and </a:t>
            </a:r>
            <a:r>
              <a:rPr lang="en-US" altLang="en-US" u="sng" dirty="0">
                <a:effectLst>
                  <a:outerShdw blurRad="38100" dist="38100" dir="2700000" algn="tl">
                    <a:srgbClr val="000000"/>
                  </a:outerShdw>
                </a:effectLst>
              </a:rPr>
              <a:t>those who worship Him must worship in spirit and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0609621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Imagine </a:t>
            </a:r>
            <a:r>
              <a:rPr lang="en-US" altLang="en-US" i="1" u="sng" dirty="0">
                <a:effectLst>
                  <a:outerShdw blurRad="38100" dist="38100" dir="2700000" algn="tl">
                    <a:srgbClr val="000000"/>
                  </a:outerShdw>
                </a:effectLst>
              </a:rPr>
              <a:t>the spiritual reality of our assemblies</a:t>
            </a:r>
            <a:r>
              <a:rPr lang="en-US" altLang="en-US" dirty="0">
                <a:effectLst>
                  <a:outerShdw blurRad="38100" dist="38100" dir="2700000" algn="tl">
                    <a:srgbClr val="000000"/>
                  </a:outerShdw>
                </a:effectLst>
              </a:rPr>
              <a:t> in contrast to the temple worship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the Old. </a:t>
            </a:r>
            <a:r>
              <a:rPr lang="en-US" altLang="en-US" b="1" dirty="0">
                <a:effectLst>
                  <a:outerShdw blurRad="38100" dist="38100" dir="2700000" algn="tl">
                    <a:srgbClr val="000000"/>
                  </a:outerShdw>
                </a:effectLst>
              </a:rPr>
              <a:t>(Heb 12:22-24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17370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12:22-24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have come to Mount Zion and to the city of the living God, the heavenly Jerusalem, </a:t>
            </a:r>
            <a:r>
              <a:rPr lang="en-US" altLang="en-US" u="sng" dirty="0">
                <a:effectLst>
                  <a:outerShdw blurRad="38100" dist="38100" dir="2700000" algn="tl">
                    <a:srgbClr val="000000"/>
                  </a:outerShdw>
                </a:effectLst>
              </a:rPr>
              <a:t>to an innumerable company of angels</a:t>
            </a:r>
            <a:r>
              <a:rPr lang="en-US" altLang="en-US" dirty="0">
                <a:effectLst>
                  <a:outerShdw blurRad="38100" dist="38100" dir="2700000" algn="tl">
                    <a:srgbClr val="000000"/>
                  </a:outerShdw>
                </a:effectLst>
              </a:rPr>
              <a:t>,  23 to the general assembly and church of the firstborn </a:t>
            </a:r>
            <a:r>
              <a:rPr lang="en-US" altLang="en-US" u="sng" dirty="0">
                <a:effectLst>
                  <a:outerShdw blurRad="38100" dist="38100" dir="2700000" algn="tl">
                    <a:srgbClr val="000000"/>
                  </a:outerShdw>
                </a:effectLst>
              </a:rPr>
              <a:t>who are registered in heaven</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to God the Judge of all, to the spirits of just men made </a:t>
            </a:r>
            <a:r>
              <a:rPr lang="en-US" altLang="en-US" u="sng" dirty="0" smtClean="0">
                <a:effectLst>
                  <a:outerShdw blurRad="38100" dist="38100" dir="2700000" algn="tl">
                    <a:srgbClr val="000000"/>
                  </a:outerShdw>
                </a:effectLst>
              </a:rPr>
              <a:t>perfect</a:t>
            </a:r>
            <a:endParaRPr lang="en-US" altLang="en-US" u="sng" dirty="0">
              <a:effectLst>
                <a:outerShdw blurRad="38100" dist="38100" dir="2700000" algn="tl">
                  <a:srgbClr val="000000"/>
                </a:outerShdw>
              </a:effectLst>
            </a:endParaRPr>
          </a:p>
        </p:txBody>
      </p:sp>
    </p:spTree>
    <p:extLst>
      <p:ext uri="{BB962C8B-B14F-4D97-AF65-F5344CB8AC3E}">
        <p14:creationId xmlns:p14="http://schemas.microsoft.com/office/powerpoint/2010/main" val="233175620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24 </a:t>
            </a:r>
            <a:r>
              <a:rPr lang="en-US" altLang="en-US" u="sng" dirty="0">
                <a:effectLst>
                  <a:outerShdw blurRad="38100" dist="38100" dir="2700000" algn="tl">
                    <a:srgbClr val="000000"/>
                  </a:outerShdw>
                </a:effectLst>
              </a:rPr>
              <a:t>to Jesus the Mediator of the new covenant</a:t>
            </a:r>
            <a:r>
              <a:rPr lang="en-US" altLang="en-US" dirty="0">
                <a:effectLst>
                  <a:outerShdw blurRad="38100" dist="38100" dir="2700000" algn="tl">
                    <a:srgbClr val="000000"/>
                  </a:outerShdw>
                </a:effectLst>
              </a:rPr>
              <a:t>, and to the blood of sprinkling that speaks better things than that of Abel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852978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 glorious place to worship and see the glory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843574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Questions</a:t>
            </a:r>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1. In what order does God work when revealing the physical shadow and the spiritual </a:t>
            </a:r>
            <a:r>
              <a:rPr lang="en-US" altLang="en-US" dirty="0" smtClean="0">
                <a:effectLst>
                  <a:outerShdw blurRad="38100" dist="38100" dir="2700000" algn="tl">
                    <a:srgbClr val="000000"/>
                  </a:outerShdw>
                </a:effectLst>
              </a:rPr>
              <a:t>reality</a:t>
            </a:r>
            <a:r>
              <a:rPr lang="en-US" altLang="en-US" dirty="0">
                <a:effectLst>
                  <a:outerShdw blurRad="38100" dist="38100" dir="2700000" algn="tl">
                    <a:srgbClr val="000000"/>
                  </a:outerShdw>
                </a:effectLst>
              </a:rPr>
              <a:t>? How does this help us in understanding the Bible?</a:t>
            </a:r>
          </a:p>
          <a:p>
            <a:r>
              <a:rPr lang="en-US" altLang="en-US" dirty="0">
                <a:effectLst>
                  <a:outerShdw blurRad="38100" dist="38100" dir="2700000" algn="tl">
                    <a:srgbClr val="000000"/>
                  </a:outerShdw>
                </a:effectLst>
              </a:rPr>
              <a:t>2. What is the glory of God? What is God’s greatest manifestation of His glory here on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earth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672674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a:t>
            </a:r>
            <a:r>
              <a:rPr lang="en-US" altLang="en-US" dirty="0">
                <a:effectLst>
                  <a:outerShdw blurRad="38100" dist="38100" dir="2700000" algn="tl">
                    <a:srgbClr val="000000"/>
                  </a:outerShdw>
                </a:effectLst>
              </a:rPr>
              <a:t>. What great difference is there between how the Old and New were delivered?</a:t>
            </a:r>
          </a:p>
          <a:p>
            <a:r>
              <a:rPr lang="en-US" altLang="en-US" dirty="0">
                <a:effectLst>
                  <a:outerShdw blurRad="38100" dist="38100" dir="2700000" algn="tl">
                    <a:srgbClr val="000000"/>
                  </a:outerShdw>
                </a:effectLst>
              </a:rPr>
              <a:t>4. Why is it significant that the New Covenant was given “once for all?”</a:t>
            </a:r>
          </a:p>
          <a:p>
            <a:r>
              <a:rPr lang="en-US" altLang="en-US" dirty="0">
                <a:effectLst>
                  <a:outerShdw blurRad="38100" dist="38100" dir="2700000" algn="tl">
                    <a:srgbClr val="000000"/>
                  </a:outerShdw>
                </a:effectLst>
              </a:rPr>
              <a:t>5. Why do the examples of the New Covenant provide a powerful way to teach us? </a:t>
            </a:r>
          </a:p>
          <a:p>
            <a:r>
              <a:rPr lang="en-US" altLang="en-US" dirty="0">
                <a:effectLst>
                  <a:outerShdw blurRad="38100" dist="38100" dir="2700000" algn="tl">
                    <a:srgbClr val="000000"/>
                  </a:outerShdw>
                </a:effectLst>
              </a:rPr>
              <a:t>6. What is the difference between the temple of the Old and the New</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7198234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9:11-12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Christ came as High Priest </a:t>
            </a:r>
            <a:r>
              <a:rPr lang="en-US" altLang="en-US" u="sng" dirty="0">
                <a:effectLst>
                  <a:outerShdw blurRad="38100" dist="38100" dir="2700000" algn="tl">
                    <a:srgbClr val="000000"/>
                  </a:outerShdw>
                </a:effectLst>
              </a:rPr>
              <a:t>of the good things to come</a:t>
            </a:r>
            <a:r>
              <a:rPr lang="en-US" altLang="en-US" dirty="0">
                <a:effectLst>
                  <a:outerShdw blurRad="38100" dist="38100" dir="2700000" algn="tl">
                    <a:srgbClr val="000000"/>
                  </a:outerShdw>
                </a:effectLst>
              </a:rPr>
              <a:t>, with </a:t>
            </a:r>
            <a:r>
              <a:rPr lang="en-US" altLang="en-US" u="sng" dirty="0">
                <a:effectLst>
                  <a:outerShdw blurRad="38100" dist="38100" dir="2700000" algn="tl">
                    <a:srgbClr val="000000"/>
                  </a:outerShdw>
                </a:effectLst>
              </a:rPr>
              <a:t>the greater and more perfect tabernacle not made with hands</a:t>
            </a:r>
            <a:r>
              <a:rPr lang="en-US" altLang="en-US" dirty="0">
                <a:effectLst>
                  <a:outerShdw blurRad="38100" dist="38100" dir="2700000" algn="tl">
                    <a:srgbClr val="000000"/>
                  </a:outerShdw>
                </a:effectLst>
              </a:rPr>
              <a:t>, that is, </a:t>
            </a:r>
            <a:r>
              <a:rPr lang="en-US" altLang="en-US" u="sng" dirty="0">
                <a:effectLst>
                  <a:outerShdw blurRad="38100" dist="38100" dir="2700000" algn="tl">
                    <a:srgbClr val="000000"/>
                  </a:outerShdw>
                </a:effectLst>
              </a:rPr>
              <a:t>not of this creation</a:t>
            </a:r>
            <a:r>
              <a:rPr lang="en-US" altLang="en-US" dirty="0">
                <a:effectLst>
                  <a:outerShdw blurRad="38100" dist="38100" dir="2700000" algn="tl">
                    <a:srgbClr val="000000"/>
                  </a:outerShdw>
                </a:effectLst>
              </a:rPr>
              <a:t>.  12 Not with the blood of goats and calves, but </a:t>
            </a:r>
            <a:r>
              <a:rPr lang="en-US" altLang="en-US" u="sng" dirty="0">
                <a:effectLst>
                  <a:outerShdw blurRad="38100" dist="38100" dir="2700000" algn="tl">
                    <a:srgbClr val="000000"/>
                  </a:outerShdw>
                </a:effectLst>
              </a:rPr>
              <a:t>with His own blood</a:t>
            </a:r>
            <a:r>
              <a:rPr lang="en-US" altLang="en-US" dirty="0">
                <a:effectLst>
                  <a:outerShdw blurRad="38100" dist="38100" dir="2700000" algn="tl">
                    <a:srgbClr val="000000"/>
                  </a:outerShdw>
                </a:effectLst>
              </a:rPr>
              <a:t> He entered the Most Holy Place once for all, having obtained eternal redemption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313428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New covenant provides for every spiritual need of men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a:t>
            </a:r>
            <a:r>
              <a:rPr lang="en-US" altLang="en-US" dirty="0">
                <a:effectLst>
                  <a:outerShdw blurRad="38100" dist="38100" dir="2700000" algn="tl">
                    <a:srgbClr val="000000"/>
                  </a:outerShdw>
                </a:effectLst>
              </a:rPr>
              <a:t>. What is the difference between the place of worship in the Old and the New?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126511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major focus of the punishments and blessings of each covenant follows the same </a:t>
            </a:r>
            <a:r>
              <a:rPr lang="en-US" altLang="en-US" dirty="0" smtClean="0">
                <a:effectLst>
                  <a:outerShdw blurRad="38100" dist="38100" dir="2700000" algn="tl">
                    <a:srgbClr val="000000"/>
                  </a:outerShdw>
                </a:effectLst>
              </a:rPr>
              <a:t>pattern </a:t>
            </a:r>
            <a:r>
              <a:rPr lang="en-US" altLang="en-US" dirty="0">
                <a:effectLst>
                  <a:outerShdw blurRad="38100" dist="38100" dir="2700000" algn="tl">
                    <a:srgbClr val="000000"/>
                  </a:outerShdw>
                </a:effectLst>
              </a:rPr>
              <a:t>of </a:t>
            </a:r>
            <a:r>
              <a:rPr lang="en-US" altLang="en-US" i="1" u="sng" dirty="0">
                <a:effectLst>
                  <a:outerShdw blurRad="38100" dist="38100" dir="2700000" algn="tl">
                    <a:srgbClr val="000000"/>
                  </a:outerShdw>
                </a:effectLst>
              </a:rPr>
              <a:t>first the physical in the Old and then in the New the spiritual reality</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of the warnings and blessings of the Old revolve around the </a:t>
            </a:r>
            <a:r>
              <a:rPr lang="en-US" altLang="en-US" i="1" u="sng" dirty="0">
                <a:effectLst>
                  <a:outerShdw blurRad="38100" dist="38100" dir="2700000" algn="tl">
                    <a:srgbClr val="000000"/>
                  </a:outerShdw>
                </a:effectLst>
              </a:rPr>
              <a:t>health and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prosperity of the nation of Israel</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New the major focus is on the blessings and curses </a:t>
            </a:r>
            <a:r>
              <a:rPr lang="en-US" altLang="en-US" i="1" u="sng" dirty="0">
                <a:effectLst>
                  <a:outerShdw blurRad="38100" dist="38100" dir="2700000" algn="tl">
                    <a:srgbClr val="000000"/>
                  </a:outerShdw>
                </a:effectLst>
              </a:rPr>
              <a:t>of the life to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6477200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In the covenants of God we can see the ultimate purpose of God’s plan.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resurrection of the dead follows this same pattern. </a:t>
            </a:r>
            <a:r>
              <a:rPr lang="en-US" altLang="en-US" b="1" dirty="0">
                <a:effectLst>
                  <a:outerShdw blurRad="38100" dist="38100" dir="2700000" algn="tl">
                    <a:srgbClr val="000000"/>
                  </a:outerShdw>
                </a:effectLst>
              </a:rPr>
              <a:t>(1 Cor 15:44-47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947471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7486</TotalTime>
  <Words>3923</Words>
  <Application>Microsoft Office PowerPoint</Application>
  <PresentationFormat>On-screen Show (4:3)</PresentationFormat>
  <Paragraphs>225</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Default Design</vt:lpstr>
      <vt:lpstr> Lesson 4 – The Nature and Purpose of the New Covenant</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In the covenants of God we can see the ultimate purpose of God’s plan.</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glory of the New Covenant eclipses that of the Old Covenant</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was different in kind and in character</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lpstr>The New covenant provides for every spiritual need of men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Projector</cp:lastModifiedBy>
  <cp:revision>238</cp:revision>
  <dcterms:created xsi:type="dcterms:W3CDTF">2011-01-22T21:17:58Z</dcterms:created>
  <dcterms:modified xsi:type="dcterms:W3CDTF">2017-08-20T15:10:38Z</dcterms:modified>
</cp:coreProperties>
</file>