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1971" r:id="rId3"/>
    <p:sldId id="2106" r:id="rId4"/>
    <p:sldId id="2107" r:id="rId5"/>
    <p:sldId id="2108" r:id="rId6"/>
    <p:sldId id="2109" r:id="rId7"/>
    <p:sldId id="2110" r:id="rId8"/>
    <p:sldId id="2039" r:id="rId9"/>
    <p:sldId id="2112" r:id="rId10"/>
    <p:sldId id="2113" r:id="rId11"/>
    <p:sldId id="2114" r:id="rId12"/>
    <p:sldId id="2115" r:id="rId13"/>
    <p:sldId id="2049" r:id="rId14"/>
    <p:sldId id="2116" r:id="rId15"/>
    <p:sldId id="2117" r:id="rId16"/>
    <p:sldId id="2118" r:id="rId17"/>
    <p:sldId id="2119" r:id="rId18"/>
    <p:sldId id="2120" r:id="rId19"/>
    <p:sldId id="2121" r:id="rId20"/>
    <p:sldId id="2122" r:id="rId21"/>
    <p:sldId id="2123" r:id="rId22"/>
    <p:sldId id="2124" r:id="rId23"/>
    <p:sldId id="2067" r:id="rId24"/>
    <p:sldId id="2125" r:id="rId25"/>
    <p:sldId id="2126" r:id="rId26"/>
    <p:sldId id="2127" r:id="rId27"/>
    <p:sldId id="2128" r:id="rId28"/>
    <p:sldId id="2129" r:id="rId29"/>
    <p:sldId id="2130" r:id="rId30"/>
    <p:sldId id="2131" r:id="rId31"/>
    <p:sldId id="2132" r:id="rId32"/>
    <p:sldId id="2133" r:id="rId33"/>
    <p:sldId id="2134" r:id="rId34"/>
    <p:sldId id="2012" r:id="rId35"/>
    <p:sldId id="2135" r:id="rId36"/>
    <p:sldId id="2136" r:id="rId37"/>
    <p:sldId id="2137" r:id="rId38"/>
    <p:sldId id="2138" r:id="rId39"/>
    <p:sldId id="2139" r:id="rId40"/>
    <p:sldId id="2140" r:id="rId41"/>
    <p:sldId id="2141" r:id="rId42"/>
    <p:sldId id="2142" r:id="rId43"/>
    <p:sldId id="2143" r:id="rId44"/>
    <p:sldId id="2144" r:id="rId45"/>
    <p:sldId id="2145" r:id="rId46"/>
    <p:sldId id="2146" r:id="rId47"/>
    <p:sldId id="2147" r:id="rId48"/>
    <p:sldId id="2148" r:id="rId49"/>
    <p:sldId id="2149" r:id="rId50"/>
    <p:sldId id="2150" r:id="rId51"/>
    <p:sldId id="2151" r:id="rId52"/>
    <p:sldId id="2152" r:id="rId53"/>
    <p:sldId id="2153" r:id="rId54"/>
    <p:sldId id="2154" r:id="rId55"/>
    <p:sldId id="2155" r:id="rId56"/>
    <p:sldId id="2156" r:id="rId57"/>
    <p:sldId id="2157" r:id="rId58"/>
    <p:sldId id="2158" r:id="rId59"/>
    <p:sldId id="2159"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3300"/>
    <a:srgbClr val="660066"/>
    <a:srgbClr val="43193F"/>
    <a:srgbClr val="000066"/>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46" autoAdjust="0"/>
  </p:normalViewPr>
  <p:slideViewPr>
    <p:cSldViewPr>
      <p:cViewPr>
        <p:scale>
          <a:sx n="60" d="100"/>
          <a:sy n="60" d="100"/>
        </p:scale>
        <p:origin x="-1170" y="-498"/>
      </p:cViewPr>
      <p:guideLst>
        <p:guide orient="horz" pos="2160"/>
        <p:guide pos="2880"/>
      </p:guideLst>
    </p:cSldViewPr>
  </p:slideViewPr>
  <p:outlineViewPr>
    <p:cViewPr>
      <p:scale>
        <a:sx n="20" d="100"/>
        <a:sy n="20" d="100"/>
      </p:scale>
      <p:origin x="0" y="1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smtClean="0">
                <a:effectLst>
                  <a:outerShdw blurRad="38100" dist="38100" dir="2700000" algn="tl">
                    <a:srgbClr val="000000"/>
                  </a:outerShdw>
                </a:effectLst>
              </a:rPr>
              <a:t>Walking Through </a:t>
            </a:r>
            <a:r>
              <a:rPr lang="en-US" altLang="en-US" b="1" i="1" dirty="0" smtClean="0">
                <a:effectLst>
                  <a:outerShdw blurRad="38100" dist="38100" dir="2700000" algn="tl">
                    <a:srgbClr val="000000"/>
                  </a:outerShdw>
                </a:effectLst>
              </a:rPr>
              <a:t>the </a:t>
            </a:r>
            <a:r>
              <a:rPr lang="en-US" altLang="en-US" b="1" i="1" dirty="0" smtClean="0">
                <a:effectLst>
                  <a:outerShdw blurRad="38100" dist="38100" dir="2700000" algn="tl">
                    <a:srgbClr val="000000"/>
                  </a:outerShdw>
                </a:effectLst>
              </a:rPr>
              <a:t>Valley of the Shadow of Death</a:t>
            </a:r>
            <a:endParaRPr lang="en-US" altLang="en-US" b="1" i="1"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used suffering and uncertainty to build up the church and spread the gospel</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51:17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sacrifices of God are </a:t>
            </a:r>
            <a:r>
              <a:rPr lang="en-US" altLang="en-US" u="sng" dirty="0">
                <a:effectLst>
                  <a:outerShdw blurRad="38100" dist="38100" dir="2700000" algn="tl">
                    <a:srgbClr val="000000"/>
                  </a:outerShdw>
                </a:effectLst>
              </a:rPr>
              <a:t>a broken spirit, A broken and a contrite heart </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These, O God, You will not despise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155398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used suffering and uncertainty to build up the church and spread the gospel</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57:15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thus says the High and Lofty One Who inhabits eternity, whose name is Holy: "I dwell in the high and holy place, With him who has a contrite and humble spirit, To </a:t>
            </a:r>
            <a:r>
              <a:rPr lang="en-US" altLang="en-US" u="sng" dirty="0">
                <a:effectLst>
                  <a:outerShdw blurRad="38100" dist="38100" dir="2700000" algn="tl">
                    <a:srgbClr val="000000"/>
                  </a:outerShdw>
                </a:effectLst>
              </a:rPr>
              <a:t>revive the spirit of the humble</a:t>
            </a:r>
            <a:r>
              <a:rPr lang="en-US" altLang="en-US" dirty="0">
                <a:effectLst>
                  <a:outerShdw blurRad="38100" dist="38100" dir="2700000" algn="tl">
                    <a:srgbClr val="000000"/>
                  </a:outerShdw>
                </a:effectLst>
              </a:rPr>
              <a:t>, And to </a:t>
            </a:r>
            <a:r>
              <a:rPr lang="en-US" altLang="en-US" u="sng" dirty="0">
                <a:effectLst>
                  <a:outerShdw blurRad="38100" dist="38100" dir="2700000" algn="tl">
                    <a:srgbClr val="000000"/>
                  </a:outerShdw>
                </a:effectLst>
              </a:rPr>
              <a:t>revive the heart of the contrite ones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326892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used suffering and uncertainty to build up the church and spread the gospel</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66:1-2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Thus says the LORD: "Heaven is My throne, And earth is My footstool. Where is the house that you will build Me? And where is the place of My rest?  2 For all those things My hand has made, And all those things exist," Says the LORD. "But </a:t>
            </a:r>
            <a:r>
              <a:rPr lang="en-US" altLang="en-US" u="sng" dirty="0">
                <a:effectLst>
                  <a:outerShdw blurRad="38100" dist="38100" dir="2700000" algn="tl">
                    <a:srgbClr val="000000"/>
                  </a:outerShdw>
                </a:effectLst>
              </a:rPr>
              <a:t>on this one will I look</a:t>
            </a:r>
            <a:r>
              <a:rPr lang="en-US" altLang="en-US" dirty="0">
                <a:effectLst>
                  <a:outerShdw blurRad="38100" dist="38100" dir="2700000" algn="tl">
                    <a:srgbClr val="000000"/>
                  </a:outerShdw>
                </a:effectLst>
              </a:rPr>
              <a:t>: On him </a:t>
            </a:r>
            <a:r>
              <a:rPr lang="en-US" altLang="en-US" u="sng" dirty="0">
                <a:effectLst>
                  <a:outerShdw blurRad="38100" dist="38100" dir="2700000" algn="tl">
                    <a:srgbClr val="000000"/>
                  </a:outerShdw>
                </a:effectLst>
              </a:rPr>
              <a:t>who is poor and of a contrite spirit</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who trembles at My word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5766507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allowed the early church to undergo terrible persecution. </a:t>
            </a:r>
            <a:r>
              <a:rPr lang="en-US" altLang="en-US" b="1" dirty="0">
                <a:effectLst>
                  <a:outerShdw blurRad="38100" dist="38100" dir="2700000" algn="tl">
                    <a:srgbClr val="000000"/>
                  </a:outerShdw>
                </a:effectLst>
              </a:rPr>
              <a:t>(Acts 7:59-60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10961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7:59-60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they stoned Stephen as he was calling on God and saying, "Lord Jesus, receive my spirit."  60 Then he knelt down and cried out with a loud voice, "Lord, do not charge them with this sin." And when he had said this, he fell asleep</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606959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Now </a:t>
            </a:r>
            <a:r>
              <a:rPr lang="en-US" altLang="en-US" dirty="0">
                <a:effectLst>
                  <a:outerShdw blurRad="38100" dist="38100" dir="2700000" algn="tl">
                    <a:srgbClr val="000000"/>
                  </a:outerShdw>
                </a:effectLst>
              </a:rPr>
              <a:t>the people who once held you in favor are stirred by their leaders to take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away your freedom and even your life! </a:t>
            </a:r>
            <a:r>
              <a:rPr lang="en-US" altLang="en-US" b="1" dirty="0">
                <a:effectLst>
                  <a:outerShdw blurRad="38100" dist="38100" dir="2700000" algn="tl">
                    <a:srgbClr val="000000"/>
                  </a:outerShdw>
                </a:effectLst>
              </a:rPr>
              <a:t>(Acts 8:1-4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166353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8:1-4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Saul was consenting to his death. At that time a great persecution arose against the church which was at Jerusalem; and they were all scattered throughout the regions of Judea and Samaria, except the apostles.  2 And devout men carried Stephen to his burial, and made great lamentation over him. </a:t>
            </a:r>
          </a:p>
        </p:txBody>
      </p:sp>
    </p:spTree>
    <p:extLst>
      <p:ext uri="{BB962C8B-B14F-4D97-AF65-F5344CB8AC3E}">
        <p14:creationId xmlns:p14="http://schemas.microsoft.com/office/powerpoint/2010/main" val="40034833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As for Saul, he made havoc of the church, entering every house, and dragging off men and women, committing them to prison.  4 Therefore those who were scattered went everywhere preaching the word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851219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were stripped of everything </a:t>
            </a:r>
            <a:r>
              <a:rPr lang="en-US" altLang="en-US" u="sng" dirty="0">
                <a:effectLst>
                  <a:outerShdw blurRad="38100" dist="38100" dir="2700000" algn="tl">
                    <a:srgbClr val="000000"/>
                  </a:outerShdw>
                </a:effectLst>
              </a:rPr>
              <a:t>except the gospel and their brethren</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Imagine </a:t>
            </a:r>
            <a:r>
              <a:rPr lang="en-US" altLang="en-US" dirty="0">
                <a:effectLst>
                  <a:outerShdw blurRad="38100" dist="38100" dir="2700000" algn="tl">
                    <a:srgbClr val="000000"/>
                  </a:outerShdw>
                </a:effectLst>
              </a:rPr>
              <a:t>what a general persecution would be like. </a:t>
            </a:r>
            <a:r>
              <a:rPr lang="en-US" altLang="en-US" b="1" dirty="0">
                <a:effectLst>
                  <a:outerShdw blurRad="38100" dist="38100" dir="2700000" algn="tl">
                    <a:srgbClr val="000000"/>
                  </a:outerShdw>
                </a:effectLst>
              </a:rPr>
              <a:t>(Heb 10:32-34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493282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10:32-34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recall the former days in which, after you were illuminated, you endured a great struggle with sufferings:  33 partly while you were made a spectacle both by reproaches and tribulations, and partly while you became companions of those who were so treated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618634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Many of us will have times to walk near death.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why we have </a:t>
            </a:r>
            <a:r>
              <a:rPr lang="en-US" altLang="en-US" i="1" u="sng" dirty="0">
                <a:effectLst>
                  <a:outerShdw blurRad="38100" dist="38100" dir="2700000" algn="tl">
                    <a:srgbClr val="000000"/>
                  </a:outerShdw>
                </a:effectLst>
              </a:rPr>
              <a:t>great comfort</a:t>
            </a:r>
            <a:r>
              <a:rPr lang="en-US" altLang="en-US" dirty="0">
                <a:effectLst>
                  <a:outerShdw blurRad="38100" dist="38100" dir="2700000" algn="tl">
                    <a:srgbClr val="000000"/>
                  </a:outerShdw>
                </a:effectLst>
              </a:rPr>
              <a:t> to have a divine shepherd! </a:t>
            </a:r>
            <a:r>
              <a:rPr lang="en-US" altLang="en-US" b="1" dirty="0">
                <a:effectLst>
                  <a:outerShdw blurRad="38100" dist="38100" dir="2700000" algn="tl">
                    <a:srgbClr val="000000"/>
                  </a:outerShdw>
                </a:effectLst>
              </a:rPr>
              <a:t>(Ps 23:1-6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48761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34 </a:t>
            </a:r>
            <a:r>
              <a:rPr lang="en-US" altLang="en-US" dirty="0">
                <a:effectLst>
                  <a:outerShdw blurRad="38100" dist="38100" dir="2700000" algn="tl">
                    <a:srgbClr val="000000"/>
                  </a:outerShdw>
                </a:effectLst>
              </a:rPr>
              <a:t>for you had compassion on me in my chains, and </a:t>
            </a:r>
            <a:r>
              <a:rPr lang="en-US" altLang="en-US" u="sng" dirty="0">
                <a:effectLst>
                  <a:outerShdw blurRad="38100" dist="38100" dir="2700000" algn="tl">
                    <a:srgbClr val="000000"/>
                  </a:outerShdw>
                </a:effectLst>
              </a:rPr>
              <a:t>joyfully accepted the plundering of your goods</a:t>
            </a:r>
            <a:r>
              <a:rPr lang="en-US" altLang="en-US" dirty="0">
                <a:effectLst>
                  <a:outerShdw blurRad="38100" dist="38100" dir="2700000" algn="tl">
                    <a:srgbClr val="000000"/>
                  </a:outerShdw>
                </a:effectLst>
              </a:rPr>
              <a:t>, knowing that you have </a:t>
            </a:r>
            <a:r>
              <a:rPr lang="en-US" altLang="en-US" u="sng" dirty="0">
                <a:effectLst>
                  <a:outerShdw blurRad="38100" dist="38100" dir="2700000" algn="tl">
                    <a:srgbClr val="000000"/>
                  </a:outerShdw>
                </a:effectLst>
              </a:rPr>
              <a:t>a better and an enduring possession for yourselves in heaven</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854663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i="1" u="sng" dirty="0">
                <a:effectLst>
                  <a:outerShdw blurRad="38100" dist="38100" dir="2700000" algn="tl">
                    <a:srgbClr val="000000"/>
                  </a:outerShdw>
                </a:effectLst>
              </a:rPr>
              <a:t>This</a:t>
            </a:r>
            <a:r>
              <a:rPr lang="en-US" altLang="en-US" dirty="0">
                <a:effectLst>
                  <a:outerShdw blurRad="38100" dist="38100" dir="2700000" algn="tl">
                    <a:srgbClr val="000000"/>
                  </a:outerShdw>
                </a:effectLst>
              </a:rPr>
              <a:t> was brought up to these brethren as “the good old days.” What happened?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(Heb 10:35-36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459925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10:35-36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a:t>
            </a:r>
            <a:r>
              <a:rPr lang="en-US" altLang="en-US" u="sng" dirty="0">
                <a:effectLst>
                  <a:outerShdw blurRad="38100" dist="38100" dir="2700000" algn="tl">
                    <a:srgbClr val="000000"/>
                  </a:outerShdw>
                </a:effectLst>
              </a:rPr>
              <a:t>do not cast away your confidence</a:t>
            </a:r>
            <a:r>
              <a:rPr lang="en-US" altLang="en-US" dirty="0">
                <a:effectLst>
                  <a:outerShdw blurRad="38100" dist="38100" dir="2700000" algn="tl">
                    <a:srgbClr val="000000"/>
                  </a:outerShdw>
                </a:effectLst>
              </a:rPr>
              <a:t>, which has great reward.  36 For you have need of endurance, so that after you have done the will of God, you may receive the promise:</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867644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to seek out those in the valley and become their companions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upcoming trip to Texas will be valuable. There is such a great blessing in letting </a:t>
            </a:r>
            <a:r>
              <a:rPr lang="en-US" altLang="en-US" dirty="0" smtClean="0">
                <a:effectLst>
                  <a:outerShdw blurRad="38100" dist="38100" dir="2700000" algn="tl">
                    <a:srgbClr val="000000"/>
                  </a:outerShdw>
                </a:effectLst>
              </a:rPr>
              <a:t>others </a:t>
            </a:r>
            <a:r>
              <a:rPr lang="en-US" altLang="en-US" i="1" u="sng" dirty="0">
                <a:effectLst>
                  <a:outerShdw blurRad="38100" dist="38100" dir="2700000" algn="tl">
                    <a:srgbClr val="000000"/>
                  </a:outerShdw>
                </a:effectLst>
              </a:rPr>
              <a:t>know that they are not alone</a:t>
            </a:r>
            <a:r>
              <a:rPr lang="en-US" altLang="en-US" dirty="0">
                <a:effectLst>
                  <a:outerShdw blurRad="38100" dist="38100" dir="2700000" algn="tl">
                    <a:srgbClr val="000000"/>
                  </a:outerShdw>
                </a:effectLst>
              </a:rPr>
              <a:t>. Many have lost all earthy possessions they have.</a:t>
            </a:r>
          </a:p>
          <a:p>
            <a:r>
              <a:rPr lang="en-US" altLang="en-US" dirty="0" smtClean="0">
                <a:effectLst>
                  <a:outerShdw blurRad="38100" dist="38100" dir="2700000" algn="tl">
                    <a:srgbClr val="000000"/>
                  </a:outerShdw>
                </a:effectLst>
              </a:rPr>
              <a:t>Paul </a:t>
            </a:r>
            <a:r>
              <a:rPr lang="en-US" altLang="en-US" dirty="0">
                <a:effectLst>
                  <a:outerShdw blurRad="38100" dist="38100" dir="2700000" algn="tl">
                    <a:srgbClr val="000000"/>
                  </a:outerShdw>
                </a:effectLst>
              </a:rPr>
              <a:t>knew </a:t>
            </a:r>
            <a:r>
              <a:rPr lang="en-US" altLang="en-US" i="1" u="sng" dirty="0">
                <a:effectLst>
                  <a:outerShdw blurRad="38100" dist="38100" dir="2700000" algn="tl">
                    <a:srgbClr val="000000"/>
                  </a:outerShdw>
                </a:effectLst>
              </a:rPr>
              <a:t>the fear and reality</a:t>
            </a:r>
            <a:r>
              <a:rPr lang="en-US" altLang="en-US" dirty="0">
                <a:effectLst>
                  <a:outerShdw blurRad="38100" dist="38100" dir="2700000" algn="tl">
                    <a:srgbClr val="000000"/>
                  </a:outerShdw>
                </a:effectLst>
              </a:rPr>
              <a:t> of being forsaken and left alone.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Acts 18:9-11; 2 Tim 4:16-18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914579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to seek out those in the valley and become their companions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18:9-11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the Lord spoke to Paul in the night by a vision, "Do not be afraid, but speak, and do not keep silent;  10 "for I am with you, and no one will attack you to hurt you; for I have many people in this city."  11 And he continued there a year and six months, teaching the word of God among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690406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to seek out those in the valley and become their companions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4:16-18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At my first defense no one stood with me, but all forsook me. May it not be charged against them.  17 But the Lord stood with me and strengthened me, so that the message might be preached fully through me, and that all the Gentiles might hear. And I was delivered out of the mouth of the lion.  </a:t>
            </a:r>
          </a:p>
        </p:txBody>
      </p:sp>
    </p:spTree>
    <p:extLst>
      <p:ext uri="{BB962C8B-B14F-4D97-AF65-F5344CB8AC3E}">
        <p14:creationId xmlns:p14="http://schemas.microsoft.com/office/powerpoint/2010/main" val="25798032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to seek out those in the valley and become their companions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18 </a:t>
            </a:r>
            <a:r>
              <a:rPr lang="en-US" altLang="en-US" dirty="0">
                <a:effectLst>
                  <a:outerShdw blurRad="38100" dist="38100" dir="2700000" algn="tl">
                    <a:srgbClr val="000000"/>
                  </a:outerShdw>
                </a:effectLst>
              </a:rPr>
              <a:t>And the Lord will deliver me from every evil work and preserve me for His heavenly kingdom. To Him be glory forever and ever. Amen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319026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to seek out those in the valley and become their companions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of the great gifts we can give is to comfort another in their suffering with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lessons we learned in suffering.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Cor 1:3-5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927533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to seek out those in the valley and become their companions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2 </a:t>
            </a:r>
            <a:r>
              <a:rPr lang="en-US" altLang="en-US" sz="3000" b="1" u="sng" dirty="0">
                <a:effectLst>
                  <a:outerShdw blurRad="38100" dist="38100" dir="2700000" algn="tl">
                    <a:srgbClr val="000000"/>
                  </a:outerShdw>
                </a:effectLst>
              </a:rPr>
              <a:t>Corinthians 1:3-5</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Blessed be the God and Father of our Lord Jesus Christ, the Father of mercies and God of all comfort,  4 who comforts us in all our tribulation, that we may be able to comfort those who are in any trouble, with the comfort with which we ourselves are comforted by God.  5 For as the sufferings of Christ abound in us, so our consolation also abounds through Christ</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658608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to seek out those in the valley and become their companions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who share sufferings and faith together can develop a strong bond of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love. </a:t>
            </a:r>
            <a:r>
              <a:rPr lang="en-US" altLang="en-US" b="1" dirty="0">
                <a:effectLst>
                  <a:outerShdw blurRad="38100" dist="38100" dir="2700000" algn="tl">
                    <a:srgbClr val="000000"/>
                  </a:outerShdw>
                </a:effectLst>
              </a:rPr>
              <a:t>(Jn 13:34-35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401281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Many of us will have times to walk near death.</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Psalm </a:t>
            </a:r>
            <a:r>
              <a:rPr lang="en-US" altLang="en-US" sz="3000" b="1" u="sng" dirty="0">
                <a:effectLst>
                  <a:outerShdw blurRad="38100" dist="38100" dir="2700000" algn="tl">
                    <a:srgbClr val="000000"/>
                  </a:outerShdw>
                </a:effectLst>
              </a:rPr>
              <a:t>23:1-6</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The LORD is my shepherd</a:t>
            </a:r>
            <a:r>
              <a:rPr lang="en-US" altLang="en-US" sz="3000" u="sng" dirty="0">
                <a:effectLst>
                  <a:outerShdw blurRad="38100" dist="38100" dir="2700000" algn="tl">
                    <a:srgbClr val="000000"/>
                  </a:outerShdw>
                </a:effectLst>
              </a:rPr>
              <a:t>; I shall not want</a:t>
            </a:r>
            <a:r>
              <a:rPr lang="en-US" altLang="en-US" sz="3000" dirty="0">
                <a:effectLst>
                  <a:outerShdw blurRad="38100" dist="38100" dir="2700000" algn="tl">
                    <a:srgbClr val="000000"/>
                  </a:outerShdw>
                </a:effectLst>
              </a:rPr>
              <a:t>.  2 He makes me to lie down in green pastures; He leads me beside the still waters.  3 </a:t>
            </a:r>
            <a:r>
              <a:rPr lang="en-US" altLang="en-US" sz="3000" u="sng" dirty="0">
                <a:effectLst>
                  <a:outerShdw blurRad="38100" dist="38100" dir="2700000" algn="tl">
                    <a:srgbClr val="000000"/>
                  </a:outerShdw>
                </a:effectLst>
              </a:rPr>
              <a:t>He restores my soul</a:t>
            </a:r>
            <a:r>
              <a:rPr lang="en-US" altLang="en-US" sz="3000" dirty="0">
                <a:effectLst>
                  <a:outerShdw blurRad="38100" dist="38100" dir="2700000" algn="tl">
                    <a:srgbClr val="000000"/>
                  </a:outerShdw>
                </a:effectLst>
              </a:rPr>
              <a:t>; He leads me in the paths of righteousness For His name's sake.  4 Yea, though I walk through the valley of the shadow of death, </a:t>
            </a:r>
            <a:r>
              <a:rPr lang="en-US" altLang="en-US" sz="3000" u="sng" dirty="0">
                <a:effectLst>
                  <a:outerShdw blurRad="38100" dist="38100" dir="2700000" algn="tl">
                    <a:srgbClr val="000000"/>
                  </a:outerShdw>
                </a:effectLst>
              </a:rPr>
              <a:t>I will fear no evil</a:t>
            </a:r>
            <a:r>
              <a:rPr lang="en-US" altLang="en-US" sz="3000" dirty="0">
                <a:effectLst>
                  <a:outerShdw blurRad="38100" dist="38100" dir="2700000" algn="tl">
                    <a:srgbClr val="000000"/>
                  </a:outerShdw>
                </a:effectLst>
              </a:rPr>
              <a:t>; For You are with me</a:t>
            </a:r>
            <a:r>
              <a:rPr lang="en-US" altLang="en-US" sz="3000" u="sng" dirty="0">
                <a:effectLst>
                  <a:outerShdw blurRad="38100" dist="38100" dir="2700000" algn="tl">
                    <a:srgbClr val="000000"/>
                  </a:outerShdw>
                </a:effectLst>
              </a:rPr>
              <a:t>; Your rod and Your staff, they comfort me</a:t>
            </a:r>
            <a:r>
              <a:rPr lang="en-US" altLang="en-US" sz="3000" dirty="0">
                <a:effectLst>
                  <a:outerShdw blurRad="38100" dist="38100" dir="2700000" algn="tl">
                    <a:srgbClr val="000000"/>
                  </a:outerShdw>
                </a:effectLst>
              </a:rPr>
              <a:t>.  </a:t>
            </a:r>
          </a:p>
        </p:txBody>
      </p:sp>
    </p:spTree>
    <p:extLst>
      <p:ext uri="{BB962C8B-B14F-4D97-AF65-F5344CB8AC3E}">
        <p14:creationId xmlns:p14="http://schemas.microsoft.com/office/powerpoint/2010/main" val="18660948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to seek out those in the valley and become their companions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13:34-35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 new commandment I give to you, that you love one another; as I have loved you, that you also love one another.  35 "By this all will know that you are My disciples, if you have love for one another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078732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to seek out those in the valley and become their companions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live in a society that throws away and hides the elderly and the sick. </a:t>
            </a:r>
            <a:r>
              <a:rPr lang="en-US" altLang="en-US" b="1" dirty="0">
                <a:effectLst>
                  <a:outerShdw blurRad="38100" dist="38100" dir="2700000" algn="tl">
                    <a:srgbClr val="000000"/>
                  </a:outerShdw>
                </a:effectLst>
              </a:rPr>
              <a:t>(1 Tim 5:8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7851472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to seek out those in the valley and become their companions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5:8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if anyone does not provide for his own, and especially for those of his household, he has denied the faith and is worse than an unbeliever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167567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need to seek out those in the valley and become their companions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are we doing for those among us? Are we distant or do we draw close?</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73238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Suffering </a:t>
            </a:r>
            <a:r>
              <a:rPr lang="en-US" altLang="en-US" dirty="0">
                <a:effectLst>
                  <a:outerShdw blurRad="38100" dist="38100" dir="2700000" algn="tl">
                    <a:srgbClr val="000000"/>
                  </a:outerShdw>
                </a:effectLst>
              </a:rPr>
              <a:t>and uncertainty help us see the only thing that is certain! </a:t>
            </a:r>
            <a:r>
              <a:rPr lang="en-US" altLang="en-US" b="1" dirty="0">
                <a:effectLst>
                  <a:outerShdw blurRad="38100" dist="38100" dir="2700000" algn="tl">
                    <a:srgbClr val="000000"/>
                  </a:outerShdw>
                </a:effectLst>
              </a:rPr>
              <a:t>(1 Tim 6:17-19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883721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Timothy 6:17-19</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Command those who are rich in this present age not to be haughty, nor to trust in uncertain riches but in the living God, who gives us richly all things to enjoy.  18 Let them do good, that they be rich in good works, ready to give, willing to share,  19 storing up for themselves a good foundation for the time to come, that they may lay hold on eternal life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355305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do earthly riches look like from eternity? Consider two perspectives!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(1 Tim 6:6-7; Luke 16:22-24, 27-29; </a:t>
            </a:r>
            <a:r>
              <a:rPr lang="en-US" altLang="en-US" b="1" dirty="0" smtClean="0">
                <a:effectLst>
                  <a:outerShdw blurRad="38100" dist="38100" dir="2700000" algn="tl">
                    <a:srgbClr val="000000"/>
                  </a:outerShdw>
                </a:effectLst>
              </a:rPr>
              <a:t/>
            </a:r>
            <a:br>
              <a:rPr lang="en-US" altLang="en-US" b="1"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2 </a:t>
            </a:r>
            <a:r>
              <a:rPr lang="en-US" altLang="en-US" b="1" dirty="0">
                <a:effectLst>
                  <a:outerShdw blurRad="38100" dist="38100" dir="2700000" algn="tl">
                    <a:srgbClr val="000000"/>
                  </a:outerShdw>
                </a:effectLst>
              </a:rPr>
              <a:t>Pt 3:10-11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346114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6:6-7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godliness with contentment is great gain.  7 For we brought nothing into this world, and it is certain we can carry nothing out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885721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Luke </a:t>
            </a:r>
            <a:r>
              <a:rPr lang="en-US" altLang="en-US" sz="3000" b="1" u="sng" dirty="0">
                <a:effectLst>
                  <a:outerShdw blurRad="38100" dist="38100" dir="2700000" algn="tl">
                    <a:srgbClr val="000000"/>
                  </a:outerShdw>
                </a:effectLst>
              </a:rPr>
              <a:t>16:22-24</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"So it was that the beggar died, and was carried by the angels to Abraham's bosom. The rich man also died and was buried.  23 "And being in torments in Hades, he lifted up his eyes and saw Abraham afar off, and Lazarus in his bosom.  24 "Then he cried and said, 'Father Abraham, have mercy on me, and send Lazarus that he may dip the tip of his finger in water and cool my tongue; for I am tormented in this flame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700016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16:27-29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he said, 'I beg you therefore, father, that you would send him to my father's house,  28 'for I have five brothers, that he may testify to them, lest they also come to this place of torment.'  29 "Abraham said to him, 'They have Moses and the prophets; let them hear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185927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Many of us will have times to walk near death.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5 </a:t>
            </a:r>
            <a:r>
              <a:rPr lang="en-US" altLang="en-US" dirty="0">
                <a:effectLst>
                  <a:outerShdw blurRad="38100" dist="38100" dir="2700000" algn="tl">
                    <a:srgbClr val="000000"/>
                  </a:outerShdw>
                </a:effectLst>
              </a:rPr>
              <a:t>You prepare a table before me </a:t>
            </a:r>
            <a:r>
              <a:rPr lang="en-US" altLang="en-US" u="sng" dirty="0">
                <a:effectLst>
                  <a:outerShdw blurRad="38100" dist="38100" dir="2700000" algn="tl">
                    <a:srgbClr val="000000"/>
                  </a:outerShdw>
                </a:effectLst>
              </a:rPr>
              <a:t>in the presence of my enemies</a:t>
            </a:r>
            <a:r>
              <a:rPr lang="en-US" altLang="en-US" dirty="0">
                <a:effectLst>
                  <a:outerShdw blurRad="38100" dist="38100" dir="2700000" algn="tl">
                    <a:srgbClr val="000000"/>
                  </a:outerShdw>
                </a:effectLst>
              </a:rPr>
              <a:t>; You anoint my head with oil; </a:t>
            </a:r>
            <a:r>
              <a:rPr lang="en-US" altLang="en-US" u="sng" dirty="0">
                <a:effectLst>
                  <a:outerShdw blurRad="38100" dist="38100" dir="2700000" algn="tl">
                    <a:srgbClr val="000000"/>
                  </a:outerShdw>
                </a:effectLst>
              </a:rPr>
              <a:t>My cup runs over</a:t>
            </a:r>
            <a:r>
              <a:rPr lang="en-US" altLang="en-US" dirty="0">
                <a:effectLst>
                  <a:outerShdw blurRad="38100" dist="38100" dir="2700000" algn="tl">
                    <a:srgbClr val="000000"/>
                  </a:outerShdw>
                </a:effectLst>
              </a:rPr>
              <a:t>.  6 Surely goodness and mercy shall follow me </a:t>
            </a:r>
            <a:r>
              <a:rPr lang="en-US" altLang="en-US" u="sng" dirty="0">
                <a:effectLst>
                  <a:outerShdw blurRad="38100" dist="38100" dir="2700000" algn="tl">
                    <a:srgbClr val="000000"/>
                  </a:outerShdw>
                </a:effectLst>
              </a:rPr>
              <a:t>All the days of my life</a:t>
            </a:r>
            <a:r>
              <a:rPr lang="en-US" altLang="en-US" dirty="0">
                <a:effectLst>
                  <a:outerShdw blurRad="38100" dist="38100" dir="2700000" algn="tl">
                    <a:srgbClr val="000000"/>
                  </a:outerShdw>
                </a:effectLst>
              </a:rPr>
              <a:t>; And I will dwell in the house of the LORD Forever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294527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3:10-11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the day of the Lord will come as a thief in the night, in which the heavens will pass away with a great noise, and the elements will melt with fervent heat; both the earth and the works that are in it will be burned up.  11 Therefore, since all these things will be dissolved, what manner of persons ought you to be in holy conduct and godliness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773223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is prayer and worship difficult for some? </a:t>
            </a:r>
          </a:p>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do not see the need! </a:t>
            </a:r>
            <a:r>
              <a:rPr lang="en-US" altLang="en-US" b="1" dirty="0">
                <a:effectLst>
                  <a:outerShdw blurRad="38100" dist="38100" dir="2700000" algn="tl">
                    <a:srgbClr val="000000"/>
                  </a:outerShdw>
                </a:effectLst>
              </a:rPr>
              <a:t>(Lk 18:1, 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106811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18:1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He spoke a parable to them, that men always ought to pray and not lose heart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145099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18:8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tell you that He will avenge them speedily. Nevertheless, when the Son of Man comes, will He really find faith on the earth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444861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how trials and uncertainty opened and changed the heart of Jacob!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(Gen 32:9-12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699036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Genesis </a:t>
            </a:r>
            <a:r>
              <a:rPr lang="en-US" altLang="en-US" sz="3000" b="1" u="sng" dirty="0">
                <a:effectLst>
                  <a:outerShdw blurRad="38100" dist="38100" dir="2700000" algn="tl">
                    <a:srgbClr val="000000"/>
                  </a:outerShdw>
                </a:effectLst>
              </a:rPr>
              <a:t>32:9-12</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Then Jacob said, "O God of my father Abraham and God of my father Isaac, the LORD who said to me, 'Return to your country and to your family, and I will deal well with you':  10 "I am not worthy of the least of all the mercies and of all the truth which You have shown Your servant; for I crossed over this Jordan with my staff, and now I have become two companies.  </a:t>
            </a:r>
          </a:p>
        </p:txBody>
      </p:sp>
    </p:spTree>
    <p:extLst>
      <p:ext uri="{BB962C8B-B14F-4D97-AF65-F5344CB8AC3E}">
        <p14:creationId xmlns:p14="http://schemas.microsoft.com/office/powerpoint/2010/main" val="357068545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11 </a:t>
            </a:r>
            <a:r>
              <a:rPr lang="en-US" altLang="en-US" dirty="0">
                <a:effectLst>
                  <a:outerShdw blurRad="38100" dist="38100" dir="2700000" algn="tl">
                    <a:srgbClr val="000000"/>
                  </a:outerShdw>
                </a:effectLst>
              </a:rPr>
              <a:t>"Deliver me, I pray, from the hand of my brother, from the hand of Esau; for I fear him, lest he come and attack me and the mother with the children.  12 "For You said, 'I will surely treat you well, and make your descendants as the sand of the sea, which cannot be numbered for multitude.' </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27428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valley can help us better see God! </a:t>
            </a:r>
            <a:r>
              <a:rPr lang="en-US" altLang="en-US" b="1" dirty="0">
                <a:effectLst>
                  <a:outerShdw blurRad="38100" dist="38100" dir="2700000" algn="tl">
                    <a:srgbClr val="000000"/>
                  </a:outerShdw>
                </a:effectLst>
              </a:rPr>
              <a:t>(Job 42:5-6; Deut 4:7; Ps 18:3-6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423144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Job </a:t>
            </a:r>
            <a:r>
              <a:rPr lang="en-US" altLang="en-US" b="1" u="sng" dirty="0">
                <a:effectLst>
                  <a:outerShdw blurRad="38100" dist="38100" dir="2700000" algn="tl">
                    <a:srgbClr val="000000"/>
                  </a:outerShdw>
                </a:effectLst>
              </a:rPr>
              <a:t>42:5-6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have heard of You by the hearing of the ear, But now my eye sees You.  6 Therefore I abhor myself, And repent in dust and ashes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888372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4:7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what great nation is there that has God so near to it, as the LORD our God is to us, for whatever reason we may call upon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625415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Many of us will have times to walk near death.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uses death as a great teaching tool for those who know Him. </a:t>
            </a:r>
            <a:r>
              <a:rPr lang="en-US" altLang="en-US" b="1" dirty="0">
                <a:effectLst>
                  <a:outerShdw blurRad="38100" dist="38100" dir="2700000" algn="tl">
                    <a:srgbClr val="000000"/>
                  </a:outerShdw>
                </a:effectLst>
              </a:rPr>
              <a:t>(Heb 2:9, 14-16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289956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Psalm </a:t>
            </a:r>
            <a:r>
              <a:rPr lang="en-US" altLang="en-US" sz="3000" b="1" u="sng" dirty="0">
                <a:effectLst>
                  <a:outerShdw blurRad="38100" dist="38100" dir="2700000" algn="tl">
                    <a:srgbClr val="000000"/>
                  </a:outerShdw>
                </a:effectLst>
              </a:rPr>
              <a:t>18:3-6</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I will call upon the LORD, who is worthy to be praised; So shall I be saved from my enemies.  4 The pangs of death surrounded me, And the floods of ungodliness made me afraid.  5 The sorrows of </a:t>
            </a:r>
            <a:r>
              <a:rPr lang="en-US" altLang="en-US" sz="3000" dirty="0" err="1">
                <a:effectLst>
                  <a:outerShdw blurRad="38100" dist="38100" dir="2700000" algn="tl">
                    <a:srgbClr val="000000"/>
                  </a:outerShdw>
                </a:effectLst>
              </a:rPr>
              <a:t>Sheol</a:t>
            </a:r>
            <a:r>
              <a:rPr lang="en-US" altLang="en-US" sz="3000" dirty="0">
                <a:effectLst>
                  <a:outerShdw blurRad="38100" dist="38100" dir="2700000" algn="tl">
                    <a:srgbClr val="000000"/>
                  </a:outerShdw>
                </a:effectLst>
              </a:rPr>
              <a:t> surrounded me; The snares of death confronted me.  6 In my distress I called upon the LORD, And cried out to my God; He heard my voice from His temple, And my cry came before Him, even to His ears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88812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My </a:t>
            </a:r>
            <a:r>
              <a:rPr lang="en-US" altLang="en-US" dirty="0">
                <a:effectLst>
                  <a:outerShdw blurRad="38100" dist="38100" dir="2700000" algn="tl">
                    <a:srgbClr val="000000"/>
                  </a:outerShdw>
                </a:effectLst>
              </a:rPr>
              <a:t>boat of life sails on a troubled </a:t>
            </a:r>
            <a:r>
              <a:rPr lang="en-US" altLang="en-US" dirty="0" smtClean="0">
                <a:effectLst>
                  <a:outerShdw blurRad="38100" dist="38100" dir="2700000" algn="tl">
                    <a:srgbClr val="000000"/>
                  </a:outerShdw>
                </a:effectLst>
              </a:rPr>
              <a:t>sea</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Whenever </a:t>
            </a:r>
            <a:r>
              <a:rPr lang="en-US" altLang="en-US" dirty="0">
                <a:effectLst>
                  <a:outerShdw blurRad="38100" dist="38100" dir="2700000" algn="tl">
                    <a:srgbClr val="000000"/>
                  </a:outerShdw>
                </a:effectLst>
              </a:rPr>
              <a:t>there's a wind in my </a:t>
            </a:r>
            <a:r>
              <a:rPr lang="en-US" altLang="en-US" dirty="0" smtClean="0">
                <a:effectLst>
                  <a:outerShdw blurRad="38100" dist="38100" dir="2700000" algn="tl">
                    <a:srgbClr val="000000"/>
                  </a:outerShdw>
                </a:effectLst>
              </a:rPr>
              <a:t>sail.</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But </a:t>
            </a:r>
            <a:r>
              <a:rPr lang="en-US" altLang="en-US" dirty="0">
                <a:effectLst>
                  <a:outerShdw blurRad="38100" dist="38100" dir="2700000" algn="tl">
                    <a:srgbClr val="000000"/>
                  </a:outerShdw>
                </a:effectLst>
              </a:rPr>
              <a:t>I have a friend who watches over </a:t>
            </a:r>
            <a:r>
              <a:rPr lang="en-US" altLang="en-US" dirty="0" smtClean="0">
                <a:effectLst>
                  <a:outerShdw blurRad="38100" dist="38100" dir="2700000" algn="tl">
                    <a:srgbClr val="000000"/>
                  </a:outerShdw>
                </a:effectLst>
              </a:rPr>
              <a:t>me</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the breeze turns into a </a:t>
            </a:r>
            <a:r>
              <a:rPr lang="en-US" altLang="en-US" dirty="0" smtClean="0">
                <a:effectLst>
                  <a:outerShdw blurRad="38100" dist="38100" dir="2700000" algn="tl">
                    <a:srgbClr val="000000"/>
                  </a:outerShdw>
                </a:effectLst>
              </a:rPr>
              <a:t>gale.</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know the Master of the </a:t>
            </a:r>
            <a:r>
              <a:rPr lang="en-US" altLang="en-US" dirty="0" smtClean="0">
                <a:effectLst>
                  <a:outerShdw blurRad="38100" dist="38100" dir="2700000" algn="tl">
                    <a:srgbClr val="000000"/>
                  </a:outerShdw>
                </a:effectLst>
              </a:rPr>
              <a:t>wind.</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know the Maker of the </a:t>
            </a:r>
            <a:r>
              <a:rPr lang="en-US" altLang="en-US" dirty="0" smtClean="0">
                <a:effectLst>
                  <a:outerShdw blurRad="38100" dist="38100" dir="2700000" algn="tl">
                    <a:srgbClr val="000000"/>
                  </a:outerShdw>
                </a:effectLst>
              </a:rPr>
              <a:t>rain.</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can calm a storm, make the sun shine </a:t>
            </a:r>
            <a:r>
              <a:rPr lang="en-US" altLang="en-US" dirty="0" smtClean="0">
                <a:effectLst>
                  <a:outerShdw blurRad="38100" dist="38100" dir="2700000" algn="tl">
                    <a:srgbClr val="000000"/>
                  </a:outerShdw>
                </a:effectLst>
              </a:rPr>
              <a:t>again.</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know the Master of the wind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165624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Sometimes </a:t>
            </a:r>
            <a:r>
              <a:rPr lang="en-US" altLang="en-US" dirty="0">
                <a:effectLst>
                  <a:outerShdw blurRad="38100" dist="38100" dir="2700000" algn="tl">
                    <a:srgbClr val="000000"/>
                  </a:outerShdw>
                </a:effectLst>
              </a:rPr>
              <a:t>I soar like an eagle through the </a:t>
            </a:r>
            <a:r>
              <a:rPr lang="en-US" altLang="en-US" dirty="0" smtClean="0">
                <a:effectLst>
                  <a:outerShdw blurRad="38100" dist="38100" dir="2700000" algn="tl">
                    <a:srgbClr val="000000"/>
                  </a:outerShdw>
                </a:effectLst>
              </a:rPr>
              <a:t>sky</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Above </a:t>
            </a:r>
            <a:r>
              <a:rPr lang="en-US" altLang="en-US" dirty="0">
                <a:effectLst>
                  <a:outerShdw blurRad="38100" dist="38100" dir="2700000" algn="tl">
                    <a:srgbClr val="000000"/>
                  </a:outerShdw>
                </a:effectLst>
              </a:rPr>
              <a:t>the peaks my soul can be </a:t>
            </a:r>
            <a:r>
              <a:rPr lang="en-US" altLang="en-US" dirty="0" smtClean="0">
                <a:effectLst>
                  <a:outerShdw blurRad="38100" dist="38100" dir="2700000" algn="tl">
                    <a:srgbClr val="000000"/>
                  </a:outerShdw>
                </a:effectLst>
              </a:rPr>
              <a:t>found.</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An </a:t>
            </a:r>
            <a:r>
              <a:rPr lang="en-US" altLang="en-US" dirty="0">
                <a:effectLst>
                  <a:outerShdw blurRad="38100" dist="38100" dir="2700000" algn="tl">
                    <a:srgbClr val="000000"/>
                  </a:outerShdw>
                </a:effectLst>
              </a:rPr>
              <a:t>unexpected storm may drive me from the </a:t>
            </a:r>
            <a:r>
              <a:rPr lang="en-US" altLang="en-US" dirty="0" smtClean="0">
                <a:effectLst>
                  <a:outerShdw blurRad="38100" dist="38100" dir="2700000" algn="tl">
                    <a:srgbClr val="000000"/>
                  </a:outerShdw>
                </a:effectLst>
              </a:rPr>
              <a:t>heights</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Brings </a:t>
            </a:r>
            <a:r>
              <a:rPr lang="en-US" altLang="en-US" dirty="0">
                <a:effectLst>
                  <a:outerShdw blurRad="38100" dist="38100" dir="2700000" algn="tl">
                    <a:srgbClr val="000000"/>
                  </a:outerShdw>
                </a:effectLst>
              </a:rPr>
              <a:t>me low, but never brings me down</a:t>
            </a:r>
            <a:r>
              <a:rPr lang="en-US" altLang="en-US" dirty="0" smtClean="0">
                <a:effectLst>
                  <a:outerShdw blurRad="38100" dist="38100" dir="2700000" algn="tl">
                    <a:srgbClr val="000000"/>
                  </a:outerShdw>
                </a:effectLst>
              </a:rPr>
              <a:t>..</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know the Master of the </a:t>
            </a:r>
            <a:r>
              <a:rPr lang="en-US" altLang="en-US" dirty="0" smtClean="0">
                <a:effectLst>
                  <a:outerShdw blurRad="38100" dist="38100" dir="2700000" algn="tl">
                    <a:srgbClr val="000000"/>
                  </a:outerShdw>
                </a:effectLst>
              </a:rPr>
              <a:t>wind.</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know the Maker of the </a:t>
            </a:r>
            <a:r>
              <a:rPr lang="en-US" altLang="en-US" dirty="0" smtClean="0">
                <a:effectLst>
                  <a:outerShdw blurRad="38100" dist="38100" dir="2700000" algn="tl">
                    <a:srgbClr val="000000"/>
                  </a:outerShdw>
                </a:effectLst>
              </a:rPr>
              <a:t>rain.</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can calm a storm, make the sun shine again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335101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know the Master of the wind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70877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time, we should thank God for our suffering. When we approach it by faith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it will become a gift!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Phil 1:27-30; James 1:2-4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112486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Philippians </a:t>
            </a:r>
            <a:r>
              <a:rPr lang="en-US" altLang="en-US" sz="3000" b="1" u="sng" dirty="0">
                <a:effectLst>
                  <a:outerShdw blurRad="38100" dist="38100" dir="2700000" algn="tl">
                    <a:srgbClr val="000000"/>
                  </a:outerShdw>
                </a:effectLst>
              </a:rPr>
              <a:t>1:27-30</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Only let your conduct be worthy of the gospel of Christ, so that whether I come and see you or am absent, I may hear of your affairs, that you stand fast in one spirit, with one mind striving together for the faith of the gospel,  28 and not in any way terrified by your adversaries, which is to them a proof of perdition, but to you of salvation, and that from God.  </a:t>
            </a:r>
          </a:p>
        </p:txBody>
      </p:sp>
    </p:spTree>
    <p:extLst>
      <p:ext uri="{BB962C8B-B14F-4D97-AF65-F5344CB8AC3E}">
        <p14:creationId xmlns:p14="http://schemas.microsoft.com/office/powerpoint/2010/main" val="36154421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29 </a:t>
            </a:r>
            <a:r>
              <a:rPr lang="en-US" altLang="en-US" dirty="0">
                <a:effectLst>
                  <a:outerShdw blurRad="38100" dist="38100" dir="2700000" algn="tl">
                    <a:srgbClr val="000000"/>
                  </a:outerShdw>
                </a:effectLst>
              </a:rPr>
              <a:t>For to you it has been granted on behalf of Christ, not only to believe in Him, but also to suffer for His sake,  30 having the same conflict which you saw in me and now hear is in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423832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1:2-4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My brethren, count it all joy when you fall into various trials,  3 knowing that the testing of your faith produces patience.  4 But let patience have its perfect work, that you may be perfect and complete, lacking nothing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06308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we could read the secret history of our enemies, we should find in each man's life sorrow and suffering enough to disarm all hostility. -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Henry Wadsworth </a:t>
            </a:r>
            <a:r>
              <a:rPr lang="en-US" altLang="en-US" dirty="0" smtClean="0">
                <a:effectLst>
                  <a:outerShdw blurRad="38100" dist="38100" dir="2700000" algn="tl">
                    <a:srgbClr val="000000"/>
                  </a:outerShdw>
                </a:effectLst>
              </a:rPr>
              <a:t>Longfellow</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035092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Prayer becomes filled with joy and meaning in this valley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By </a:t>
            </a:r>
            <a:r>
              <a:rPr lang="en-US" altLang="en-US" dirty="0">
                <a:effectLst>
                  <a:outerShdw blurRad="38100" dist="38100" dir="2700000" algn="tl">
                    <a:srgbClr val="000000"/>
                  </a:outerShdw>
                </a:effectLst>
              </a:rPr>
              <a:t>faith we can gain an eternal blessing from temporary times of suffering!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1247775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Many of us will have times to walk near death.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we see Jesus, who was made a little lower than the angels, </a:t>
            </a:r>
            <a:r>
              <a:rPr lang="en-US" altLang="en-US" u="sng" dirty="0">
                <a:effectLst>
                  <a:outerShdw blurRad="38100" dist="38100" dir="2700000" algn="tl">
                    <a:srgbClr val="000000"/>
                  </a:outerShdw>
                </a:effectLst>
              </a:rPr>
              <a:t>for the suffering of death</a:t>
            </a:r>
            <a:r>
              <a:rPr lang="en-US" altLang="en-US" dirty="0">
                <a:effectLst>
                  <a:outerShdw blurRad="38100" dist="38100" dir="2700000" algn="tl">
                    <a:srgbClr val="000000"/>
                  </a:outerShdw>
                </a:effectLst>
              </a:rPr>
              <a:t> crowned with glory and honor, that He, by the grace of God, might taste death for everyone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421370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Many of us will have times to walk near death.</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Hebrews </a:t>
            </a:r>
            <a:r>
              <a:rPr lang="en-US" altLang="en-US" sz="3000" b="1" u="sng" dirty="0">
                <a:effectLst>
                  <a:outerShdw blurRad="38100" dist="38100" dir="2700000" algn="tl">
                    <a:srgbClr val="000000"/>
                  </a:outerShdw>
                </a:effectLst>
              </a:rPr>
              <a:t>2:14-16</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Inasmuch then as the children have partaken of flesh and blood, He Himself likewise shared in the same, that through death He might destroy him who had the power of death, that is, the devil,  15 and release those who </a:t>
            </a:r>
            <a:r>
              <a:rPr lang="en-US" altLang="en-US" sz="3000" u="sng" dirty="0">
                <a:effectLst>
                  <a:outerShdw blurRad="38100" dist="38100" dir="2700000" algn="tl">
                    <a:srgbClr val="000000"/>
                  </a:outerShdw>
                </a:effectLst>
              </a:rPr>
              <a:t>through fear of death were all their lifetime subject to bondage</a:t>
            </a:r>
            <a:r>
              <a:rPr lang="en-US" altLang="en-US" sz="3000" dirty="0">
                <a:effectLst>
                  <a:outerShdw blurRad="38100" dist="38100" dir="2700000" algn="tl">
                    <a:srgbClr val="000000"/>
                  </a:outerShdw>
                </a:effectLst>
              </a:rPr>
              <a:t>.  16 For indeed He does not give aid to angels, but </a:t>
            </a:r>
            <a:r>
              <a:rPr lang="en-US" altLang="en-US" sz="3000" u="sng" dirty="0">
                <a:effectLst>
                  <a:outerShdw blurRad="38100" dist="38100" dir="2700000" algn="tl">
                    <a:srgbClr val="000000"/>
                  </a:outerShdw>
                </a:effectLst>
              </a:rPr>
              <a:t>He does give aid to the seed of Abraham</a:t>
            </a:r>
            <a:r>
              <a:rPr lang="en-US" altLang="en-US" sz="3000"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226323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used suffering and uncertainty to build up the church and spread the gospel</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places great value on </a:t>
            </a:r>
            <a:r>
              <a:rPr lang="en-US" altLang="en-US" i="1" u="sng" dirty="0">
                <a:effectLst>
                  <a:outerShdw blurRad="38100" dist="38100" dir="2700000" algn="tl">
                    <a:srgbClr val="000000"/>
                  </a:outerShdw>
                </a:effectLst>
              </a:rPr>
              <a:t>a broken but obedient will</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 34:18, 51:17; Isa 57:15, 66:1-2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658901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used suffering and uncertainty to build up the church and spread the gospel</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34:18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LORD </a:t>
            </a:r>
            <a:r>
              <a:rPr lang="en-US" altLang="en-US" u="sng" dirty="0">
                <a:effectLst>
                  <a:outerShdw blurRad="38100" dist="38100" dir="2700000" algn="tl">
                    <a:srgbClr val="000000"/>
                  </a:outerShdw>
                </a:effectLst>
              </a:rPr>
              <a:t>is near to those who have a broken heart</a:t>
            </a:r>
            <a:r>
              <a:rPr lang="en-US" altLang="en-US" dirty="0">
                <a:effectLst>
                  <a:outerShdw blurRad="38100" dist="38100" dir="2700000" algn="tl">
                    <a:srgbClr val="000000"/>
                  </a:outerShdw>
                </a:effectLst>
              </a:rPr>
              <a:t>, And saves such as have a contrite spirit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178914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7623</TotalTime>
  <Words>3189</Words>
  <Application>Microsoft Office PowerPoint</Application>
  <PresentationFormat>On-screen Show (4:3)</PresentationFormat>
  <Paragraphs>179</Paragraphs>
  <Slides>59</Slides>
  <Notes>59</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Default Design</vt:lpstr>
      <vt:lpstr> Walking Through the Valley of the Shadow of Death</vt:lpstr>
      <vt:lpstr>Many of us will have times to walk near death.</vt:lpstr>
      <vt:lpstr>Many of us will have times to walk near death.</vt:lpstr>
      <vt:lpstr>Many of us will have times to walk near death.</vt:lpstr>
      <vt:lpstr>Many of us will have times to walk near death.</vt:lpstr>
      <vt:lpstr>Many of us will have times to walk near death.</vt:lpstr>
      <vt:lpstr>Many of us will have times to walk near death.</vt:lpstr>
      <vt:lpstr>God used suffering and uncertainty to build up the church and spread the gospel</vt:lpstr>
      <vt:lpstr>God used suffering and uncertainty to build up the church and spread the gospel</vt:lpstr>
      <vt:lpstr>God used suffering and uncertainty to build up the church and spread the gospel</vt:lpstr>
      <vt:lpstr>God used suffering and uncertainty to build up the church and spread the gospel</vt:lpstr>
      <vt:lpstr>God used suffering and uncertainty to build up the church and spread the gospel</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We need to seek out those in the valley and become their companions</vt:lpstr>
      <vt:lpstr>We need to seek out those in the valley and become their companions</vt:lpstr>
      <vt:lpstr>We need to seek out those in the valley and become their companions</vt:lpstr>
      <vt:lpstr>We need to seek out those in the valley and become their companions</vt:lpstr>
      <vt:lpstr>We need to seek out those in the valley and become their companions</vt:lpstr>
      <vt:lpstr>We need to seek out those in the valley and become their companions</vt:lpstr>
      <vt:lpstr>We need to seek out those in the valley and become their companions</vt:lpstr>
      <vt:lpstr>We need to seek out those in the valley and become their companions</vt:lpstr>
      <vt:lpstr>We need to seek out those in the valley and become their companions</vt:lpstr>
      <vt:lpstr>We need to seek out those in the valley and become their companions</vt:lpstr>
      <vt:lpstr>We need to seek out those in the valley and become their companions</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lpstr>Prayer becomes filled with joy and meaning in this valley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Projector</cp:lastModifiedBy>
  <cp:revision>245</cp:revision>
  <dcterms:created xsi:type="dcterms:W3CDTF">2011-01-22T21:17:58Z</dcterms:created>
  <dcterms:modified xsi:type="dcterms:W3CDTF">2017-09-10T16:52:53Z</dcterms:modified>
</cp:coreProperties>
</file>