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50" y="-7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647604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91600" cy="762000"/>
          </a:xfrm>
          <a:solidFill>
            <a:srgbClr val="00B0F0"/>
          </a:solidFill>
          <a:ln w="28575">
            <a:solidFill>
              <a:schemeClr val="tx1"/>
            </a:solidFill>
          </a:ln>
        </p:spPr>
        <p:txBody>
          <a:bodyPr>
            <a:noAutofit/>
          </a:bodyPr>
          <a:lstStyle/>
          <a:p>
            <a:r>
              <a:rPr lang="en-US" sz="5000" b="1" dirty="0" smtClean="0">
                <a:solidFill>
                  <a:schemeClr val="bg1"/>
                </a:solidFill>
                <a:latin typeface="Rockwell" panose="02060603020205020403" pitchFamily="18" charset="0"/>
              </a:rPr>
              <a:t>? The Mediator Argument ?</a:t>
            </a:r>
            <a:endParaRPr lang="en-US" sz="5000" b="1" dirty="0">
              <a:solidFill>
                <a:schemeClr val="bg1"/>
              </a:solidFill>
              <a:latin typeface="Rockwell" panose="02060603020205020403" pitchFamily="18" charset="0"/>
            </a:endParaRPr>
          </a:p>
        </p:txBody>
      </p:sp>
      <p:sp>
        <p:nvSpPr>
          <p:cNvPr id="3" name="Rectangle 2"/>
          <p:cNvSpPr/>
          <p:nvPr/>
        </p:nvSpPr>
        <p:spPr>
          <a:xfrm>
            <a:off x="76200" y="914400"/>
            <a:ext cx="8991600" cy="707886"/>
          </a:xfrm>
          <a:prstGeom prst="rect">
            <a:avLst/>
          </a:prstGeom>
          <a:ln w="28575">
            <a:solidFill>
              <a:schemeClr val="tx1"/>
            </a:solidFill>
          </a:ln>
        </p:spPr>
        <p:txBody>
          <a:bodyPr wrap="square">
            <a:spAutoFit/>
          </a:bodyPr>
          <a:lstStyle/>
          <a:p>
            <a:r>
              <a:rPr lang="en-US" sz="2000" b="1" dirty="0"/>
              <a:t>1 Tim 2:5</a:t>
            </a:r>
            <a:r>
              <a:rPr lang="en-US" sz="2000" dirty="0"/>
              <a:t> – “For there is one God, and </a:t>
            </a:r>
            <a:r>
              <a:rPr lang="en-US" sz="2000" u="sng" dirty="0"/>
              <a:t>one mediator</a:t>
            </a:r>
            <a:r>
              <a:rPr lang="en-US" sz="2000" dirty="0"/>
              <a:t> also between God and men, the man Christ </a:t>
            </a:r>
            <a:r>
              <a:rPr lang="en-US" sz="2000" dirty="0" smtClean="0"/>
              <a:t>Jesus.”</a:t>
            </a:r>
            <a:endParaRPr lang="en-US" sz="2000" dirty="0"/>
          </a:p>
        </p:txBody>
      </p:sp>
      <p:sp>
        <p:nvSpPr>
          <p:cNvPr id="7" name="Title 1"/>
          <p:cNvSpPr txBox="1">
            <a:spLocks/>
          </p:cNvSpPr>
          <p:nvPr/>
        </p:nvSpPr>
        <p:spPr>
          <a:xfrm>
            <a:off x="76200" y="1752600"/>
            <a:ext cx="8991600" cy="533400"/>
          </a:xfrm>
          <a:prstGeom prst="rect">
            <a:avLst/>
          </a:prstGeom>
          <a:solidFill>
            <a:srgbClr val="FF0000"/>
          </a:solidFill>
          <a:ln w="285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900" b="1" dirty="0" smtClean="0">
                <a:solidFill>
                  <a:schemeClr val="bg1"/>
                </a:solidFill>
                <a:latin typeface="Rockwell" panose="02060603020205020403" pitchFamily="18" charset="0"/>
              </a:rPr>
              <a:t>Do The Following Verses Make Men Mediators?</a:t>
            </a:r>
            <a:endParaRPr lang="en-US" sz="2900" b="1" dirty="0">
              <a:solidFill>
                <a:schemeClr val="bg1"/>
              </a:solidFill>
              <a:latin typeface="Rockwell" panose="02060603020205020403" pitchFamily="18" charset="0"/>
            </a:endParaRPr>
          </a:p>
        </p:txBody>
      </p:sp>
      <p:sp>
        <p:nvSpPr>
          <p:cNvPr id="9" name="Rectangle 8"/>
          <p:cNvSpPr/>
          <p:nvPr/>
        </p:nvSpPr>
        <p:spPr>
          <a:xfrm>
            <a:off x="76200" y="2362200"/>
            <a:ext cx="8991600" cy="2154436"/>
          </a:xfrm>
          <a:prstGeom prst="rect">
            <a:avLst/>
          </a:prstGeom>
          <a:ln w="28575">
            <a:solidFill>
              <a:schemeClr val="tx1"/>
            </a:solidFill>
          </a:ln>
        </p:spPr>
        <p:txBody>
          <a:bodyPr wrap="square">
            <a:spAutoFit/>
          </a:bodyPr>
          <a:lstStyle/>
          <a:p>
            <a:r>
              <a:rPr lang="en-US" sz="2000" b="1" dirty="0"/>
              <a:t>1 Cor 1:21</a:t>
            </a:r>
            <a:r>
              <a:rPr lang="en-US" sz="2000" dirty="0"/>
              <a:t> – “For since in the wisdom of God the world through its wisdom did not come to know God, God was well-pleased through the foolishness of the </a:t>
            </a:r>
            <a:r>
              <a:rPr lang="en-US" sz="2000" u="sng" dirty="0"/>
              <a:t>message preached to save those who believe</a:t>
            </a:r>
            <a:r>
              <a:rPr lang="en-US" sz="2000" dirty="0" smtClean="0"/>
              <a:t>.”</a:t>
            </a:r>
          </a:p>
          <a:p>
            <a:endParaRPr lang="en-US" sz="1400" dirty="0"/>
          </a:p>
          <a:p>
            <a:r>
              <a:rPr lang="en-US" sz="2000" b="1" dirty="0"/>
              <a:t>Rom 10:13-14</a:t>
            </a:r>
            <a:r>
              <a:rPr lang="en-US" sz="2000" dirty="0"/>
              <a:t> – </a:t>
            </a:r>
            <a:r>
              <a:rPr lang="en-US" sz="2000" dirty="0" smtClean="0"/>
              <a:t>“For </a:t>
            </a:r>
            <a:r>
              <a:rPr lang="en-US" sz="2000" dirty="0"/>
              <a:t>‘</a:t>
            </a:r>
            <a:r>
              <a:rPr lang="en-US" sz="2000" cap="small" dirty="0"/>
              <a:t>Whoever will call on the name of the Lord will be saved</a:t>
            </a:r>
            <a:r>
              <a:rPr lang="en-US" sz="2000" dirty="0"/>
              <a:t>.’ How then will they call on Him in whom they have not believed? How will they believe in Him whom they have not heard? And </a:t>
            </a:r>
            <a:r>
              <a:rPr lang="en-US" sz="2000" u="sng" dirty="0"/>
              <a:t>how will they hear without a preacher</a:t>
            </a:r>
            <a:r>
              <a:rPr lang="en-US" sz="2000" dirty="0" smtClean="0"/>
              <a:t>?”</a:t>
            </a:r>
            <a:endParaRPr lang="en-US" sz="2000" dirty="0"/>
          </a:p>
        </p:txBody>
      </p:sp>
      <p:pic>
        <p:nvPicPr>
          <p:cNvPr id="8194" name="Picture 2" descr="Image result for world publishi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3453" y="4648200"/>
            <a:ext cx="4326148" cy="2133600"/>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Image result for monks copying scriptu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4648200"/>
            <a:ext cx="4267200" cy="21440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676325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par>
                                <p:cTn id="18" presetID="10" presetClass="entr" presetSubtype="0" fill="hold" nodeType="withEffect">
                                  <p:stCondLst>
                                    <p:cond delay="0"/>
                                  </p:stCondLst>
                                  <p:childTnLst>
                                    <p:set>
                                      <p:cBhvr>
                                        <p:cTn id="19" dur="1" fill="hold">
                                          <p:stCondLst>
                                            <p:cond delay="0"/>
                                          </p:stCondLst>
                                        </p:cTn>
                                        <p:tgtEl>
                                          <p:spTgt spid="9">
                                            <p:txEl>
                                              <p:pRg st="0" end="0"/>
                                            </p:txEl>
                                          </p:spTgt>
                                        </p:tgtEl>
                                        <p:attrNameLst>
                                          <p:attrName>style.visibility</p:attrName>
                                        </p:attrNameLst>
                                      </p:cBhvr>
                                      <p:to>
                                        <p:strVal val="visible"/>
                                      </p:to>
                                    </p:set>
                                    <p:animEffect transition="in" filter="fade">
                                      <p:cBhvr>
                                        <p:cTn id="20" dur="500"/>
                                        <p:tgtEl>
                                          <p:spTgt spid="9">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9">
                                            <p:txEl>
                                              <p:pRg st="2" end="2"/>
                                            </p:txEl>
                                          </p:spTgt>
                                        </p:tgtEl>
                                        <p:attrNameLst>
                                          <p:attrName>style.visibility</p:attrName>
                                        </p:attrNameLst>
                                      </p:cBhvr>
                                      <p:to>
                                        <p:strVal val="visible"/>
                                      </p:to>
                                    </p:set>
                                    <p:animEffect transition="in" filter="fade">
                                      <p:cBhvr>
                                        <p:cTn id="25" dur="500"/>
                                        <p:tgtEl>
                                          <p:spTgt spid="9">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8194"/>
                                        </p:tgtEl>
                                        <p:attrNameLst>
                                          <p:attrName>style.visibility</p:attrName>
                                        </p:attrNameLst>
                                      </p:cBhvr>
                                      <p:to>
                                        <p:strVal val="visible"/>
                                      </p:to>
                                    </p:set>
                                    <p:animEffect transition="in" filter="fade">
                                      <p:cBhvr>
                                        <p:cTn id="30" dur="500"/>
                                        <p:tgtEl>
                                          <p:spTgt spid="8194"/>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8196"/>
                                        </p:tgtEl>
                                        <p:attrNameLst>
                                          <p:attrName>style.visibility</p:attrName>
                                        </p:attrNameLst>
                                      </p:cBhvr>
                                      <p:to>
                                        <p:strVal val="visible"/>
                                      </p:to>
                                    </p:set>
                                    <p:animEffect transition="in" filter="fade">
                                      <p:cBhvr>
                                        <p:cTn id="35" dur="5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Image result for Banner clip 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4038600"/>
            <a:ext cx="4323062" cy="281077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76200" y="76200"/>
            <a:ext cx="8991600" cy="762000"/>
          </a:xfrm>
          <a:solidFill>
            <a:srgbClr val="00B0F0"/>
          </a:solidFill>
          <a:ln w="28575">
            <a:solidFill>
              <a:schemeClr val="tx1"/>
            </a:solidFill>
          </a:ln>
        </p:spPr>
        <p:txBody>
          <a:bodyPr>
            <a:noAutofit/>
          </a:bodyPr>
          <a:lstStyle/>
          <a:p>
            <a:r>
              <a:rPr lang="en-US" sz="4800" b="1" dirty="0" smtClean="0">
                <a:solidFill>
                  <a:schemeClr val="bg1"/>
                </a:solidFill>
                <a:latin typeface="Rockwell" panose="02060603020205020403" pitchFamily="18" charset="0"/>
              </a:rPr>
              <a:t>? The Mark 16:16 Argument ?</a:t>
            </a:r>
            <a:endParaRPr lang="en-US" sz="4800" b="1" dirty="0">
              <a:solidFill>
                <a:schemeClr val="bg1"/>
              </a:solidFill>
              <a:latin typeface="Rockwell" panose="02060603020205020403" pitchFamily="18" charset="0"/>
            </a:endParaRPr>
          </a:p>
        </p:txBody>
      </p:sp>
      <p:sp>
        <p:nvSpPr>
          <p:cNvPr id="4" name="Rectangle 3"/>
          <p:cNvSpPr/>
          <p:nvPr/>
        </p:nvSpPr>
        <p:spPr>
          <a:xfrm>
            <a:off x="76200" y="914400"/>
            <a:ext cx="8991600" cy="646331"/>
          </a:xfrm>
          <a:prstGeom prst="rect">
            <a:avLst/>
          </a:prstGeom>
          <a:ln w="28575">
            <a:solidFill>
              <a:schemeClr val="tx1"/>
            </a:solidFill>
          </a:ln>
        </p:spPr>
        <p:txBody>
          <a:bodyPr wrap="square">
            <a:spAutoFit/>
          </a:bodyPr>
          <a:lstStyle/>
          <a:p>
            <a:r>
              <a:rPr lang="en-US" b="1" dirty="0"/>
              <a:t>Mark 16:16</a:t>
            </a:r>
            <a:r>
              <a:rPr lang="en-US" dirty="0"/>
              <a:t> – “He who has believed and has been baptized shall be saved; but he who has disbelieved shall be condemned.”</a:t>
            </a:r>
          </a:p>
        </p:txBody>
      </p:sp>
      <p:sp>
        <p:nvSpPr>
          <p:cNvPr id="10" name="Title 1"/>
          <p:cNvSpPr txBox="1">
            <a:spLocks/>
          </p:cNvSpPr>
          <p:nvPr/>
        </p:nvSpPr>
        <p:spPr>
          <a:xfrm>
            <a:off x="76200" y="1676400"/>
            <a:ext cx="8991600" cy="533400"/>
          </a:xfrm>
          <a:prstGeom prst="rect">
            <a:avLst/>
          </a:prstGeom>
          <a:solidFill>
            <a:srgbClr val="FF0000"/>
          </a:solidFill>
          <a:ln w="285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900" b="1" dirty="0" smtClean="0">
                <a:solidFill>
                  <a:schemeClr val="bg1"/>
                </a:solidFill>
                <a:latin typeface="Rockwell" panose="02060603020205020403" pitchFamily="18" charset="0"/>
              </a:rPr>
              <a:t>Baptism Without Belief Is Moot</a:t>
            </a:r>
            <a:endParaRPr lang="en-US" sz="2900" b="1" dirty="0">
              <a:solidFill>
                <a:schemeClr val="bg1"/>
              </a:solidFill>
              <a:latin typeface="Rockwell" panose="02060603020205020403" pitchFamily="18" charset="0"/>
            </a:endParaRPr>
          </a:p>
        </p:txBody>
      </p:sp>
      <p:sp>
        <p:nvSpPr>
          <p:cNvPr id="11" name="Rectangle 10"/>
          <p:cNvSpPr/>
          <p:nvPr/>
        </p:nvSpPr>
        <p:spPr>
          <a:xfrm>
            <a:off x="73325" y="2324523"/>
            <a:ext cx="8991600" cy="1631216"/>
          </a:xfrm>
          <a:prstGeom prst="rect">
            <a:avLst/>
          </a:prstGeom>
          <a:ln w="28575">
            <a:solidFill>
              <a:schemeClr val="tx1"/>
            </a:solidFill>
          </a:ln>
        </p:spPr>
        <p:txBody>
          <a:bodyPr wrap="square">
            <a:spAutoFit/>
          </a:bodyPr>
          <a:lstStyle/>
          <a:p>
            <a:r>
              <a:rPr lang="en-US" b="1" dirty="0"/>
              <a:t>Acts 8:36-37a</a:t>
            </a:r>
            <a:r>
              <a:rPr lang="en-US" dirty="0"/>
              <a:t> – “As they went along the road they came to some water; and the eunuch said, ‘Look! Water! What prevents me from being baptized?’ And Philip said, ‘</a:t>
            </a:r>
            <a:r>
              <a:rPr lang="en-US" u="sng" dirty="0"/>
              <a:t>If you believe with all your heart, you may</a:t>
            </a:r>
            <a:r>
              <a:rPr lang="en-US" dirty="0" smtClean="0"/>
              <a:t>.’”</a:t>
            </a:r>
          </a:p>
          <a:p>
            <a:endParaRPr lang="en-US" sz="1000" dirty="0"/>
          </a:p>
          <a:p>
            <a:r>
              <a:rPr lang="en-US" b="1" dirty="0"/>
              <a:t>John 3</a:t>
            </a:r>
            <a:r>
              <a:rPr lang="en-US" sz="1600" b="1" dirty="0"/>
              <a:t>:</a:t>
            </a:r>
            <a:r>
              <a:rPr lang="en-US" b="1" dirty="0"/>
              <a:t>18</a:t>
            </a:r>
            <a:r>
              <a:rPr lang="en-US" dirty="0"/>
              <a:t> – “He who believes in Him is not judged; </a:t>
            </a:r>
            <a:r>
              <a:rPr lang="en-US" u="sng" dirty="0"/>
              <a:t>he who does not believe has been judged already</a:t>
            </a:r>
            <a:r>
              <a:rPr lang="en-US" dirty="0"/>
              <a:t>, because he has not believed in the name of the only begotten Son of God.”</a:t>
            </a:r>
            <a:endParaRPr lang="en-US" sz="3200" dirty="0"/>
          </a:p>
        </p:txBody>
      </p:sp>
      <p:sp>
        <p:nvSpPr>
          <p:cNvPr id="5" name="TextBox 4"/>
          <p:cNvSpPr txBox="1"/>
          <p:nvPr/>
        </p:nvSpPr>
        <p:spPr>
          <a:xfrm>
            <a:off x="699247" y="4267200"/>
            <a:ext cx="2906565" cy="1477328"/>
          </a:xfrm>
          <a:prstGeom prst="rect">
            <a:avLst/>
          </a:prstGeom>
          <a:noFill/>
        </p:spPr>
        <p:txBody>
          <a:bodyPr wrap="none" rtlCol="0">
            <a:spAutoFit/>
          </a:bodyPr>
          <a:lstStyle/>
          <a:p>
            <a:pPr algn="ctr"/>
            <a:r>
              <a:rPr lang="en-US" dirty="0" smtClean="0">
                <a:latin typeface="Buxton Sketch" panose="03080500000500000004" pitchFamily="66" charset="0"/>
              </a:rPr>
              <a:t>This Coming Sunday…</a:t>
            </a:r>
          </a:p>
          <a:p>
            <a:pPr algn="ctr"/>
            <a:r>
              <a:rPr lang="en-US" dirty="0" smtClean="0">
                <a:latin typeface="Buxton Sketch" panose="03080500000500000004" pitchFamily="66" charset="0"/>
              </a:rPr>
              <a:t>He Who Believes And Is Baptized </a:t>
            </a:r>
          </a:p>
          <a:p>
            <a:pPr algn="ctr"/>
            <a:r>
              <a:rPr lang="en-US" dirty="0" smtClean="0">
                <a:latin typeface="Buxton Sketch" panose="03080500000500000004" pitchFamily="66" charset="0"/>
              </a:rPr>
              <a:t>Will Receive $1 Million.</a:t>
            </a:r>
          </a:p>
          <a:p>
            <a:pPr algn="ctr"/>
            <a:r>
              <a:rPr lang="en-US" dirty="0" smtClean="0">
                <a:latin typeface="Buxton Sketch" panose="03080500000500000004" pitchFamily="66" charset="0"/>
              </a:rPr>
              <a:t>He Who Does Not Believe</a:t>
            </a:r>
          </a:p>
          <a:p>
            <a:pPr algn="ctr"/>
            <a:r>
              <a:rPr lang="en-US" dirty="0" smtClean="0">
                <a:latin typeface="Buxton Sketch" panose="03080500000500000004" pitchFamily="66" charset="0"/>
              </a:rPr>
              <a:t>Will Receive Nothing.</a:t>
            </a:r>
            <a:endParaRPr lang="en-US" dirty="0">
              <a:latin typeface="Buxton Sketch" panose="03080500000500000004" pitchFamily="66" charset="0"/>
            </a:endParaRPr>
          </a:p>
        </p:txBody>
      </p:sp>
      <p:pic>
        <p:nvPicPr>
          <p:cNvPr id="10244" name="Picture 4" descr="Image result for long line to churc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4038600"/>
            <a:ext cx="4343400" cy="2724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94449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par>
                                <p:cTn id="18" presetID="10" presetClass="entr" presetSubtype="0" fill="hold" nodeType="withEffect">
                                  <p:stCondLst>
                                    <p:cond delay="0"/>
                                  </p:stCondLst>
                                  <p:childTnLst>
                                    <p:set>
                                      <p:cBhvr>
                                        <p:cTn id="19" dur="1" fill="hold">
                                          <p:stCondLst>
                                            <p:cond delay="0"/>
                                          </p:stCondLst>
                                        </p:cTn>
                                        <p:tgtEl>
                                          <p:spTgt spid="11">
                                            <p:txEl>
                                              <p:pRg st="0" end="0"/>
                                            </p:txEl>
                                          </p:spTgt>
                                        </p:tgtEl>
                                        <p:attrNameLst>
                                          <p:attrName>style.visibility</p:attrName>
                                        </p:attrNameLst>
                                      </p:cBhvr>
                                      <p:to>
                                        <p:strVal val="visible"/>
                                      </p:to>
                                    </p:set>
                                    <p:animEffect transition="in" filter="fade">
                                      <p:cBhvr>
                                        <p:cTn id="20" dur="500"/>
                                        <p:tgtEl>
                                          <p:spTgt spid="11">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1">
                                            <p:txEl>
                                              <p:pRg st="2" end="2"/>
                                            </p:txEl>
                                          </p:spTgt>
                                        </p:tgtEl>
                                        <p:attrNameLst>
                                          <p:attrName>style.visibility</p:attrName>
                                        </p:attrNameLst>
                                      </p:cBhvr>
                                      <p:to>
                                        <p:strVal val="visible"/>
                                      </p:to>
                                    </p:set>
                                    <p:animEffect transition="in" filter="fade">
                                      <p:cBhvr>
                                        <p:cTn id="25" dur="500"/>
                                        <p:tgtEl>
                                          <p:spTgt spid="11">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fade">
                                      <p:cBhvr>
                                        <p:cTn id="30" dur="500"/>
                                        <p:tgtEl>
                                          <p:spTgt spid="5"/>
                                        </p:tgtEl>
                                      </p:cBhvr>
                                    </p:animEffect>
                                  </p:childTnLst>
                                </p:cTn>
                              </p:par>
                              <p:par>
                                <p:cTn id="31" presetID="10" presetClass="entr" presetSubtype="0" fill="hold" nodeType="withEffect">
                                  <p:stCondLst>
                                    <p:cond delay="0"/>
                                  </p:stCondLst>
                                  <p:childTnLst>
                                    <p:set>
                                      <p:cBhvr>
                                        <p:cTn id="32" dur="1" fill="hold">
                                          <p:stCondLst>
                                            <p:cond delay="0"/>
                                          </p:stCondLst>
                                        </p:cTn>
                                        <p:tgtEl>
                                          <p:spTgt spid="10242"/>
                                        </p:tgtEl>
                                        <p:attrNameLst>
                                          <p:attrName>style.visibility</p:attrName>
                                        </p:attrNameLst>
                                      </p:cBhvr>
                                      <p:to>
                                        <p:strVal val="visible"/>
                                      </p:to>
                                    </p:set>
                                    <p:animEffect transition="in" filter="fade">
                                      <p:cBhvr>
                                        <p:cTn id="33" dur="500"/>
                                        <p:tgtEl>
                                          <p:spTgt spid="10242"/>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10244"/>
                                        </p:tgtEl>
                                        <p:attrNameLst>
                                          <p:attrName>style.visibility</p:attrName>
                                        </p:attrNameLst>
                                      </p:cBhvr>
                                      <p:to>
                                        <p:strVal val="visible"/>
                                      </p:to>
                                    </p:set>
                                    <p:animEffect transition="in" filter="fade">
                                      <p:cBhvr>
                                        <p:cTn id="38" dur="500"/>
                                        <p:tgtEl>
                                          <p:spTgt spid="102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1" grpId="0" animBg="1"/>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4" name="TextBox 3"/>
          <p:cNvSpPr txBox="1"/>
          <p:nvPr/>
        </p:nvSpPr>
        <p:spPr>
          <a:xfrm>
            <a:off x="0" y="357554"/>
            <a:ext cx="9144000" cy="2015936"/>
          </a:xfrm>
          <a:prstGeom prst="rect">
            <a:avLst/>
          </a:prstGeom>
          <a:noFill/>
        </p:spPr>
        <p:txBody>
          <a:bodyPr wrap="square" rtlCol="0">
            <a:spAutoFit/>
          </a:bodyPr>
          <a:lstStyle/>
          <a:p>
            <a:pPr algn="ctr"/>
            <a:r>
              <a:rPr lang="en-US" sz="12500" b="1" dirty="0" smtClean="0">
                <a:solidFill>
                  <a:schemeClr val="bg1"/>
                </a:solidFill>
              </a:rPr>
              <a:t>In Defense of</a:t>
            </a:r>
          </a:p>
        </p:txBody>
      </p:sp>
      <p:pic>
        <p:nvPicPr>
          <p:cNvPr id="1028" name="Picture 4" descr="Image result for water baptis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23" y="2775704"/>
            <a:ext cx="9132277" cy="4082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84033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91600" cy="762000"/>
          </a:xfrm>
          <a:solidFill>
            <a:srgbClr val="00B0F0"/>
          </a:solidFill>
          <a:ln w="28575">
            <a:solidFill>
              <a:schemeClr val="tx1"/>
            </a:solidFill>
          </a:ln>
        </p:spPr>
        <p:txBody>
          <a:bodyPr>
            <a:noAutofit/>
          </a:bodyPr>
          <a:lstStyle/>
          <a:p>
            <a:r>
              <a:rPr lang="en-US" sz="5000" b="1" dirty="0" smtClean="0">
                <a:solidFill>
                  <a:schemeClr val="bg1"/>
                </a:solidFill>
                <a:latin typeface="Rockwell" panose="02060603020205020403" pitchFamily="18" charset="0"/>
              </a:rPr>
              <a:t>? Verses Mentioning Faith ?</a:t>
            </a:r>
            <a:endParaRPr lang="en-US" sz="5000" b="1" dirty="0">
              <a:solidFill>
                <a:schemeClr val="bg1"/>
              </a:solidFill>
              <a:latin typeface="Rockwell" panose="02060603020205020403" pitchFamily="18" charset="0"/>
            </a:endParaRPr>
          </a:p>
        </p:txBody>
      </p:sp>
      <p:sp>
        <p:nvSpPr>
          <p:cNvPr id="3" name="Content Placeholder 2"/>
          <p:cNvSpPr>
            <a:spLocks noGrp="1"/>
          </p:cNvSpPr>
          <p:nvPr>
            <p:ph idx="1"/>
          </p:nvPr>
        </p:nvSpPr>
        <p:spPr>
          <a:xfrm>
            <a:off x="76200" y="914400"/>
            <a:ext cx="8991600" cy="1981199"/>
          </a:xfrm>
          <a:ln w="28575">
            <a:solidFill>
              <a:schemeClr val="tx1"/>
            </a:solidFill>
          </a:ln>
        </p:spPr>
        <p:txBody>
          <a:bodyPr>
            <a:normAutofit/>
          </a:bodyPr>
          <a:lstStyle/>
          <a:p>
            <a:r>
              <a:rPr lang="en-US" sz="2200" b="1" dirty="0"/>
              <a:t>John 3:16</a:t>
            </a:r>
            <a:r>
              <a:rPr lang="en-US" sz="2200" dirty="0"/>
              <a:t> – “For God so loved the world, that He gave His only begotten Son, that whoever believes in Him shall not perish, but have eternal life.”</a:t>
            </a:r>
          </a:p>
          <a:p>
            <a:r>
              <a:rPr lang="en-US" sz="2200" b="1" dirty="0"/>
              <a:t>Acts 10:43</a:t>
            </a:r>
            <a:r>
              <a:rPr lang="en-US" sz="2200" dirty="0"/>
              <a:t> – “Of Him all the prophets bear witness that through His name everyone who believes in Him receives forgiveness of sins.”</a:t>
            </a:r>
          </a:p>
          <a:p>
            <a:r>
              <a:rPr lang="en-US" sz="2200" b="1" dirty="0"/>
              <a:t>Eph 2:8a</a:t>
            </a:r>
            <a:r>
              <a:rPr lang="en-US" sz="2200" dirty="0"/>
              <a:t> – “For by grace you have been saved through </a:t>
            </a:r>
            <a:r>
              <a:rPr lang="en-US" sz="2200" dirty="0" smtClean="0"/>
              <a:t>faith…”</a:t>
            </a:r>
            <a:endParaRPr lang="en-US" sz="2200" dirty="0"/>
          </a:p>
        </p:txBody>
      </p:sp>
      <p:sp>
        <p:nvSpPr>
          <p:cNvPr id="4" name="Title 1"/>
          <p:cNvSpPr txBox="1">
            <a:spLocks/>
          </p:cNvSpPr>
          <p:nvPr/>
        </p:nvSpPr>
        <p:spPr>
          <a:xfrm>
            <a:off x="762000" y="2971800"/>
            <a:ext cx="7620000" cy="533400"/>
          </a:xfrm>
          <a:prstGeom prst="rect">
            <a:avLst/>
          </a:prstGeom>
          <a:solidFill>
            <a:srgbClr val="FF0000"/>
          </a:solidFill>
          <a:ln w="285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100" b="1" dirty="0" smtClean="0">
                <a:solidFill>
                  <a:schemeClr val="bg1"/>
                </a:solidFill>
                <a:latin typeface="Rockwell" panose="02060603020205020403" pitchFamily="18" charset="0"/>
              </a:rPr>
              <a:t>None of these verses say “faith alone”</a:t>
            </a:r>
            <a:endParaRPr lang="en-US" sz="3100" b="1" dirty="0">
              <a:solidFill>
                <a:schemeClr val="bg1"/>
              </a:solidFill>
              <a:latin typeface="Rockwell" panose="02060603020205020403" pitchFamily="18" charset="0"/>
            </a:endParaRPr>
          </a:p>
        </p:txBody>
      </p:sp>
      <p:pic>
        <p:nvPicPr>
          <p:cNvPr id="2050" name="Picture 2" descr="Related image"/>
          <p:cNvPicPr>
            <a:picLocks noChangeAspect="1" noChangeArrowheads="1"/>
          </p:cNvPicPr>
          <p:nvPr/>
        </p:nvPicPr>
        <p:blipFill rotWithShape="1">
          <a:blip r:embed="rId2">
            <a:extLst>
              <a:ext uri="{28A0092B-C50C-407E-A947-70E740481C1C}">
                <a14:useLocalDpi xmlns:a14="http://schemas.microsoft.com/office/drawing/2010/main" val="0"/>
              </a:ext>
            </a:extLst>
          </a:blip>
          <a:srcRect l="2893" t="3836" r="2767" b="6541"/>
          <a:stretch/>
        </p:blipFill>
        <p:spPr bwMode="auto">
          <a:xfrm>
            <a:off x="76199" y="3581401"/>
            <a:ext cx="2667001" cy="3200400"/>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p:cNvSpPr txBox="1">
            <a:spLocks/>
          </p:cNvSpPr>
          <p:nvPr/>
        </p:nvSpPr>
        <p:spPr>
          <a:xfrm>
            <a:off x="2819400" y="3581400"/>
            <a:ext cx="6248400" cy="3200400"/>
          </a:xfrm>
          <a:prstGeom prst="rect">
            <a:avLst/>
          </a:prstGeom>
          <a:ln w="28575">
            <a:solidFill>
              <a:schemeClr val="tx1"/>
            </a:solidFill>
          </a:ln>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dirty="0"/>
              <a:t>Matt 4:4</a:t>
            </a:r>
            <a:r>
              <a:rPr lang="en-US" dirty="0"/>
              <a:t> – “</a:t>
            </a:r>
            <a:r>
              <a:rPr lang="en-US" cap="small" dirty="0"/>
              <a:t>Man shall not live on bread alone, but on </a:t>
            </a:r>
            <a:r>
              <a:rPr lang="en-US" u="sng" cap="small" dirty="0"/>
              <a:t>every word</a:t>
            </a:r>
            <a:r>
              <a:rPr lang="en-US" cap="small" dirty="0"/>
              <a:t> that proceeds out of the mouth of God</a:t>
            </a:r>
            <a:r>
              <a:rPr lang="en-US" dirty="0"/>
              <a:t>.”</a:t>
            </a:r>
          </a:p>
          <a:p>
            <a:r>
              <a:rPr lang="en-US" b="1" dirty="0"/>
              <a:t>Psa </a:t>
            </a:r>
            <a:r>
              <a:rPr lang="en-US" b="1" dirty="0" smtClean="0"/>
              <a:t>119:160a</a:t>
            </a:r>
            <a:r>
              <a:rPr lang="en-US" dirty="0" smtClean="0"/>
              <a:t> </a:t>
            </a:r>
            <a:r>
              <a:rPr lang="en-US" dirty="0"/>
              <a:t>– “The </a:t>
            </a:r>
            <a:r>
              <a:rPr lang="en-US" u="sng" dirty="0"/>
              <a:t>sum of Your word is </a:t>
            </a:r>
            <a:r>
              <a:rPr lang="en-US" u="sng" dirty="0" smtClean="0"/>
              <a:t>truth</a:t>
            </a:r>
            <a:r>
              <a:rPr lang="en-US" dirty="0" smtClean="0"/>
              <a:t>…”</a:t>
            </a:r>
          </a:p>
          <a:p>
            <a:r>
              <a:rPr lang="en-US" b="1" dirty="0"/>
              <a:t>2 Tim </a:t>
            </a:r>
            <a:r>
              <a:rPr lang="en-US" b="1" dirty="0" smtClean="0"/>
              <a:t>3:16a</a:t>
            </a:r>
            <a:r>
              <a:rPr lang="en-US" dirty="0" smtClean="0"/>
              <a:t> </a:t>
            </a:r>
            <a:r>
              <a:rPr lang="en-US" dirty="0"/>
              <a:t>says, “</a:t>
            </a:r>
            <a:r>
              <a:rPr lang="en-US" u="sng" dirty="0"/>
              <a:t>All scripture</a:t>
            </a:r>
            <a:r>
              <a:rPr lang="en-US" dirty="0"/>
              <a:t> is God-breathed</a:t>
            </a:r>
            <a:r>
              <a:rPr lang="en-US" dirty="0" smtClean="0"/>
              <a:t>”…</a:t>
            </a:r>
            <a:endParaRPr lang="en-US" dirty="0"/>
          </a:p>
        </p:txBody>
      </p:sp>
    </p:spTree>
    <p:extLst>
      <p:ext uri="{BB962C8B-B14F-4D97-AF65-F5344CB8AC3E}">
        <p14:creationId xmlns:p14="http://schemas.microsoft.com/office/powerpoint/2010/main" val="1131429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fade">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2050"/>
                                        </p:tgtEl>
                                        <p:attrNameLst>
                                          <p:attrName>style.visibility</p:attrName>
                                        </p:attrNameLst>
                                      </p:cBhvr>
                                      <p:to>
                                        <p:strVal val="visible"/>
                                      </p:to>
                                    </p:set>
                                    <p:animEffect transition="in" filter="fade">
                                      <p:cBhvr>
                                        <p:cTn id="30" dur="500"/>
                                        <p:tgtEl>
                                          <p:spTgt spid="2050"/>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500"/>
                                        <p:tgtEl>
                                          <p:spTgt spid="6"/>
                                        </p:tgtEl>
                                      </p:cBhvr>
                                    </p:animEffect>
                                  </p:childTnLst>
                                </p:cTn>
                              </p:par>
                              <p:par>
                                <p:cTn id="36" presetID="10" presetClass="entr" presetSubtype="0" fill="hold" nodeType="withEffect">
                                  <p:stCondLst>
                                    <p:cond delay="0"/>
                                  </p:stCondLst>
                                  <p:childTnLst>
                                    <p:set>
                                      <p:cBhvr>
                                        <p:cTn id="37" dur="1" fill="hold">
                                          <p:stCondLst>
                                            <p:cond delay="0"/>
                                          </p:stCondLst>
                                        </p:cTn>
                                        <p:tgtEl>
                                          <p:spTgt spid="6">
                                            <p:txEl>
                                              <p:pRg st="0" end="0"/>
                                            </p:txEl>
                                          </p:spTgt>
                                        </p:tgtEl>
                                        <p:attrNameLst>
                                          <p:attrName>style.visibility</p:attrName>
                                        </p:attrNameLst>
                                      </p:cBhvr>
                                      <p:to>
                                        <p:strVal val="visible"/>
                                      </p:to>
                                    </p:set>
                                    <p:animEffect transition="in" filter="fade">
                                      <p:cBhvr>
                                        <p:cTn id="38" dur="500"/>
                                        <p:tgtEl>
                                          <p:spTgt spid="6">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animEffect transition="in" filter="fade">
                                      <p:cBhvr>
                                        <p:cTn id="43" dur="500"/>
                                        <p:tgtEl>
                                          <p:spTgt spid="6">
                                            <p:txEl>
                                              <p:pRg st="1" end="1"/>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6">
                                            <p:txEl>
                                              <p:pRg st="2" end="2"/>
                                            </p:txEl>
                                          </p:spTgt>
                                        </p:tgtEl>
                                        <p:attrNameLst>
                                          <p:attrName>style.visibility</p:attrName>
                                        </p:attrNameLst>
                                      </p:cBhvr>
                                      <p:to>
                                        <p:strVal val="visible"/>
                                      </p:to>
                                    </p:set>
                                    <p:animEffect transition="in" filter="fade">
                                      <p:cBhvr>
                                        <p:cTn id="48"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4"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91600" cy="762000"/>
          </a:xfrm>
          <a:solidFill>
            <a:srgbClr val="00B0F0"/>
          </a:solidFill>
          <a:ln w="28575">
            <a:solidFill>
              <a:schemeClr val="tx1"/>
            </a:solidFill>
          </a:ln>
        </p:spPr>
        <p:txBody>
          <a:bodyPr>
            <a:noAutofit/>
          </a:bodyPr>
          <a:lstStyle/>
          <a:p>
            <a:r>
              <a:rPr lang="en-US" sz="5000" b="1" dirty="0" smtClean="0">
                <a:solidFill>
                  <a:schemeClr val="bg1"/>
                </a:solidFill>
                <a:latin typeface="Rockwell" panose="02060603020205020403" pitchFamily="18" charset="0"/>
              </a:rPr>
              <a:t>? Verses Mentioning Faith ?</a:t>
            </a:r>
            <a:endParaRPr lang="en-US" sz="5000" b="1" dirty="0">
              <a:solidFill>
                <a:schemeClr val="bg1"/>
              </a:solidFill>
              <a:latin typeface="Rockwell" panose="02060603020205020403" pitchFamily="18" charset="0"/>
            </a:endParaRPr>
          </a:p>
        </p:txBody>
      </p:sp>
      <p:sp>
        <p:nvSpPr>
          <p:cNvPr id="3" name="Content Placeholder 2"/>
          <p:cNvSpPr>
            <a:spLocks noGrp="1"/>
          </p:cNvSpPr>
          <p:nvPr>
            <p:ph idx="1"/>
          </p:nvPr>
        </p:nvSpPr>
        <p:spPr>
          <a:xfrm>
            <a:off x="76200" y="1524000"/>
            <a:ext cx="8991600" cy="2438400"/>
          </a:xfrm>
          <a:ln w="28575">
            <a:solidFill>
              <a:schemeClr val="tx1"/>
            </a:solidFill>
          </a:ln>
        </p:spPr>
        <p:txBody>
          <a:bodyPr>
            <a:noAutofit/>
          </a:bodyPr>
          <a:lstStyle/>
          <a:p>
            <a:r>
              <a:rPr lang="en-US" sz="2100" b="1" dirty="0"/>
              <a:t>1 Pet 3:21</a:t>
            </a:r>
            <a:r>
              <a:rPr lang="en-US" sz="2100" dirty="0"/>
              <a:t> – “Corresponding to that, baptism now saves you—not the removal of dirt from the flesh, but an appeal to God for a good conscience—through the resurrection of Jesus Christ</a:t>
            </a:r>
            <a:r>
              <a:rPr lang="en-US" sz="2100" dirty="0" smtClean="0"/>
              <a:t>”</a:t>
            </a:r>
          </a:p>
          <a:p>
            <a:pPr marL="342900" lvl="2" indent="-342900"/>
            <a:r>
              <a:rPr lang="en-US" sz="2100" b="1" dirty="0"/>
              <a:t>Luke 13:3</a:t>
            </a:r>
            <a:r>
              <a:rPr lang="en-US" sz="2100" dirty="0"/>
              <a:t> – “I tell you, no, but unless you repent, you will all likewise perish.”</a:t>
            </a:r>
          </a:p>
          <a:p>
            <a:pPr marL="342900" lvl="2" indent="-342900"/>
            <a:r>
              <a:rPr lang="en-US" sz="2100" b="1" dirty="0"/>
              <a:t>1 Cor 13:2</a:t>
            </a:r>
            <a:r>
              <a:rPr lang="en-US" sz="2100" dirty="0"/>
              <a:t> – “If I have the gift of prophecy, and know all mysteries and all knowledge; and if I have all faith, so as to remove mountains, but do not have love, I am nothing</a:t>
            </a:r>
            <a:r>
              <a:rPr lang="en-US" sz="2100" dirty="0" smtClean="0"/>
              <a:t>”</a:t>
            </a:r>
            <a:endParaRPr lang="en-US" sz="2100" dirty="0"/>
          </a:p>
        </p:txBody>
      </p:sp>
      <p:sp>
        <p:nvSpPr>
          <p:cNvPr id="4" name="Title 1"/>
          <p:cNvSpPr txBox="1">
            <a:spLocks/>
          </p:cNvSpPr>
          <p:nvPr/>
        </p:nvSpPr>
        <p:spPr>
          <a:xfrm>
            <a:off x="762000" y="914400"/>
            <a:ext cx="7620000" cy="533400"/>
          </a:xfrm>
          <a:prstGeom prst="rect">
            <a:avLst/>
          </a:prstGeom>
          <a:solidFill>
            <a:srgbClr val="FF0000"/>
          </a:solidFill>
          <a:ln w="285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chemeClr val="bg1"/>
                </a:solidFill>
                <a:latin typeface="Rockwell" panose="02060603020205020403" pitchFamily="18" charset="0"/>
              </a:rPr>
              <a:t>Verses That Don’t Mention “Faith”</a:t>
            </a:r>
            <a:endParaRPr lang="en-US" sz="3200" b="1" dirty="0">
              <a:solidFill>
                <a:schemeClr val="bg1"/>
              </a:solidFill>
              <a:latin typeface="Rockwell" panose="02060603020205020403" pitchFamily="18" charset="0"/>
            </a:endParaRPr>
          </a:p>
        </p:txBody>
      </p:sp>
      <p:sp>
        <p:nvSpPr>
          <p:cNvPr id="7" name="Title 1"/>
          <p:cNvSpPr txBox="1">
            <a:spLocks/>
          </p:cNvSpPr>
          <p:nvPr/>
        </p:nvSpPr>
        <p:spPr>
          <a:xfrm>
            <a:off x="76200" y="4267200"/>
            <a:ext cx="8991600" cy="533400"/>
          </a:xfrm>
          <a:prstGeom prst="rect">
            <a:avLst/>
          </a:prstGeom>
          <a:solidFill>
            <a:srgbClr val="FFFF00"/>
          </a:solidFill>
          <a:ln w="285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b="1" u="sng" dirty="0" smtClean="0">
                <a:solidFill>
                  <a:srgbClr val="0070C0"/>
                </a:solidFill>
                <a:latin typeface="Rockwell" panose="02060603020205020403" pitchFamily="18" charset="0"/>
              </a:rPr>
              <a:t>Opposition</a:t>
            </a:r>
            <a:r>
              <a:rPr lang="en-US" sz="2700" b="1" dirty="0" smtClean="0">
                <a:solidFill>
                  <a:srgbClr val="0070C0"/>
                </a:solidFill>
                <a:latin typeface="Rockwell" panose="02060603020205020403" pitchFamily="18" charset="0"/>
              </a:rPr>
              <a:t>: “Repentance and love are implied!”</a:t>
            </a:r>
            <a:endParaRPr lang="en-US" sz="2700" b="1" dirty="0">
              <a:solidFill>
                <a:srgbClr val="0070C0"/>
              </a:solidFill>
              <a:latin typeface="Rockwell" panose="02060603020205020403" pitchFamily="18" charset="0"/>
            </a:endParaRPr>
          </a:p>
        </p:txBody>
      </p:sp>
      <p:sp>
        <p:nvSpPr>
          <p:cNvPr id="8" name="Title 1"/>
          <p:cNvSpPr txBox="1">
            <a:spLocks/>
          </p:cNvSpPr>
          <p:nvPr/>
        </p:nvSpPr>
        <p:spPr>
          <a:xfrm>
            <a:off x="83389" y="4876800"/>
            <a:ext cx="8991600" cy="533400"/>
          </a:xfrm>
          <a:prstGeom prst="rect">
            <a:avLst/>
          </a:prstGeom>
          <a:solidFill>
            <a:srgbClr val="92D050"/>
          </a:solidFill>
          <a:ln w="285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b="1" u="sng" dirty="0" smtClean="0">
                <a:solidFill>
                  <a:srgbClr val="7030A0"/>
                </a:solidFill>
                <a:latin typeface="Rockwell" panose="02060603020205020403" pitchFamily="18" charset="0"/>
              </a:rPr>
              <a:t>Answer</a:t>
            </a:r>
            <a:r>
              <a:rPr lang="en-US" sz="2700" b="1" dirty="0" smtClean="0">
                <a:solidFill>
                  <a:srgbClr val="7030A0"/>
                </a:solidFill>
                <a:latin typeface="Rockwell" panose="02060603020205020403" pitchFamily="18" charset="0"/>
              </a:rPr>
              <a:t>: “Why can’t baptism also be implied?”</a:t>
            </a:r>
            <a:endParaRPr lang="en-US" sz="2700" b="1" dirty="0">
              <a:solidFill>
                <a:srgbClr val="7030A0"/>
              </a:solidFill>
              <a:latin typeface="Rockwell" panose="02060603020205020403" pitchFamily="18" charset="0"/>
            </a:endParaRPr>
          </a:p>
        </p:txBody>
      </p:sp>
      <p:sp>
        <p:nvSpPr>
          <p:cNvPr id="9" name="Title 1"/>
          <p:cNvSpPr txBox="1">
            <a:spLocks/>
          </p:cNvSpPr>
          <p:nvPr/>
        </p:nvSpPr>
        <p:spPr>
          <a:xfrm>
            <a:off x="799381" y="5701843"/>
            <a:ext cx="7620000" cy="533400"/>
          </a:xfrm>
          <a:prstGeom prst="rect">
            <a:avLst/>
          </a:prstGeom>
          <a:solidFill>
            <a:srgbClr val="FF0000"/>
          </a:solidFill>
          <a:ln w="285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chemeClr val="bg1"/>
                </a:solidFill>
                <a:latin typeface="Rockwell" panose="02060603020205020403" pitchFamily="18" charset="0"/>
              </a:rPr>
              <a:t>Only One Verse Says “Faith Alone”</a:t>
            </a:r>
            <a:endParaRPr lang="en-US" sz="3200" b="1" dirty="0">
              <a:solidFill>
                <a:schemeClr val="bg1"/>
              </a:solidFill>
              <a:latin typeface="Rockwell" panose="02060603020205020403" pitchFamily="18" charset="0"/>
            </a:endParaRPr>
          </a:p>
        </p:txBody>
      </p:sp>
      <p:sp>
        <p:nvSpPr>
          <p:cNvPr id="5" name="Rectangle 4"/>
          <p:cNvSpPr/>
          <p:nvPr/>
        </p:nvSpPr>
        <p:spPr>
          <a:xfrm>
            <a:off x="152401" y="6298286"/>
            <a:ext cx="8922588" cy="430887"/>
          </a:xfrm>
          <a:prstGeom prst="rect">
            <a:avLst/>
          </a:prstGeom>
          <a:ln w="28575">
            <a:solidFill>
              <a:schemeClr val="tx1"/>
            </a:solidFill>
          </a:ln>
        </p:spPr>
        <p:txBody>
          <a:bodyPr wrap="square">
            <a:spAutoFit/>
          </a:bodyPr>
          <a:lstStyle/>
          <a:p>
            <a:r>
              <a:rPr lang="en-US" sz="2200" b="1" dirty="0"/>
              <a:t>Jas 2:24</a:t>
            </a:r>
            <a:r>
              <a:rPr lang="en-US" sz="2200" dirty="0"/>
              <a:t> – “You see that a man is justified by works and </a:t>
            </a:r>
            <a:r>
              <a:rPr lang="en-US" sz="2200" u="sng" dirty="0"/>
              <a:t>not by faith alone</a:t>
            </a:r>
            <a:r>
              <a:rPr lang="en-US" sz="2200" dirty="0"/>
              <a:t>”</a:t>
            </a:r>
          </a:p>
        </p:txBody>
      </p:sp>
    </p:spTree>
    <p:extLst>
      <p:ext uri="{BB962C8B-B14F-4D97-AF65-F5344CB8AC3E}">
        <p14:creationId xmlns:p14="http://schemas.microsoft.com/office/powerpoint/2010/main" val="139614573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500"/>
                                        <p:tgtEl>
                                          <p:spTgt spid="3">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fade">
                                      <p:cBhvr>
                                        <p:cTn id="30" dur="500"/>
                                        <p:tgtEl>
                                          <p:spTgt spid="7"/>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fade">
                                      <p:cBhvr>
                                        <p:cTn id="35" dur="500"/>
                                        <p:tgtEl>
                                          <p:spTgt spid="8"/>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500"/>
                                        <p:tgtEl>
                                          <p:spTgt spid="9"/>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fade">
                                      <p:cBhvr>
                                        <p:cTn id="4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P spid="4" grpId="0" animBg="1"/>
      <p:bldP spid="7" grpId="0" animBg="1"/>
      <p:bldP spid="8" grpId="0" animBg="1"/>
      <p:bldP spid="9"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91600" cy="762000"/>
          </a:xfrm>
          <a:solidFill>
            <a:srgbClr val="00B0F0"/>
          </a:solidFill>
          <a:ln w="28575">
            <a:solidFill>
              <a:schemeClr val="tx1"/>
            </a:solidFill>
          </a:ln>
        </p:spPr>
        <p:txBody>
          <a:bodyPr>
            <a:noAutofit/>
          </a:bodyPr>
          <a:lstStyle/>
          <a:p>
            <a:r>
              <a:rPr lang="en-US" sz="3300" b="1" dirty="0" smtClean="0">
                <a:solidFill>
                  <a:schemeClr val="bg1"/>
                </a:solidFill>
                <a:latin typeface="Rockwell" panose="02060603020205020403" pitchFamily="18" charset="0"/>
              </a:rPr>
              <a:t>? John’s Gospel Never Mentions Baptism ?</a:t>
            </a:r>
            <a:endParaRPr lang="en-US" sz="3300" b="1" dirty="0">
              <a:solidFill>
                <a:schemeClr val="bg1"/>
              </a:solidFill>
              <a:latin typeface="Rockwell" panose="02060603020205020403" pitchFamily="18" charset="0"/>
            </a:endParaRPr>
          </a:p>
        </p:txBody>
      </p:sp>
      <p:sp>
        <p:nvSpPr>
          <p:cNvPr id="10" name="Rectangle 9"/>
          <p:cNvSpPr/>
          <p:nvPr/>
        </p:nvSpPr>
        <p:spPr>
          <a:xfrm>
            <a:off x="76200" y="914400"/>
            <a:ext cx="8991600" cy="2169825"/>
          </a:xfrm>
          <a:prstGeom prst="rect">
            <a:avLst/>
          </a:prstGeom>
          <a:ln w="28575">
            <a:solidFill>
              <a:schemeClr val="tx1"/>
            </a:solidFill>
          </a:ln>
        </p:spPr>
        <p:txBody>
          <a:bodyPr wrap="square">
            <a:spAutoFit/>
          </a:bodyPr>
          <a:lstStyle/>
          <a:p>
            <a:r>
              <a:rPr lang="en-US" sz="2700" b="1" dirty="0"/>
              <a:t>John 20:30-31</a:t>
            </a:r>
            <a:r>
              <a:rPr lang="en-US" sz="2700" dirty="0"/>
              <a:t> – “Therefore many other signs Jesus also performed in the presence of the disciples, which are not written in this book;</a:t>
            </a:r>
            <a:r>
              <a:rPr lang="en-US" sz="2700" baseline="30000" dirty="0"/>
              <a:t> </a:t>
            </a:r>
            <a:r>
              <a:rPr lang="en-US" sz="2700" dirty="0"/>
              <a:t>but these have been written so that you may believe that Jesus is the Christ, the Son of God; and that believing you may have life in His name.”</a:t>
            </a:r>
          </a:p>
        </p:txBody>
      </p:sp>
      <p:sp>
        <p:nvSpPr>
          <p:cNvPr id="11" name="Title 1"/>
          <p:cNvSpPr txBox="1">
            <a:spLocks/>
          </p:cNvSpPr>
          <p:nvPr/>
        </p:nvSpPr>
        <p:spPr>
          <a:xfrm>
            <a:off x="76200" y="3200400"/>
            <a:ext cx="8991600" cy="533400"/>
          </a:xfrm>
          <a:prstGeom prst="rect">
            <a:avLst/>
          </a:prstGeom>
          <a:solidFill>
            <a:srgbClr val="FF0000"/>
          </a:solidFill>
          <a:ln w="285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000" b="1" dirty="0" smtClean="0">
                <a:solidFill>
                  <a:schemeClr val="bg1"/>
                </a:solidFill>
                <a:latin typeface="Rockwell" panose="02060603020205020403" pitchFamily="18" charset="0"/>
              </a:rPr>
              <a:t>Other Things Not Mentioned in John:</a:t>
            </a:r>
            <a:endParaRPr lang="en-US" sz="3000" b="1" dirty="0">
              <a:solidFill>
                <a:schemeClr val="bg1"/>
              </a:solidFill>
              <a:latin typeface="Rockwell" panose="02060603020205020403" pitchFamily="18" charset="0"/>
            </a:endParaRPr>
          </a:p>
        </p:txBody>
      </p:sp>
      <p:sp>
        <p:nvSpPr>
          <p:cNvPr id="12" name="Title 1"/>
          <p:cNvSpPr txBox="1">
            <a:spLocks/>
          </p:cNvSpPr>
          <p:nvPr/>
        </p:nvSpPr>
        <p:spPr>
          <a:xfrm>
            <a:off x="76200" y="3886200"/>
            <a:ext cx="3810000" cy="2895600"/>
          </a:xfrm>
          <a:prstGeom prst="rect">
            <a:avLst/>
          </a:prstGeom>
          <a:solidFill>
            <a:srgbClr val="FF0000"/>
          </a:solidFill>
          <a:ln w="285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457200" indent="-457200" algn="l">
              <a:buFont typeface="Arial" panose="020B0604020202020204" pitchFamily="34" charset="0"/>
              <a:buChar char="•"/>
            </a:pPr>
            <a:r>
              <a:rPr lang="en-US" sz="3000" b="1" dirty="0" smtClean="0">
                <a:solidFill>
                  <a:schemeClr val="bg1"/>
                </a:solidFill>
                <a:latin typeface="Rockwell" panose="02060603020205020403" pitchFamily="18" charset="0"/>
              </a:rPr>
              <a:t>Repentance</a:t>
            </a:r>
          </a:p>
          <a:p>
            <a:pPr marL="457200" indent="-457200" algn="l">
              <a:buFont typeface="Arial" panose="020B0604020202020204" pitchFamily="34" charset="0"/>
              <a:buChar char="•"/>
            </a:pPr>
            <a:r>
              <a:rPr lang="en-US" sz="3000" b="1" dirty="0" smtClean="0">
                <a:solidFill>
                  <a:schemeClr val="bg1"/>
                </a:solidFill>
                <a:latin typeface="Rockwell" panose="02060603020205020403" pitchFamily="18" charset="0"/>
              </a:rPr>
              <a:t>Forgiveness</a:t>
            </a:r>
          </a:p>
          <a:p>
            <a:pPr marL="457200" indent="-457200" algn="l">
              <a:buFont typeface="Arial" panose="020B0604020202020204" pitchFamily="34" charset="0"/>
              <a:buChar char="•"/>
            </a:pPr>
            <a:r>
              <a:rPr lang="en-US" sz="3000" b="1" dirty="0" smtClean="0">
                <a:solidFill>
                  <a:schemeClr val="bg1"/>
                </a:solidFill>
                <a:latin typeface="Rockwell" panose="02060603020205020403" pitchFamily="18" charset="0"/>
              </a:rPr>
              <a:t>Parables</a:t>
            </a:r>
          </a:p>
          <a:p>
            <a:pPr marL="457200" indent="-457200" algn="l">
              <a:buFont typeface="Arial" panose="020B0604020202020204" pitchFamily="34" charset="0"/>
              <a:buChar char="•"/>
            </a:pPr>
            <a:r>
              <a:rPr lang="en-US" sz="3000" b="1" dirty="0" smtClean="0">
                <a:solidFill>
                  <a:schemeClr val="bg1"/>
                </a:solidFill>
                <a:latin typeface="Rockwell" panose="02060603020205020403" pitchFamily="18" charset="0"/>
              </a:rPr>
              <a:t>Demons</a:t>
            </a:r>
          </a:p>
          <a:p>
            <a:pPr marL="457200" indent="-457200" algn="l">
              <a:buFont typeface="Arial" panose="020B0604020202020204" pitchFamily="34" charset="0"/>
              <a:buChar char="•"/>
            </a:pPr>
            <a:r>
              <a:rPr lang="en-US" sz="3000" b="1" dirty="0" smtClean="0">
                <a:solidFill>
                  <a:schemeClr val="bg1"/>
                </a:solidFill>
                <a:latin typeface="Rockwell" panose="02060603020205020403" pitchFamily="18" charset="0"/>
              </a:rPr>
              <a:t>Jesus’ Birth</a:t>
            </a:r>
          </a:p>
          <a:p>
            <a:pPr marL="457200" indent="-457200" algn="l">
              <a:buFont typeface="Arial" panose="020B0604020202020204" pitchFamily="34" charset="0"/>
              <a:buChar char="•"/>
            </a:pPr>
            <a:r>
              <a:rPr lang="en-US" sz="3000" b="1" dirty="0" smtClean="0">
                <a:solidFill>
                  <a:schemeClr val="bg1"/>
                </a:solidFill>
                <a:latin typeface="Rockwell" panose="02060603020205020403" pitchFamily="18" charset="0"/>
              </a:rPr>
              <a:t>Jesus</a:t>
            </a:r>
            <a:r>
              <a:rPr lang="en-US" sz="3000" b="1" dirty="0" smtClean="0">
                <a:solidFill>
                  <a:schemeClr val="bg1"/>
                </a:solidFill>
                <a:latin typeface="Rockwell" panose="02060603020205020403" pitchFamily="18" charset="0"/>
              </a:rPr>
              <a:t>’ Ascension</a:t>
            </a:r>
            <a:endParaRPr lang="en-US" sz="3000" b="1" dirty="0">
              <a:solidFill>
                <a:schemeClr val="bg1"/>
              </a:solidFill>
              <a:latin typeface="Rockwell" panose="02060603020205020403"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3886200"/>
            <a:ext cx="5105400" cy="2895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916504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
                                            <p:txEl>
                                              <p:pRg st="1" end="1"/>
                                            </p:txEl>
                                          </p:spTgt>
                                        </p:tgtEl>
                                        <p:attrNameLst>
                                          <p:attrName>style.visibility</p:attrName>
                                        </p:attrNameLst>
                                      </p:cBhvr>
                                      <p:to>
                                        <p:strVal val="visible"/>
                                      </p:to>
                                    </p:set>
                                    <p:animEffect transition="in" filter="fade">
                                      <p:cBhvr>
                                        <p:cTn id="22" dur="500"/>
                                        <p:tgtEl>
                                          <p:spTgt spid="1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
                                            <p:txEl>
                                              <p:pRg st="2" end="2"/>
                                            </p:txEl>
                                          </p:spTgt>
                                        </p:tgtEl>
                                        <p:attrNameLst>
                                          <p:attrName>style.visibility</p:attrName>
                                        </p:attrNameLst>
                                      </p:cBhvr>
                                      <p:to>
                                        <p:strVal val="visible"/>
                                      </p:to>
                                    </p:set>
                                    <p:animEffect transition="in" filter="fade">
                                      <p:cBhvr>
                                        <p:cTn id="27" dur="500"/>
                                        <p:tgtEl>
                                          <p:spTgt spid="1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
                                            <p:txEl>
                                              <p:pRg st="3" end="3"/>
                                            </p:txEl>
                                          </p:spTgt>
                                        </p:tgtEl>
                                        <p:attrNameLst>
                                          <p:attrName>style.visibility</p:attrName>
                                        </p:attrNameLst>
                                      </p:cBhvr>
                                      <p:to>
                                        <p:strVal val="visible"/>
                                      </p:to>
                                    </p:set>
                                    <p:animEffect transition="in" filter="fade">
                                      <p:cBhvr>
                                        <p:cTn id="32" dur="500"/>
                                        <p:tgtEl>
                                          <p:spTgt spid="12">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2">
                                            <p:txEl>
                                              <p:pRg st="4" end="4"/>
                                            </p:txEl>
                                          </p:spTgt>
                                        </p:tgtEl>
                                        <p:attrNameLst>
                                          <p:attrName>style.visibility</p:attrName>
                                        </p:attrNameLst>
                                      </p:cBhvr>
                                      <p:to>
                                        <p:strVal val="visible"/>
                                      </p:to>
                                    </p:set>
                                    <p:animEffect transition="in" filter="fade">
                                      <p:cBhvr>
                                        <p:cTn id="37" dur="500"/>
                                        <p:tgtEl>
                                          <p:spTgt spid="1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2">
                                            <p:txEl>
                                              <p:pRg st="5" end="5"/>
                                            </p:txEl>
                                          </p:spTgt>
                                        </p:tgtEl>
                                        <p:attrNameLst>
                                          <p:attrName>style.visibility</p:attrName>
                                        </p:attrNameLst>
                                      </p:cBhvr>
                                      <p:to>
                                        <p:strVal val="visible"/>
                                      </p:to>
                                    </p:set>
                                    <p:animEffect transition="in" filter="fade">
                                      <p:cBhvr>
                                        <p:cTn id="42" dur="500"/>
                                        <p:tgtEl>
                                          <p:spTgt spid="12">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074"/>
                                        </p:tgtEl>
                                        <p:attrNameLst>
                                          <p:attrName>style.visibility</p:attrName>
                                        </p:attrNameLst>
                                      </p:cBhvr>
                                      <p:to>
                                        <p:strVal val="visible"/>
                                      </p:to>
                                    </p:set>
                                    <p:animEffect transition="in" filter="fade">
                                      <p:cBhvr>
                                        <p:cTn id="47"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91600" cy="762000"/>
          </a:xfrm>
          <a:solidFill>
            <a:srgbClr val="00B0F0"/>
          </a:solidFill>
          <a:ln w="28575">
            <a:solidFill>
              <a:schemeClr val="tx1"/>
            </a:solidFill>
          </a:ln>
        </p:spPr>
        <p:txBody>
          <a:bodyPr>
            <a:noAutofit/>
          </a:bodyPr>
          <a:lstStyle/>
          <a:p>
            <a:r>
              <a:rPr lang="en-US" sz="3400" b="1" dirty="0" smtClean="0">
                <a:solidFill>
                  <a:schemeClr val="bg1"/>
                </a:solidFill>
                <a:latin typeface="Rockwell" panose="02060603020205020403" pitchFamily="18" charset="0"/>
              </a:rPr>
              <a:t>? Works Don’t Save…Baptism Is A Work ?</a:t>
            </a:r>
            <a:endParaRPr lang="en-US" sz="3400" b="1" dirty="0">
              <a:solidFill>
                <a:schemeClr val="bg1"/>
              </a:solidFill>
              <a:latin typeface="Rockwell" panose="02060603020205020403" pitchFamily="18" charset="0"/>
            </a:endParaRPr>
          </a:p>
        </p:txBody>
      </p:sp>
      <p:sp>
        <p:nvSpPr>
          <p:cNvPr id="7" name="Content Placeholder 2"/>
          <p:cNvSpPr>
            <a:spLocks noGrp="1"/>
          </p:cNvSpPr>
          <p:nvPr>
            <p:ph idx="1"/>
          </p:nvPr>
        </p:nvSpPr>
        <p:spPr>
          <a:xfrm>
            <a:off x="76200" y="914401"/>
            <a:ext cx="8991600" cy="1828800"/>
          </a:xfrm>
          <a:ln w="28575">
            <a:solidFill>
              <a:schemeClr val="tx1"/>
            </a:solidFill>
          </a:ln>
        </p:spPr>
        <p:txBody>
          <a:bodyPr>
            <a:normAutofit lnSpcReduction="10000"/>
          </a:bodyPr>
          <a:lstStyle/>
          <a:p>
            <a:r>
              <a:rPr lang="en-US" sz="2400" b="1" dirty="0"/>
              <a:t>Rom 3:27</a:t>
            </a:r>
            <a:r>
              <a:rPr lang="en-US" sz="2400" dirty="0"/>
              <a:t> – “For we maintain that a man is justified by faith apart from </a:t>
            </a:r>
            <a:r>
              <a:rPr lang="en-US" sz="2400" u="sng" dirty="0"/>
              <a:t>works</a:t>
            </a:r>
            <a:r>
              <a:rPr lang="en-US" sz="2400" dirty="0"/>
              <a:t> of the Law</a:t>
            </a:r>
            <a:r>
              <a:rPr lang="en-US" sz="2400" dirty="0" smtClean="0"/>
              <a:t>.”</a:t>
            </a:r>
          </a:p>
          <a:p>
            <a:r>
              <a:rPr lang="en-US" sz="2400" b="1" dirty="0"/>
              <a:t>Eph 2:8-9</a:t>
            </a:r>
            <a:r>
              <a:rPr lang="en-US" sz="2400" dirty="0"/>
              <a:t> – “For by grace you have been saved through faith; and that not of yourselves, it is the gift of God; not as a result of </a:t>
            </a:r>
            <a:r>
              <a:rPr lang="en-US" sz="2400" u="sng" dirty="0"/>
              <a:t>works</a:t>
            </a:r>
            <a:r>
              <a:rPr lang="en-US" sz="2400" dirty="0"/>
              <a:t>, so that no one may boast.”</a:t>
            </a:r>
            <a:endParaRPr lang="en-US" sz="2200" dirty="0"/>
          </a:p>
        </p:txBody>
      </p:sp>
      <p:pic>
        <p:nvPicPr>
          <p:cNvPr id="4098" name="Picture 2" descr="Image result for vs. clip ar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24200" y="2743201"/>
            <a:ext cx="2438400" cy="1143000"/>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2"/>
          <p:cNvSpPr txBox="1">
            <a:spLocks/>
          </p:cNvSpPr>
          <p:nvPr/>
        </p:nvSpPr>
        <p:spPr>
          <a:xfrm>
            <a:off x="67574" y="3857446"/>
            <a:ext cx="8991600" cy="790754"/>
          </a:xfrm>
          <a:prstGeom prst="rect">
            <a:avLst/>
          </a:prstGeom>
          <a:ln w="28575">
            <a:solidFill>
              <a:schemeClr val="tx1"/>
            </a:solidFill>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400" b="1" dirty="0"/>
              <a:t>Jas 2:24</a:t>
            </a:r>
            <a:r>
              <a:rPr lang="en-US" sz="2400" dirty="0"/>
              <a:t> says, “You see that a man is justified by </a:t>
            </a:r>
            <a:r>
              <a:rPr lang="en-US" sz="2400" u="sng" dirty="0"/>
              <a:t>works</a:t>
            </a:r>
            <a:r>
              <a:rPr lang="en-US" sz="2400" dirty="0"/>
              <a:t> and not by faith alone”</a:t>
            </a:r>
            <a:endParaRPr lang="en-US" sz="2200" dirty="0"/>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575" y="4724400"/>
            <a:ext cx="5114026" cy="20784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2" descr="Related image"/>
          <p:cNvPicPr>
            <a:picLocks noChangeAspect="1" noChangeArrowheads="1"/>
          </p:cNvPicPr>
          <p:nvPr/>
        </p:nvPicPr>
        <p:blipFill rotWithShape="1">
          <a:blip r:embed="rId4">
            <a:extLst>
              <a:ext uri="{28A0092B-C50C-407E-A947-70E740481C1C}">
                <a14:useLocalDpi xmlns:a14="http://schemas.microsoft.com/office/drawing/2010/main" val="0"/>
              </a:ext>
            </a:extLst>
          </a:blip>
          <a:srcRect l="2893" t="3836" r="2767" b="6541"/>
          <a:stretch/>
        </p:blipFill>
        <p:spPr bwMode="auto">
          <a:xfrm>
            <a:off x="5562600" y="4724399"/>
            <a:ext cx="3496574" cy="20784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42505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500"/>
                                        <p:tgtEl>
                                          <p:spTgt spid="7">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animEffect transition="in" filter="fade">
                                      <p:cBhvr>
                                        <p:cTn id="10" dur="500"/>
                                        <p:tgtEl>
                                          <p:spTgt spid="7">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500"/>
                                        <p:tgtEl>
                                          <p:spTgt spid="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4098"/>
                                        </p:tgtEl>
                                        <p:attrNameLst>
                                          <p:attrName>style.visibility</p:attrName>
                                        </p:attrNameLst>
                                      </p:cBhvr>
                                      <p:to>
                                        <p:strVal val="visible"/>
                                      </p:to>
                                    </p:set>
                                    <p:animEffect transition="in" filter="fade">
                                      <p:cBhvr>
                                        <p:cTn id="20" dur="500"/>
                                        <p:tgtEl>
                                          <p:spTgt spid="4098"/>
                                        </p:tgtEl>
                                      </p:cBhvr>
                                    </p:animEffect>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4099"/>
                                        </p:tgtEl>
                                        <p:attrNameLst>
                                          <p:attrName>style.visibility</p:attrName>
                                        </p:attrNameLst>
                                      </p:cBhvr>
                                      <p:to>
                                        <p:strVal val="visible"/>
                                      </p:to>
                                    </p:set>
                                    <p:animEffect transition="in" filter="fade">
                                      <p:cBhvr>
                                        <p:cTn id="29" dur="500"/>
                                        <p:tgtEl>
                                          <p:spTgt spid="409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91600" cy="762000"/>
          </a:xfrm>
          <a:solidFill>
            <a:srgbClr val="00B0F0"/>
          </a:solidFill>
          <a:ln w="28575">
            <a:solidFill>
              <a:schemeClr val="tx1"/>
            </a:solidFill>
          </a:ln>
        </p:spPr>
        <p:txBody>
          <a:bodyPr>
            <a:noAutofit/>
          </a:bodyPr>
          <a:lstStyle/>
          <a:p>
            <a:r>
              <a:rPr lang="en-US" sz="3400" b="1" dirty="0" smtClean="0">
                <a:solidFill>
                  <a:schemeClr val="bg1"/>
                </a:solidFill>
                <a:latin typeface="Rockwell" panose="02060603020205020403" pitchFamily="18" charset="0"/>
              </a:rPr>
              <a:t>? Works Don’t Save…Baptism Is A Work ?</a:t>
            </a:r>
            <a:endParaRPr lang="en-US" sz="3400" b="1" dirty="0">
              <a:solidFill>
                <a:schemeClr val="bg1"/>
              </a:solidFill>
              <a:latin typeface="Rockwell" panose="02060603020205020403" pitchFamily="18" charset="0"/>
            </a:endParaRPr>
          </a:p>
        </p:txBody>
      </p:sp>
      <p:sp>
        <p:nvSpPr>
          <p:cNvPr id="10" name="Title 1"/>
          <p:cNvSpPr txBox="1">
            <a:spLocks/>
          </p:cNvSpPr>
          <p:nvPr/>
        </p:nvSpPr>
        <p:spPr>
          <a:xfrm>
            <a:off x="76200" y="944592"/>
            <a:ext cx="8991600" cy="533400"/>
          </a:xfrm>
          <a:prstGeom prst="rect">
            <a:avLst/>
          </a:prstGeom>
          <a:solidFill>
            <a:srgbClr val="FF0000"/>
          </a:solidFill>
          <a:ln w="285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000" b="1" dirty="0" smtClean="0">
                <a:solidFill>
                  <a:schemeClr val="bg1"/>
                </a:solidFill>
                <a:latin typeface="Rockwell" panose="02060603020205020403" pitchFamily="18" charset="0"/>
              </a:rPr>
              <a:t>Faith is a Work</a:t>
            </a:r>
            <a:endParaRPr lang="en-US" sz="3000" b="1" dirty="0">
              <a:solidFill>
                <a:schemeClr val="bg1"/>
              </a:solidFill>
              <a:latin typeface="Rockwell" panose="02060603020205020403" pitchFamily="18" charset="0"/>
            </a:endParaRPr>
          </a:p>
        </p:txBody>
      </p:sp>
      <p:sp>
        <p:nvSpPr>
          <p:cNvPr id="4" name="Rectangle 3"/>
          <p:cNvSpPr/>
          <p:nvPr/>
        </p:nvSpPr>
        <p:spPr>
          <a:xfrm>
            <a:off x="76200" y="1600200"/>
            <a:ext cx="8991600" cy="1154162"/>
          </a:xfrm>
          <a:prstGeom prst="rect">
            <a:avLst/>
          </a:prstGeom>
          <a:ln w="28575">
            <a:solidFill>
              <a:schemeClr val="tx1"/>
            </a:solidFill>
          </a:ln>
        </p:spPr>
        <p:txBody>
          <a:bodyPr wrap="square">
            <a:spAutoFit/>
          </a:bodyPr>
          <a:lstStyle/>
          <a:p>
            <a:r>
              <a:rPr lang="en-US" sz="2300" b="1" dirty="0"/>
              <a:t>John 6:28-29</a:t>
            </a:r>
            <a:r>
              <a:rPr lang="en-US" sz="2300" dirty="0"/>
              <a:t> – Therefore they said to Him, “What shall we do, so that we may work the works of God?” Jesus answered and said to them, “</a:t>
            </a:r>
            <a:r>
              <a:rPr lang="en-US" sz="2300" u="sng" dirty="0"/>
              <a:t>This is the work of God, that you believe in Him whom He has sent</a:t>
            </a:r>
            <a:r>
              <a:rPr lang="en-US" sz="2300" dirty="0"/>
              <a:t>.”</a:t>
            </a:r>
          </a:p>
        </p:txBody>
      </p:sp>
      <p:sp>
        <p:nvSpPr>
          <p:cNvPr id="11" name="Title 1"/>
          <p:cNvSpPr txBox="1">
            <a:spLocks/>
          </p:cNvSpPr>
          <p:nvPr/>
        </p:nvSpPr>
        <p:spPr>
          <a:xfrm>
            <a:off x="65468" y="2923924"/>
            <a:ext cx="8991600" cy="533400"/>
          </a:xfrm>
          <a:prstGeom prst="rect">
            <a:avLst/>
          </a:prstGeom>
          <a:solidFill>
            <a:srgbClr val="FFFF00"/>
          </a:solidFill>
          <a:ln w="285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b="1" u="sng" dirty="0" smtClean="0">
                <a:solidFill>
                  <a:srgbClr val="0070C0"/>
                </a:solidFill>
                <a:latin typeface="Rockwell" panose="02060603020205020403" pitchFamily="18" charset="0"/>
              </a:rPr>
              <a:t>Opposition</a:t>
            </a:r>
            <a:r>
              <a:rPr lang="en-US" sz="2700" b="1" dirty="0" smtClean="0">
                <a:solidFill>
                  <a:srgbClr val="0070C0"/>
                </a:solidFill>
                <a:latin typeface="Rockwell" panose="02060603020205020403" pitchFamily="18" charset="0"/>
              </a:rPr>
              <a:t>: “Faith is a work of God so that’s ok!”</a:t>
            </a:r>
            <a:endParaRPr lang="en-US" sz="2700" b="1" dirty="0">
              <a:solidFill>
                <a:srgbClr val="0070C0"/>
              </a:solidFill>
              <a:latin typeface="Rockwell" panose="02060603020205020403" pitchFamily="18" charset="0"/>
            </a:endParaRPr>
          </a:p>
        </p:txBody>
      </p:sp>
      <p:sp>
        <p:nvSpPr>
          <p:cNvPr id="12" name="Title 1"/>
          <p:cNvSpPr txBox="1">
            <a:spLocks/>
          </p:cNvSpPr>
          <p:nvPr/>
        </p:nvSpPr>
        <p:spPr>
          <a:xfrm>
            <a:off x="39710" y="6287339"/>
            <a:ext cx="8991600" cy="533400"/>
          </a:xfrm>
          <a:prstGeom prst="rect">
            <a:avLst/>
          </a:prstGeom>
          <a:solidFill>
            <a:srgbClr val="92D050"/>
          </a:solidFill>
          <a:ln w="285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700" b="1" u="sng" dirty="0" smtClean="0">
                <a:solidFill>
                  <a:srgbClr val="7030A0"/>
                </a:solidFill>
                <a:latin typeface="Rockwell" panose="02060603020205020403" pitchFamily="18" charset="0"/>
              </a:rPr>
              <a:t>Answer</a:t>
            </a:r>
            <a:r>
              <a:rPr lang="en-US" sz="2700" b="1" dirty="0" smtClean="0">
                <a:solidFill>
                  <a:srgbClr val="7030A0"/>
                </a:solidFill>
                <a:latin typeface="Rockwell" panose="02060603020205020403" pitchFamily="18" charset="0"/>
              </a:rPr>
              <a:t>: “Baptism is also a work of God.”</a:t>
            </a:r>
            <a:endParaRPr lang="en-US" sz="2700" b="1" dirty="0">
              <a:solidFill>
                <a:srgbClr val="7030A0"/>
              </a:solidFill>
              <a:latin typeface="Rockwell" panose="02060603020205020403" pitchFamily="18" charset="0"/>
            </a:endParaRPr>
          </a:p>
        </p:txBody>
      </p:sp>
      <p:sp>
        <p:nvSpPr>
          <p:cNvPr id="14" name="Rectangle 13"/>
          <p:cNvSpPr/>
          <p:nvPr/>
        </p:nvSpPr>
        <p:spPr>
          <a:xfrm>
            <a:off x="39710" y="3581400"/>
            <a:ext cx="8991600" cy="2569934"/>
          </a:xfrm>
          <a:prstGeom prst="rect">
            <a:avLst/>
          </a:prstGeom>
          <a:ln w="28575">
            <a:solidFill>
              <a:schemeClr val="tx1"/>
            </a:solidFill>
          </a:ln>
        </p:spPr>
        <p:txBody>
          <a:bodyPr wrap="square">
            <a:spAutoFit/>
          </a:bodyPr>
          <a:lstStyle/>
          <a:p>
            <a:r>
              <a:rPr lang="en-US" sz="2300" b="1" dirty="0"/>
              <a:t>Col 2:11-13</a:t>
            </a:r>
            <a:r>
              <a:rPr lang="en-US" sz="2300" dirty="0"/>
              <a:t> – “and in Him you were also circumcised with a circumcision made without hands, in the removal of the body of the flesh by the circumcision of Christ; having been buried with Him in baptism, in which you were also raised up with Him </a:t>
            </a:r>
            <a:r>
              <a:rPr lang="en-US" sz="2300" u="sng" dirty="0"/>
              <a:t>through faith in the working of God</a:t>
            </a:r>
            <a:r>
              <a:rPr lang="en-US" sz="2300" dirty="0"/>
              <a:t>, who raised Him from the dead. When you were dead in your transgressions and the uncircumcision of your flesh, He made you alive together with Him, having forgiven us all our transgressions”</a:t>
            </a:r>
          </a:p>
        </p:txBody>
      </p:sp>
    </p:spTree>
    <p:extLst>
      <p:ext uri="{BB962C8B-B14F-4D97-AF65-F5344CB8AC3E}">
        <p14:creationId xmlns:p14="http://schemas.microsoft.com/office/powerpoint/2010/main" val="41076316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4" grpId="0" animBg="1"/>
      <p:bldP spid="11" grpId="0" animBg="1"/>
      <p:bldP spid="12"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91600" cy="762000"/>
          </a:xfrm>
          <a:solidFill>
            <a:srgbClr val="00B0F0"/>
          </a:solidFill>
          <a:ln w="28575">
            <a:solidFill>
              <a:schemeClr val="tx1"/>
            </a:solidFill>
          </a:ln>
        </p:spPr>
        <p:txBody>
          <a:bodyPr>
            <a:noAutofit/>
          </a:bodyPr>
          <a:lstStyle/>
          <a:p>
            <a:r>
              <a:rPr lang="en-US" sz="3400" b="1" dirty="0" smtClean="0">
                <a:solidFill>
                  <a:schemeClr val="bg1"/>
                </a:solidFill>
                <a:latin typeface="Rockwell" panose="02060603020205020403" pitchFamily="18" charset="0"/>
              </a:rPr>
              <a:t>? Works Don’t Save…Baptism Is A Work ?</a:t>
            </a:r>
            <a:endParaRPr lang="en-US" sz="3400" b="1" dirty="0">
              <a:solidFill>
                <a:schemeClr val="bg1"/>
              </a:solidFill>
              <a:latin typeface="Rockwell" panose="02060603020205020403" pitchFamily="18" charset="0"/>
            </a:endParaRPr>
          </a:p>
        </p:txBody>
      </p:sp>
      <p:sp>
        <p:nvSpPr>
          <p:cNvPr id="8" name="Title 1"/>
          <p:cNvSpPr txBox="1">
            <a:spLocks/>
          </p:cNvSpPr>
          <p:nvPr/>
        </p:nvSpPr>
        <p:spPr>
          <a:xfrm>
            <a:off x="76200" y="944592"/>
            <a:ext cx="8991600" cy="533400"/>
          </a:xfrm>
          <a:prstGeom prst="rect">
            <a:avLst/>
          </a:prstGeom>
          <a:solidFill>
            <a:srgbClr val="FF0000"/>
          </a:solidFill>
          <a:ln w="285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000" b="1" dirty="0" smtClean="0">
                <a:solidFill>
                  <a:schemeClr val="bg1"/>
                </a:solidFill>
                <a:latin typeface="Rockwell" panose="02060603020205020403" pitchFamily="18" charset="0"/>
              </a:rPr>
              <a:t>Confession is Something We “Do”</a:t>
            </a:r>
            <a:endParaRPr lang="en-US" sz="3000" b="1" dirty="0">
              <a:solidFill>
                <a:schemeClr val="bg1"/>
              </a:solidFill>
              <a:latin typeface="Rockwell" panose="02060603020205020403" pitchFamily="18" charset="0"/>
            </a:endParaRPr>
          </a:p>
        </p:txBody>
      </p:sp>
      <p:sp>
        <p:nvSpPr>
          <p:cNvPr id="9" name="Rectangle 8"/>
          <p:cNvSpPr/>
          <p:nvPr/>
        </p:nvSpPr>
        <p:spPr>
          <a:xfrm>
            <a:off x="76200" y="1600200"/>
            <a:ext cx="8991600" cy="1569660"/>
          </a:xfrm>
          <a:prstGeom prst="rect">
            <a:avLst/>
          </a:prstGeom>
          <a:ln w="28575">
            <a:solidFill>
              <a:schemeClr val="tx1"/>
            </a:solidFill>
          </a:ln>
        </p:spPr>
        <p:txBody>
          <a:bodyPr wrap="square">
            <a:spAutoFit/>
          </a:bodyPr>
          <a:lstStyle/>
          <a:p>
            <a:r>
              <a:rPr lang="en-US" sz="2400" b="1" dirty="0"/>
              <a:t>Rom 10:9-10</a:t>
            </a:r>
            <a:r>
              <a:rPr lang="en-US" sz="2400" dirty="0"/>
              <a:t> – “that if you confess </a:t>
            </a:r>
            <a:r>
              <a:rPr lang="en-US" sz="2400" u="sng" dirty="0"/>
              <a:t>with your mouth</a:t>
            </a:r>
            <a:r>
              <a:rPr lang="en-US" sz="2400" dirty="0"/>
              <a:t> Jesus as Lord, and believe in your heart that God raised Him from the dead, you will be saved; for with the heart a person believes, resulting in righteousness, and </a:t>
            </a:r>
            <a:r>
              <a:rPr lang="en-US" sz="2400" u="sng" dirty="0"/>
              <a:t>with the mouth he confesses</a:t>
            </a:r>
            <a:r>
              <a:rPr lang="en-US" sz="2400" dirty="0"/>
              <a:t>, resulting in salvation.”</a:t>
            </a:r>
          </a:p>
        </p:txBody>
      </p:sp>
      <p:sp>
        <p:nvSpPr>
          <p:cNvPr id="13" name="Title 1"/>
          <p:cNvSpPr txBox="1">
            <a:spLocks/>
          </p:cNvSpPr>
          <p:nvPr/>
        </p:nvSpPr>
        <p:spPr>
          <a:xfrm>
            <a:off x="76200" y="3799275"/>
            <a:ext cx="8991600" cy="533400"/>
          </a:xfrm>
          <a:prstGeom prst="rect">
            <a:avLst/>
          </a:prstGeom>
          <a:solidFill>
            <a:srgbClr val="FFFF00"/>
          </a:solidFill>
          <a:ln w="285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u="sng" dirty="0" smtClean="0">
                <a:solidFill>
                  <a:srgbClr val="0070C0"/>
                </a:solidFill>
                <a:latin typeface="Rockwell" panose="02060603020205020403" pitchFamily="18" charset="0"/>
              </a:rPr>
              <a:t>Opposition</a:t>
            </a:r>
            <a:r>
              <a:rPr lang="en-US" sz="2400" b="1" dirty="0" smtClean="0">
                <a:solidFill>
                  <a:srgbClr val="0070C0"/>
                </a:solidFill>
                <a:latin typeface="Rockwell" panose="02060603020205020403" pitchFamily="18" charset="0"/>
              </a:rPr>
              <a:t>: “But we cannot earn our salvation!”</a:t>
            </a:r>
            <a:endParaRPr lang="en-US" sz="2400" b="1" dirty="0">
              <a:solidFill>
                <a:srgbClr val="0070C0"/>
              </a:solidFill>
              <a:latin typeface="Rockwell" panose="02060603020205020403" pitchFamily="18" charset="0"/>
            </a:endParaRPr>
          </a:p>
        </p:txBody>
      </p:sp>
      <p:sp>
        <p:nvSpPr>
          <p:cNvPr id="15" name="Title 1"/>
          <p:cNvSpPr txBox="1">
            <a:spLocks/>
          </p:cNvSpPr>
          <p:nvPr/>
        </p:nvSpPr>
        <p:spPr>
          <a:xfrm>
            <a:off x="72454" y="4415469"/>
            <a:ext cx="8991600" cy="533400"/>
          </a:xfrm>
          <a:prstGeom prst="rect">
            <a:avLst/>
          </a:prstGeom>
          <a:solidFill>
            <a:srgbClr val="92D050"/>
          </a:solidFill>
          <a:ln w="285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u="sng" dirty="0" smtClean="0">
                <a:solidFill>
                  <a:srgbClr val="7030A0"/>
                </a:solidFill>
                <a:latin typeface="Rockwell" panose="02060603020205020403" pitchFamily="18" charset="0"/>
              </a:rPr>
              <a:t>Answer</a:t>
            </a:r>
            <a:r>
              <a:rPr lang="en-US" sz="2400" b="1" dirty="0" smtClean="0">
                <a:solidFill>
                  <a:srgbClr val="7030A0"/>
                </a:solidFill>
                <a:latin typeface="Rockwell" panose="02060603020205020403" pitchFamily="18" charset="0"/>
              </a:rPr>
              <a:t>: “Nothing earned when obedience driven by love.”</a:t>
            </a:r>
            <a:endParaRPr lang="en-US" sz="2400" b="1" dirty="0">
              <a:solidFill>
                <a:srgbClr val="7030A0"/>
              </a:solidFill>
              <a:latin typeface="Rockwell" panose="02060603020205020403" pitchFamily="18" charset="0"/>
            </a:endParaRPr>
          </a:p>
        </p:txBody>
      </p:sp>
      <p:sp>
        <p:nvSpPr>
          <p:cNvPr id="16" name="Rectangle 15"/>
          <p:cNvSpPr/>
          <p:nvPr/>
        </p:nvSpPr>
        <p:spPr>
          <a:xfrm>
            <a:off x="72454" y="5022077"/>
            <a:ext cx="8991600" cy="1754326"/>
          </a:xfrm>
          <a:prstGeom prst="rect">
            <a:avLst/>
          </a:prstGeom>
          <a:ln w="28575">
            <a:solidFill>
              <a:schemeClr val="tx1"/>
            </a:solidFill>
          </a:ln>
        </p:spPr>
        <p:txBody>
          <a:bodyPr wrap="square">
            <a:spAutoFit/>
          </a:bodyPr>
          <a:lstStyle/>
          <a:p>
            <a:r>
              <a:rPr lang="en-US" sz="2400" b="1" dirty="0"/>
              <a:t>Gal 5:6</a:t>
            </a:r>
            <a:r>
              <a:rPr lang="en-US" sz="2400" dirty="0"/>
              <a:t> – “For in Christ Jesus neither circumcision nor uncircumcision means anything, but </a:t>
            </a:r>
            <a:r>
              <a:rPr lang="en-US" sz="2400" u="sng" dirty="0"/>
              <a:t>faith working through </a:t>
            </a:r>
            <a:r>
              <a:rPr lang="en-US" sz="2400" u="sng" dirty="0" smtClean="0"/>
              <a:t>love</a:t>
            </a:r>
            <a:r>
              <a:rPr lang="en-US" sz="2400" dirty="0" smtClean="0"/>
              <a:t>.”</a:t>
            </a:r>
          </a:p>
          <a:p>
            <a:endParaRPr lang="en-US" sz="1200" dirty="0" smtClean="0"/>
          </a:p>
          <a:p>
            <a:pPr marL="0" lvl="2"/>
            <a:r>
              <a:rPr lang="en-US" sz="2400" b="1" dirty="0"/>
              <a:t>1 Cor </a:t>
            </a:r>
            <a:r>
              <a:rPr lang="en-US" sz="2400" b="1" dirty="0" smtClean="0"/>
              <a:t>13:2b</a:t>
            </a:r>
            <a:r>
              <a:rPr lang="en-US" sz="2400" dirty="0" smtClean="0"/>
              <a:t> </a:t>
            </a:r>
            <a:r>
              <a:rPr lang="en-US" sz="2400" dirty="0"/>
              <a:t>– </a:t>
            </a:r>
            <a:r>
              <a:rPr lang="en-US" sz="2400" dirty="0" smtClean="0"/>
              <a:t>“…if </a:t>
            </a:r>
            <a:r>
              <a:rPr lang="en-US" sz="2400" dirty="0"/>
              <a:t>I have all faith, so as to remove mountains, but do not have love, I am nothing</a:t>
            </a:r>
            <a:r>
              <a:rPr lang="en-US" sz="2400" dirty="0" smtClean="0"/>
              <a:t>”</a:t>
            </a:r>
            <a:endParaRPr lang="en-US" sz="2400" dirty="0"/>
          </a:p>
        </p:txBody>
      </p:sp>
    </p:spTree>
    <p:extLst>
      <p:ext uri="{BB962C8B-B14F-4D97-AF65-F5344CB8AC3E}">
        <p14:creationId xmlns:p14="http://schemas.microsoft.com/office/powerpoint/2010/main" val="9116916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3" grpId="0" animBg="1"/>
      <p:bldP spid="15" grpId="0" animBg="1"/>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991600" cy="762000"/>
          </a:xfrm>
          <a:solidFill>
            <a:srgbClr val="00B0F0"/>
          </a:solidFill>
          <a:ln w="28575">
            <a:solidFill>
              <a:schemeClr val="tx1"/>
            </a:solidFill>
          </a:ln>
        </p:spPr>
        <p:txBody>
          <a:bodyPr>
            <a:noAutofit/>
          </a:bodyPr>
          <a:lstStyle/>
          <a:p>
            <a:r>
              <a:rPr lang="en-US" sz="3400" b="1" dirty="0" smtClean="0">
                <a:solidFill>
                  <a:schemeClr val="bg1"/>
                </a:solidFill>
                <a:latin typeface="Rockwell" panose="02060603020205020403" pitchFamily="18" charset="0"/>
              </a:rPr>
              <a:t>? Works Don’t Save…Baptism Is A Work ?</a:t>
            </a:r>
            <a:endParaRPr lang="en-US" sz="3400" b="1" dirty="0">
              <a:solidFill>
                <a:schemeClr val="bg1"/>
              </a:solidFill>
              <a:latin typeface="Rockwell" panose="02060603020205020403" pitchFamily="18" charset="0"/>
            </a:endParaRPr>
          </a:p>
        </p:txBody>
      </p:sp>
      <p:sp>
        <p:nvSpPr>
          <p:cNvPr id="8" name="Title 1"/>
          <p:cNvSpPr txBox="1">
            <a:spLocks/>
          </p:cNvSpPr>
          <p:nvPr/>
        </p:nvSpPr>
        <p:spPr>
          <a:xfrm>
            <a:off x="76200" y="944592"/>
            <a:ext cx="8991600" cy="533400"/>
          </a:xfrm>
          <a:prstGeom prst="rect">
            <a:avLst/>
          </a:prstGeom>
          <a:solidFill>
            <a:srgbClr val="FF0000"/>
          </a:solidFill>
          <a:ln w="285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000" b="1" dirty="0" smtClean="0">
                <a:solidFill>
                  <a:schemeClr val="bg1"/>
                </a:solidFill>
                <a:latin typeface="Rockwell" panose="02060603020205020403" pitchFamily="18" charset="0"/>
              </a:rPr>
              <a:t>True Faith Is An “Obedient” Faith</a:t>
            </a:r>
            <a:endParaRPr lang="en-US" sz="3000" b="1" dirty="0">
              <a:solidFill>
                <a:schemeClr val="bg1"/>
              </a:solidFill>
              <a:latin typeface="Rockwell" panose="02060603020205020403" pitchFamily="18" charset="0"/>
            </a:endParaRPr>
          </a:p>
        </p:txBody>
      </p:sp>
      <p:sp>
        <p:nvSpPr>
          <p:cNvPr id="11" name="Rectangle 10"/>
          <p:cNvSpPr/>
          <p:nvPr/>
        </p:nvSpPr>
        <p:spPr>
          <a:xfrm>
            <a:off x="76200" y="1600200"/>
            <a:ext cx="8991600" cy="3770263"/>
          </a:xfrm>
          <a:prstGeom prst="rect">
            <a:avLst/>
          </a:prstGeom>
          <a:ln w="28575">
            <a:solidFill>
              <a:schemeClr val="tx1"/>
            </a:solidFill>
          </a:ln>
        </p:spPr>
        <p:txBody>
          <a:bodyPr wrap="square">
            <a:spAutoFit/>
          </a:bodyPr>
          <a:lstStyle/>
          <a:p>
            <a:r>
              <a:rPr lang="en-US" sz="1900" b="1" dirty="0"/>
              <a:t>Heb 11:7</a:t>
            </a:r>
            <a:r>
              <a:rPr lang="en-US" sz="1900" dirty="0"/>
              <a:t> – “By faith Noah, being warned of God of things not seen as yet, moved with fear, </a:t>
            </a:r>
            <a:r>
              <a:rPr lang="en-US" sz="1900" u="sng" dirty="0"/>
              <a:t>prepared</a:t>
            </a:r>
            <a:r>
              <a:rPr lang="en-US" sz="1900" dirty="0"/>
              <a:t> an ark to the saving of his house; by the which he condemned the world, and became heir of the righteousness which is by faith” How did Noah demonstrate his faith? He obeyed</a:t>
            </a:r>
            <a:r>
              <a:rPr lang="en-US" sz="1900" dirty="0" smtClean="0"/>
              <a:t>.”</a:t>
            </a:r>
          </a:p>
          <a:p>
            <a:endParaRPr lang="en-US" sz="1000" dirty="0"/>
          </a:p>
          <a:p>
            <a:r>
              <a:rPr lang="en-US" sz="1900" b="1" dirty="0"/>
              <a:t>Heb 11:17</a:t>
            </a:r>
            <a:r>
              <a:rPr lang="en-US" sz="1900" dirty="0"/>
              <a:t> – “By faith Abraham, when he was tried, </a:t>
            </a:r>
            <a:r>
              <a:rPr lang="en-US" sz="1900" u="sng" dirty="0"/>
              <a:t>offered</a:t>
            </a:r>
            <a:r>
              <a:rPr lang="en-US" sz="1900" dirty="0"/>
              <a:t> up Isaac: and he that had received the promises offered up his only begotten son</a:t>
            </a:r>
            <a:r>
              <a:rPr lang="en-US" sz="1900" dirty="0" smtClean="0"/>
              <a:t>”</a:t>
            </a:r>
          </a:p>
          <a:p>
            <a:endParaRPr lang="en-US" sz="1000" dirty="0"/>
          </a:p>
          <a:p>
            <a:r>
              <a:rPr lang="en-US" sz="1900" b="1" dirty="0"/>
              <a:t>Rom 1:5</a:t>
            </a:r>
            <a:r>
              <a:rPr lang="en-US" sz="1900" dirty="0"/>
              <a:t> – “through whom we have received grace and apostleship to bring about the </a:t>
            </a:r>
            <a:r>
              <a:rPr lang="en-US" sz="1900" u="sng" dirty="0"/>
              <a:t>obedience of faith</a:t>
            </a:r>
            <a:r>
              <a:rPr lang="en-US" sz="1900" dirty="0"/>
              <a:t> among all the Gentiles for His name’s sake</a:t>
            </a:r>
            <a:r>
              <a:rPr lang="en-US" sz="1900" dirty="0" smtClean="0"/>
              <a:t>”</a:t>
            </a:r>
          </a:p>
          <a:p>
            <a:endParaRPr lang="en-US" sz="1000" dirty="0"/>
          </a:p>
          <a:p>
            <a:r>
              <a:rPr lang="en-US" sz="1900" b="1" dirty="0"/>
              <a:t>Rom 16:26</a:t>
            </a:r>
            <a:r>
              <a:rPr lang="en-US" sz="1900" dirty="0"/>
              <a:t> – “but now is manifested, and by the Scriptures of the prophets, according to the commandment of the eternal God, has been made known to all the nations, leading to </a:t>
            </a:r>
            <a:r>
              <a:rPr lang="en-US" sz="1900" u="sng" dirty="0"/>
              <a:t>obedience of faith</a:t>
            </a:r>
            <a:r>
              <a:rPr lang="en-US" sz="1900" dirty="0"/>
              <a:t>”</a:t>
            </a:r>
          </a:p>
        </p:txBody>
      </p:sp>
      <p:sp>
        <p:nvSpPr>
          <p:cNvPr id="12" name="Title 1"/>
          <p:cNvSpPr txBox="1">
            <a:spLocks/>
          </p:cNvSpPr>
          <p:nvPr/>
        </p:nvSpPr>
        <p:spPr>
          <a:xfrm>
            <a:off x="76200" y="5486400"/>
            <a:ext cx="8991600" cy="533400"/>
          </a:xfrm>
          <a:prstGeom prst="rect">
            <a:avLst/>
          </a:prstGeom>
          <a:solidFill>
            <a:srgbClr val="FF0000"/>
          </a:solidFill>
          <a:ln w="28575">
            <a:solidFill>
              <a:schemeClr val="tx1"/>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000" b="1" dirty="0" smtClean="0">
                <a:solidFill>
                  <a:schemeClr val="bg1"/>
                </a:solidFill>
                <a:latin typeface="Rockwell" panose="02060603020205020403" pitchFamily="18" charset="0"/>
              </a:rPr>
              <a:t>Water Baptism is an Expression of Our Faith</a:t>
            </a:r>
            <a:endParaRPr lang="en-US" sz="3000" b="1" dirty="0">
              <a:solidFill>
                <a:schemeClr val="bg1"/>
              </a:solidFill>
              <a:latin typeface="Rockwell" panose="02060603020205020403" pitchFamily="18" charset="0"/>
            </a:endParaRPr>
          </a:p>
        </p:txBody>
      </p:sp>
      <p:sp>
        <p:nvSpPr>
          <p:cNvPr id="14" name="Rectangle 13"/>
          <p:cNvSpPr/>
          <p:nvPr/>
        </p:nvSpPr>
        <p:spPr>
          <a:xfrm>
            <a:off x="67574" y="6096000"/>
            <a:ext cx="8991600" cy="677108"/>
          </a:xfrm>
          <a:prstGeom prst="rect">
            <a:avLst/>
          </a:prstGeom>
          <a:ln w="28575">
            <a:solidFill>
              <a:schemeClr val="tx1"/>
            </a:solidFill>
          </a:ln>
        </p:spPr>
        <p:txBody>
          <a:bodyPr wrap="square">
            <a:spAutoFit/>
          </a:bodyPr>
          <a:lstStyle/>
          <a:p>
            <a:r>
              <a:rPr lang="en-US" sz="1900" b="1" dirty="0"/>
              <a:t>Matt 28:19</a:t>
            </a:r>
            <a:r>
              <a:rPr lang="en-US" sz="1900" dirty="0"/>
              <a:t> – “Go therefore and make disciples of all the nations, </a:t>
            </a:r>
            <a:r>
              <a:rPr lang="en-US" sz="1900" u="sng" dirty="0"/>
              <a:t>baptizing them</a:t>
            </a:r>
            <a:r>
              <a:rPr lang="en-US" sz="1900" dirty="0"/>
              <a:t> in the name of the Father and the Son and the Holy Spirit”</a:t>
            </a:r>
          </a:p>
        </p:txBody>
      </p:sp>
    </p:spTree>
    <p:extLst>
      <p:ext uri="{BB962C8B-B14F-4D97-AF65-F5344CB8AC3E}">
        <p14:creationId xmlns:p14="http://schemas.microsoft.com/office/powerpoint/2010/main" val="373738928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0" presetClass="entr" presetSubtype="0" fill="hold" nodeType="with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animEffect transition="in" filter="fade">
                                      <p:cBhvr>
                                        <p:cTn id="15" dur="500"/>
                                        <p:tgtEl>
                                          <p:spTgt spid="11">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11">
                                            <p:txEl>
                                              <p:pRg st="2" end="2"/>
                                            </p:txEl>
                                          </p:spTgt>
                                        </p:tgtEl>
                                        <p:attrNameLst>
                                          <p:attrName>style.visibility</p:attrName>
                                        </p:attrNameLst>
                                      </p:cBhvr>
                                      <p:to>
                                        <p:strVal val="visible"/>
                                      </p:to>
                                    </p:set>
                                    <p:animEffect transition="in" filter="fade">
                                      <p:cBhvr>
                                        <p:cTn id="20" dur="500"/>
                                        <p:tgtEl>
                                          <p:spTgt spid="11">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11">
                                            <p:txEl>
                                              <p:pRg st="4" end="4"/>
                                            </p:txEl>
                                          </p:spTgt>
                                        </p:tgtEl>
                                        <p:attrNameLst>
                                          <p:attrName>style.visibility</p:attrName>
                                        </p:attrNameLst>
                                      </p:cBhvr>
                                      <p:to>
                                        <p:strVal val="visible"/>
                                      </p:to>
                                    </p:set>
                                    <p:animEffect transition="in" filter="fade">
                                      <p:cBhvr>
                                        <p:cTn id="25" dur="500"/>
                                        <p:tgtEl>
                                          <p:spTgt spid="11">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11">
                                            <p:txEl>
                                              <p:pRg st="6" end="6"/>
                                            </p:txEl>
                                          </p:spTgt>
                                        </p:tgtEl>
                                        <p:attrNameLst>
                                          <p:attrName>style.visibility</p:attrName>
                                        </p:attrNameLst>
                                      </p:cBhvr>
                                      <p:to>
                                        <p:strVal val="visible"/>
                                      </p:to>
                                    </p:set>
                                    <p:animEffect transition="in" filter="fade">
                                      <p:cBhvr>
                                        <p:cTn id="30" dur="500"/>
                                        <p:tgtEl>
                                          <p:spTgt spid="11">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2" grpId="0" animBg="1"/>
      <p:bldP spid="1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1493</TotalTime>
  <Words>1253</Words>
  <Application>Microsoft Office PowerPoint</Application>
  <PresentationFormat>On-screen Show (4:3)</PresentationFormat>
  <Paragraphs>73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 Verses Mentioning Faith ?</vt:lpstr>
      <vt:lpstr>? Verses Mentioning Faith ?</vt:lpstr>
      <vt:lpstr>? John’s Gospel Never Mentions Baptism ?</vt:lpstr>
      <vt:lpstr>? Works Don’t Save…Baptism Is A Work ?</vt:lpstr>
      <vt:lpstr>? Works Don’t Save…Baptism Is A Work ?</vt:lpstr>
      <vt:lpstr>? Works Don’t Save…Baptism Is A Work ?</vt:lpstr>
      <vt:lpstr>? Works Don’t Save…Baptism Is A Work ?</vt:lpstr>
      <vt:lpstr>? The Mediator Argument ?</vt:lpstr>
      <vt:lpstr>? The Mark 16:16 Argument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BubbaHasty</dc:creator>
  <cp:lastModifiedBy>Ryan Hasty</cp:lastModifiedBy>
  <cp:revision>95</cp:revision>
  <dcterms:created xsi:type="dcterms:W3CDTF">2006-08-16T00:00:00Z</dcterms:created>
  <dcterms:modified xsi:type="dcterms:W3CDTF">2017-10-29T00:43:05Z</dcterms:modified>
</cp:coreProperties>
</file>