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68" r:id="rId4"/>
    <p:sldId id="269" r:id="rId5"/>
    <p:sldId id="267" r:id="rId6"/>
    <p:sldId id="260" r:id="rId7"/>
    <p:sldId id="261" r:id="rId8"/>
    <p:sldId id="262" r:id="rId9"/>
    <p:sldId id="263" r:id="rId10"/>
    <p:sldId id="265" r:id="rId11"/>
    <p:sldId id="264" r:id="rId12"/>
    <p:sldId id="266" r:id="rId13"/>
    <p:sldId id="258" r:id="rId14"/>
    <p:sldId id="259" r:id="rId15"/>
    <p:sldId id="273" r:id="rId16"/>
    <p:sldId id="272" r:id="rId17"/>
    <p:sldId id="271"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50A2BA-FECC-4FBC-AE84-2E40991A9A43}" type="datetimeFigureOut">
              <a:rPr lang="en-US" smtClean="0"/>
              <a:t>11/4/2017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0836AB-7078-44FB-A682-300CAD65E08B}" type="slidenum">
              <a:rPr lang="en-US" smtClean="0"/>
              <a:t>‹#›</a:t>
            </a:fld>
            <a:endParaRPr lang="en-US"/>
          </a:p>
        </p:txBody>
      </p:sp>
    </p:spTree>
    <p:extLst>
      <p:ext uri="{BB962C8B-B14F-4D97-AF65-F5344CB8AC3E}">
        <p14:creationId xmlns:p14="http://schemas.microsoft.com/office/powerpoint/2010/main" val="3973301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0836AB-7078-44FB-A682-300CAD65E08B}" type="slidenum">
              <a:rPr lang="en-US" smtClean="0"/>
              <a:t>2</a:t>
            </a:fld>
            <a:endParaRPr lang="en-US"/>
          </a:p>
        </p:txBody>
      </p:sp>
    </p:spTree>
    <p:extLst>
      <p:ext uri="{BB962C8B-B14F-4D97-AF65-F5344CB8AC3E}">
        <p14:creationId xmlns:p14="http://schemas.microsoft.com/office/powerpoint/2010/main" val="1670570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EB9552-4D95-40C3-9685-FE1847B15E34}" type="datetimeFigureOut">
              <a:rPr lang="en-US" smtClean="0"/>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B0386-E1BD-43D6-8549-2874F67B39E4}" type="slidenum">
              <a:rPr lang="en-US" smtClean="0"/>
              <a:t>‹#›</a:t>
            </a:fld>
            <a:endParaRPr lang="en-US"/>
          </a:p>
        </p:txBody>
      </p:sp>
    </p:spTree>
    <p:extLst>
      <p:ext uri="{BB962C8B-B14F-4D97-AF65-F5344CB8AC3E}">
        <p14:creationId xmlns:p14="http://schemas.microsoft.com/office/powerpoint/2010/main" val="3435352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EB9552-4D95-40C3-9685-FE1847B15E34}" type="datetimeFigureOut">
              <a:rPr lang="en-US" smtClean="0"/>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B0386-E1BD-43D6-8549-2874F67B39E4}" type="slidenum">
              <a:rPr lang="en-US" smtClean="0"/>
              <a:t>‹#›</a:t>
            </a:fld>
            <a:endParaRPr lang="en-US"/>
          </a:p>
        </p:txBody>
      </p:sp>
    </p:spTree>
    <p:extLst>
      <p:ext uri="{BB962C8B-B14F-4D97-AF65-F5344CB8AC3E}">
        <p14:creationId xmlns:p14="http://schemas.microsoft.com/office/powerpoint/2010/main" val="3086838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EB9552-4D95-40C3-9685-FE1847B15E34}" type="datetimeFigureOut">
              <a:rPr lang="en-US" smtClean="0"/>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B0386-E1BD-43D6-8549-2874F67B39E4}" type="slidenum">
              <a:rPr lang="en-US" smtClean="0"/>
              <a:t>‹#›</a:t>
            </a:fld>
            <a:endParaRPr lang="en-US"/>
          </a:p>
        </p:txBody>
      </p:sp>
    </p:spTree>
    <p:extLst>
      <p:ext uri="{BB962C8B-B14F-4D97-AF65-F5344CB8AC3E}">
        <p14:creationId xmlns:p14="http://schemas.microsoft.com/office/powerpoint/2010/main" val="3592634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EB9552-4D95-40C3-9685-FE1847B15E34}" type="datetimeFigureOut">
              <a:rPr lang="en-US" smtClean="0"/>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B0386-E1BD-43D6-8549-2874F67B39E4}" type="slidenum">
              <a:rPr lang="en-US" smtClean="0"/>
              <a:t>‹#›</a:t>
            </a:fld>
            <a:endParaRPr lang="en-US"/>
          </a:p>
        </p:txBody>
      </p:sp>
    </p:spTree>
    <p:extLst>
      <p:ext uri="{BB962C8B-B14F-4D97-AF65-F5344CB8AC3E}">
        <p14:creationId xmlns:p14="http://schemas.microsoft.com/office/powerpoint/2010/main" val="1738080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EB9552-4D95-40C3-9685-FE1847B15E34}" type="datetimeFigureOut">
              <a:rPr lang="en-US" smtClean="0"/>
              <a:t>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B0386-E1BD-43D6-8549-2874F67B39E4}" type="slidenum">
              <a:rPr lang="en-US" smtClean="0"/>
              <a:t>‹#›</a:t>
            </a:fld>
            <a:endParaRPr lang="en-US"/>
          </a:p>
        </p:txBody>
      </p:sp>
    </p:spTree>
    <p:extLst>
      <p:ext uri="{BB962C8B-B14F-4D97-AF65-F5344CB8AC3E}">
        <p14:creationId xmlns:p14="http://schemas.microsoft.com/office/powerpoint/2010/main" val="2387271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EB9552-4D95-40C3-9685-FE1847B15E34}" type="datetimeFigureOut">
              <a:rPr lang="en-US" smtClean="0"/>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B0386-E1BD-43D6-8549-2874F67B39E4}" type="slidenum">
              <a:rPr lang="en-US" smtClean="0"/>
              <a:t>‹#›</a:t>
            </a:fld>
            <a:endParaRPr lang="en-US"/>
          </a:p>
        </p:txBody>
      </p:sp>
    </p:spTree>
    <p:extLst>
      <p:ext uri="{BB962C8B-B14F-4D97-AF65-F5344CB8AC3E}">
        <p14:creationId xmlns:p14="http://schemas.microsoft.com/office/powerpoint/2010/main" val="2673898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EB9552-4D95-40C3-9685-FE1847B15E34}" type="datetimeFigureOut">
              <a:rPr lang="en-US" smtClean="0"/>
              <a:t>11/4/2017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DB0386-E1BD-43D6-8549-2874F67B39E4}" type="slidenum">
              <a:rPr lang="en-US" smtClean="0"/>
              <a:t>‹#›</a:t>
            </a:fld>
            <a:endParaRPr lang="en-US"/>
          </a:p>
        </p:txBody>
      </p:sp>
    </p:spTree>
    <p:extLst>
      <p:ext uri="{BB962C8B-B14F-4D97-AF65-F5344CB8AC3E}">
        <p14:creationId xmlns:p14="http://schemas.microsoft.com/office/powerpoint/2010/main" val="3481575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EB9552-4D95-40C3-9685-FE1847B15E34}" type="datetimeFigureOut">
              <a:rPr lang="en-US" smtClean="0"/>
              <a:t>11/4/2017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DB0386-E1BD-43D6-8549-2874F67B39E4}" type="slidenum">
              <a:rPr lang="en-US" smtClean="0"/>
              <a:t>‹#›</a:t>
            </a:fld>
            <a:endParaRPr lang="en-US"/>
          </a:p>
        </p:txBody>
      </p:sp>
    </p:spTree>
    <p:extLst>
      <p:ext uri="{BB962C8B-B14F-4D97-AF65-F5344CB8AC3E}">
        <p14:creationId xmlns:p14="http://schemas.microsoft.com/office/powerpoint/2010/main" val="1120626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B9552-4D95-40C3-9685-FE1847B15E34}" type="datetimeFigureOut">
              <a:rPr lang="en-US" smtClean="0"/>
              <a:t>11/4/2017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DB0386-E1BD-43D6-8549-2874F67B39E4}" type="slidenum">
              <a:rPr lang="en-US" smtClean="0"/>
              <a:t>‹#›</a:t>
            </a:fld>
            <a:endParaRPr lang="en-US"/>
          </a:p>
        </p:txBody>
      </p:sp>
    </p:spTree>
    <p:extLst>
      <p:ext uri="{BB962C8B-B14F-4D97-AF65-F5344CB8AC3E}">
        <p14:creationId xmlns:p14="http://schemas.microsoft.com/office/powerpoint/2010/main" val="2320907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EB9552-4D95-40C3-9685-FE1847B15E34}" type="datetimeFigureOut">
              <a:rPr lang="en-US" smtClean="0"/>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B0386-E1BD-43D6-8549-2874F67B39E4}" type="slidenum">
              <a:rPr lang="en-US" smtClean="0"/>
              <a:t>‹#›</a:t>
            </a:fld>
            <a:endParaRPr lang="en-US"/>
          </a:p>
        </p:txBody>
      </p:sp>
    </p:spTree>
    <p:extLst>
      <p:ext uri="{BB962C8B-B14F-4D97-AF65-F5344CB8AC3E}">
        <p14:creationId xmlns:p14="http://schemas.microsoft.com/office/powerpoint/2010/main" val="4276345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EB9552-4D95-40C3-9685-FE1847B15E34}" type="datetimeFigureOut">
              <a:rPr lang="en-US" smtClean="0"/>
              <a:t>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B0386-E1BD-43D6-8549-2874F67B39E4}" type="slidenum">
              <a:rPr lang="en-US" smtClean="0"/>
              <a:t>‹#›</a:t>
            </a:fld>
            <a:endParaRPr lang="en-US"/>
          </a:p>
        </p:txBody>
      </p:sp>
    </p:spTree>
    <p:extLst>
      <p:ext uri="{BB962C8B-B14F-4D97-AF65-F5344CB8AC3E}">
        <p14:creationId xmlns:p14="http://schemas.microsoft.com/office/powerpoint/2010/main" val="3989754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EB9552-4D95-40C3-9685-FE1847B15E34}" type="datetimeFigureOut">
              <a:rPr lang="en-US" smtClean="0"/>
              <a:t>11/4/2017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B0386-E1BD-43D6-8549-2874F67B39E4}" type="slidenum">
              <a:rPr lang="en-US" smtClean="0"/>
              <a:t>‹#›</a:t>
            </a:fld>
            <a:endParaRPr lang="en-US"/>
          </a:p>
        </p:txBody>
      </p:sp>
    </p:spTree>
    <p:extLst>
      <p:ext uri="{BB962C8B-B14F-4D97-AF65-F5344CB8AC3E}">
        <p14:creationId xmlns:p14="http://schemas.microsoft.com/office/powerpoint/2010/main" val="2017457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15000"/>
                    </a14:imgEffect>
                    <a14:imgEffect>
                      <a14:brightnessContrast contrast="-24000"/>
                    </a14:imgEffect>
                  </a14:imgLayer>
                </a14:imgProps>
              </a:ext>
              <a:ext uri="{28A0092B-C50C-407E-A947-70E740481C1C}">
                <a14:useLocalDpi xmlns:a14="http://schemas.microsoft.com/office/drawing/2010/main" val="0"/>
              </a:ext>
            </a:extLst>
          </a:blip>
          <a:stretch>
            <a:fillRect/>
          </a:stretch>
        </p:blipFill>
        <p:spPr>
          <a:xfrm>
            <a:off x="2535253" y="1080783"/>
            <a:ext cx="7534142" cy="5650608"/>
          </a:xfrm>
          <a:effectLst>
            <a:outerShdw blurRad="50800" dist="50800" dir="5400000" algn="ctr" rotWithShape="0">
              <a:srgbClr val="000000"/>
            </a:outerShdw>
          </a:effectLst>
        </p:spPr>
      </p:pic>
      <p:sp>
        <p:nvSpPr>
          <p:cNvPr id="4" name="Title 3"/>
          <p:cNvSpPr>
            <a:spLocks noGrp="1"/>
          </p:cNvSpPr>
          <p:nvPr>
            <p:ph type="title"/>
          </p:nvPr>
        </p:nvSpPr>
        <p:spPr>
          <a:xfrm>
            <a:off x="894471" y="11681"/>
            <a:ext cx="10515600" cy="1325563"/>
          </a:xfrm>
        </p:spPr>
        <p:txBody>
          <a:bodyPr>
            <a:normAutofit/>
          </a:bodyPr>
          <a:lstStyle/>
          <a:p>
            <a:pPr algn="ctr"/>
            <a:r>
              <a:rPr lang="en-US" sz="3600" dirty="0" smtClean="0">
                <a:latin typeface="+mn-lt"/>
              </a:rPr>
              <a:t>Restoring the Joy of Salvation</a:t>
            </a:r>
            <a:endParaRPr lang="en-US" sz="2000" dirty="0">
              <a:latin typeface="+mn-lt"/>
            </a:endParaRPr>
          </a:p>
        </p:txBody>
      </p:sp>
      <p:sp>
        <p:nvSpPr>
          <p:cNvPr id="7" name="TextBox 6"/>
          <p:cNvSpPr txBox="1"/>
          <p:nvPr/>
        </p:nvSpPr>
        <p:spPr>
          <a:xfrm>
            <a:off x="2897745" y="5228812"/>
            <a:ext cx="7006107" cy="1015663"/>
          </a:xfrm>
          <a:prstGeom prst="rect">
            <a:avLst/>
          </a:prstGeom>
          <a:noFill/>
        </p:spPr>
        <p:txBody>
          <a:bodyPr wrap="square" rtlCol="0">
            <a:spAutoFit/>
          </a:bodyPr>
          <a:lstStyle/>
          <a:p>
            <a:r>
              <a:rPr lang="en-US" sz="2000" b="1" dirty="0" smtClean="0">
                <a:solidFill>
                  <a:schemeClr val="bg1"/>
                </a:solidFill>
              </a:rPr>
              <a:t>But if we walk in the light as He is in the light, we have fellowship with one another, and the blood of Jesus Christ His Son cleanses us from all sin.  1</a:t>
            </a:r>
            <a:r>
              <a:rPr lang="en-US" sz="2000" b="1" baseline="30000" dirty="0" smtClean="0">
                <a:solidFill>
                  <a:schemeClr val="bg1"/>
                </a:solidFill>
              </a:rPr>
              <a:t>st</a:t>
            </a:r>
            <a:r>
              <a:rPr lang="en-US" sz="2000" b="1" dirty="0" smtClean="0">
                <a:solidFill>
                  <a:schemeClr val="bg1"/>
                </a:solidFill>
              </a:rPr>
              <a:t> John 1:7</a:t>
            </a:r>
            <a:endParaRPr lang="en-US" sz="2000" b="1" dirty="0">
              <a:solidFill>
                <a:schemeClr val="bg1"/>
              </a:solidFill>
            </a:endParaRPr>
          </a:p>
        </p:txBody>
      </p:sp>
    </p:spTree>
    <p:extLst>
      <p:ext uri="{BB962C8B-B14F-4D97-AF65-F5344CB8AC3E}">
        <p14:creationId xmlns:p14="http://schemas.microsoft.com/office/powerpoint/2010/main" val="17106469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“Prodigal Son” parable of Luke 15:11-32</a:t>
            </a:r>
            <a:endParaRPr lang="en-US" b="1" dirty="0"/>
          </a:p>
        </p:txBody>
      </p:sp>
      <p:sp>
        <p:nvSpPr>
          <p:cNvPr id="5" name="Content Placeholder 4"/>
          <p:cNvSpPr>
            <a:spLocks noGrp="1"/>
          </p:cNvSpPr>
          <p:nvPr>
            <p:ph sz="half" idx="1"/>
          </p:nvPr>
        </p:nvSpPr>
        <p:spPr>
          <a:solidFill>
            <a:schemeClr val="bg1">
              <a:lumMod val="95000"/>
            </a:schemeClr>
          </a:solidFill>
        </p:spPr>
        <p:txBody>
          <a:bodyPr>
            <a:normAutofit lnSpcReduction="10000"/>
          </a:bodyPr>
          <a:lstStyle/>
          <a:p>
            <a:r>
              <a:rPr lang="en-US" dirty="0" smtClean="0"/>
              <a:t>“…he </a:t>
            </a:r>
            <a:r>
              <a:rPr lang="en-US" dirty="0"/>
              <a:t>wasted his substance with riotous living</a:t>
            </a:r>
            <a:r>
              <a:rPr lang="en-US" dirty="0" smtClean="0"/>
              <a:t>.” verse 13b</a:t>
            </a:r>
          </a:p>
          <a:p>
            <a:r>
              <a:rPr lang="en-US" dirty="0" smtClean="0"/>
              <a:t>Among swine “…he came to his senses.” v. 17a</a:t>
            </a:r>
          </a:p>
          <a:p>
            <a:r>
              <a:rPr lang="en-US" dirty="0" smtClean="0"/>
              <a:t>“I </a:t>
            </a:r>
            <a:r>
              <a:rPr lang="en-US" dirty="0"/>
              <a:t>will arise and go to my father, and will say unto him</a:t>
            </a:r>
            <a:r>
              <a:rPr lang="en-US" b="1" dirty="0"/>
              <a:t>, Father, </a:t>
            </a:r>
            <a:r>
              <a:rPr lang="en-US" b="1" u="sng" dirty="0"/>
              <a:t>I have sinned against heaven</a:t>
            </a:r>
            <a:r>
              <a:rPr lang="en-US" b="1" dirty="0"/>
              <a:t>, and in thy sight</a:t>
            </a:r>
            <a:r>
              <a:rPr lang="en-US" dirty="0"/>
              <a:t>: </a:t>
            </a:r>
            <a:r>
              <a:rPr lang="en-US" dirty="0" smtClean="0"/>
              <a:t>I </a:t>
            </a:r>
            <a:r>
              <a:rPr lang="en-US" dirty="0"/>
              <a:t>am no more worthy to be called your son: make me as one of thy hired servants</a:t>
            </a:r>
            <a:r>
              <a:rPr lang="en-US" dirty="0" smtClean="0"/>
              <a:t>. vv. 18b-19</a:t>
            </a:r>
            <a:endParaRPr lang="en-US" dirty="0"/>
          </a:p>
        </p:txBody>
      </p:sp>
      <p:pic>
        <p:nvPicPr>
          <p:cNvPr id="7" name="Content Placeholder 6"/>
          <p:cNvPicPr>
            <a:picLocks noGrp="1" noChangeAspect="1"/>
          </p:cNvPicPr>
          <p:nvPr>
            <p:ph sz="half" idx="2"/>
          </p:nvPr>
        </p:nvPicPr>
        <p:blipFill>
          <a:blip r:embed="rId2"/>
          <a:stretch>
            <a:fillRect/>
          </a:stretch>
        </p:blipFill>
        <p:spPr>
          <a:xfrm>
            <a:off x="6326846" y="1825625"/>
            <a:ext cx="4590788" cy="3438659"/>
          </a:xfrm>
          <a:prstGeom prst="rect">
            <a:avLst/>
          </a:prstGeom>
        </p:spPr>
      </p:pic>
    </p:spTree>
    <p:extLst>
      <p:ext uri="{BB962C8B-B14F-4D97-AF65-F5344CB8AC3E}">
        <p14:creationId xmlns:p14="http://schemas.microsoft.com/office/powerpoint/2010/main" val="2698543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wasn’t David killed as the law required?</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“At </a:t>
            </a:r>
            <a:r>
              <a:rPr lang="en-US" dirty="0"/>
              <a:t>the mouth of two witnesses, or three witnesses, shall he that is to die be put to death; at the mouth of one witness he shall not be put to death. </a:t>
            </a:r>
            <a:r>
              <a:rPr lang="en-US" dirty="0" smtClean="0"/>
              <a:t>The </a:t>
            </a:r>
            <a:r>
              <a:rPr lang="en-US" dirty="0"/>
              <a:t>hand of the witnesses shall be first upon him to put him to death, and afterward the hand of all the people. So thou shalt put away the evil from the midst of </a:t>
            </a:r>
            <a:r>
              <a:rPr lang="en-US" dirty="0" smtClean="0"/>
              <a:t>thee. Deuteronomy 17:6-7, ASV</a:t>
            </a:r>
          </a:p>
          <a:p>
            <a:r>
              <a:rPr lang="en-US" dirty="0" smtClean="0"/>
              <a:t>“One </a:t>
            </a:r>
            <a:r>
              <a:rPr lang="en-US" dirty="0"/>
              <a:t>witness shall not rise up against a man for any iniquity, or for any sin, in any sin that he </a:t>
            </a:r>
            <a:r>
              <a:rPr lang="en-US" dirty="0" err="1"/>
              <a:t>sinneth</a:t>
            </a:r>
            <a:r>
              <a:rPr lang="en-US" dirty="0"/>
              <a:t>: at the mouth of two witnesses, or at the mouth of three witnesses, shall a matter be established</a:t>
            </a:r>
            <a:r>
              <a:rPr lang="en-US" dirty="0" smtClean="0"/>
              <a:t>.” Deuteronomy 19:15, ASV</a:t>
            </a:r>
          </a:p>
          <a:p>
            <a:r>
              <a:rPr lang="en-US" dirty="0"/>
              <a:t>David did not go </a:t>
            </a:r>
            <a:r>
              <a:rPr lang="en-US" dirty="0" smtClean="0"/>
              <a:t>unpunished; the </a:t>
            </a:r>
            <a:r>
              <a:rPr lang="en-US" dirty="0"/>
              <a:t>child that was born to David and </a:t>
            </a:r>
            <a:r>
              <a:rPr lang="en-US" dirty="0" smtClean="0"/>
              <a:t>Bathsheba </a:t>
            </a:r>
            <a:r>
              <a:rPr lang="en-US" dirty="0"/>
              <a:t>as a result of their </a:t>
            </a:r>
            <a:r>
              <a:rPr lang="en-US" dirty="0" smtClean="0"/>
              <a:t>adultery died </a:t>
            </a:r>
            <a:r>
              <a:rPr lang="en-US" dirty="0" smtClean="0"/>
              <a:t>(</a:t>
            </a:r>
            <a:r>
              <a:rPr lang="en-US" dirty="0" smtClean="0"/>
              <a:t>2</a:t>
            </a:r>
            <a:r>
              <a:rPr lang="en-US" baseline="30000" dirty="0" smtClean="0"/>
              <a:t>nd</a:t>
            </a:r>
            <a:r>
              <a:rPr lang="en-US" dirty="0" smtClean="0"/>
              <a:t> Sam. 12:18) and “the sword shall never depart from your house” was pronounced by Nathan the prophet.</a:t>
            </a:r>
            <a:endParaRPr lang="en-US" dirty="0"/>
          </a:p>
        </p:txBody>
      </p:sp>
    </p:spTree>
    <p:extLst>
      <p:ext uri="{BB962C8B-B14F-4D97-AF65-F5344CB8AC3E}">
        <p14:creationId xmlns:p14="http://schemas.microsoft.com/office/powerpoint/2010/main" val="464752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In sin my mother conceived </a:t>
            </a:r>
            <a:r>
              <a:rPr lang="en-US" b="1" dirty="0" smtClean="0"/>
              <a:t>me…</a:t>
            </a:r>
            <a:endParaRPr lang="en-US" b="1" dirty="0"/>
          </a:p>
        </p:txBody>
      </p:sp>
      <p:sp>
        <p:nvSpPr>
          <p:cNvPr id="6" name="Content Placeholder 5"/>
          <p:cNvSpPr>
            <a:spLocks noGrp="1"/>
          </p:cNvSpPr>
          <p:nvPr>
            <p:ph idx="1"/>
          </p:nvPr>
        </p:nvSpPr>
        <p:spPr/>
        <p:txBody>
          <a:bodyPr>
            <a:normAutofit fontScale="77500" lnSpcReduction="20000"/>
          </a:bodyPr>
          <a:lstStyle/>
          <a:p>
            <a:r>
              <a:rPr lang="en-US" dirty="0" smtClean="0"/>
              <a:t>Behold</a:t>
            </a:r>
            <a:r>
              <a:rPr lang="en-US" dirty="0"/>
              <a:t>, I was brought forth in iniquity; And in sin did my mother conceive me</a:t>
            </a:r>
            <a:r>
              <a:rPr lang="en-US" dirty="0" smtClean="0"/>
              <a:t>. Ps. 51:5 </a:t>
            </a:r>
          </a:p>
          <a:p>
            <a:pPr lvl="1"/>
            <a:r>
              <a:rPr lang="en-US" dirty="0" smtClean="0"/>
              <a:t>If anyone is guilty, it is David’s mother.</a:t>
            </a:r>
          </a:p>
          <a:p>
            <a:pPr lvl="1"/>
            <a:r>
              <a:rPr lang="en-US" dirty="0" smtClean="0"/>
              <a:t>Yet in Ps </a:t>
            </a:r>
            <a:r>
              <a:rPr lang="en-US" dirty="0"/>
              <a:t>86:16 and </a:t>
            </a:r>
            <a:r>
              <a:rPr lang="en-US" dirty="0" smtClean="0"/>
              <a:t>Ps </a:t>
            </a:r>
            <a:r>
              <a:rPr lang="en-US" dirty="0"/>
              <a:t>116:16, David refers to himself as "the son of </a:t>
            </a:r>
            <a:r>
              <a:rPr lang="en-US" dirty="0" smtClean="0"/>
              <a:t>Thy </a:t>
            </a:r>
            <a:r>
              <a:rPr lang="en-US" dirty="0"/>
              <a:t>handmaid", which would </a:t>
            </a:r>
            <a:r>
              <a:rPr lang="en-US" dirty="0" smtClean="0"/>
              <a:t>testify </a:t>
            </a:r>
            <a:r>
              <a:rPr lang="en-US" dirty="0"/>
              <a:t>to his mother's relationship with the Lord</a:t>
            </a:r>
            <a:r>
              <a:rPr lang="en-US" dirty="0" smtClean="0"/>
              <a:t>.</a:t>
            </a:r>
          </a:p>
          <a:p>
            <a:pPr marL="457200" lvl="1" indent="0">
              <a:buNone/>
            </a:pPr>
            <a:endParaRPr lang="en-US" dirty="0" smtClean="0"/>
          </a:p>
          <a:p>
            <a:r>
              <a:rPr lang="en-US" dirty="0" smtClean="0"/>
              <a:t>Calvin inferred “original sin” here to all who are born?</a:t>
            </a:r>
          </a:p>
          <a:p>
            <a:pPr lvl="1"/>
            <a:r>
              <a:rPr lang="en-US" dirty="0" smtClean="0"/>
              <a:t>Interpret scripture with scripture.</a:t>
            </a:r>
          </a:p>
          <a:p>
            <a:pPr lvl="1"/>
            <a:r>
              <a:rPr lang="en-US" dirty="0" smtClean="0"/>
              <a:t>Infants are innocent and pure:</a:t>
            </a:r>
          </a:p>
          <a:p>
            <a:pPr marL="457200" lvl="1" indent="0">
              <a:buNone/>
            </a:pPr>
            <a:r>
              <a:rPr lang="en-US" dirty="0"/>
              <a:t>Behold, a virgin will be with child and bear a son, and she will call His name Immanuel. </a:t>
            </a:r>
            <a:r>
              <a:rPr lang="en-US" dirty="0" smtClean="0"/>
              <a:t>“He </a:t>
            </a:r>
            <a:r>
              <a:rPr lang="en-US" dirty="0"/>
              <a:t>will eat curds and honey at the time He knows enough to refuse evil and choose good. </a:t>
            </a:r>
            <a:r>
              <a:rPr lang="en-US" dirty="0" smtClean="0"/>
              <a:t>“For </a:t>
            </a:r>
            <a:r>
              <a:rPr lang="en-US" u="sng" dirty="0"/>
              <a:t>before the boy will know enough to refuse evil and choose good</a:t>
            </a:r>
            <a:r>
              <a:rPr lang="en-US" dirty="0"/>
              <a:t>, the land whose two kings you dread will be </a:t>
            </a:r>
            <a:r>
              <a:rPr lang="en-US" dirty="0" smtClean="0"/>
              <a:t>forsaken Isaiah 14b-16 NAS</a:t>
            </a:r>
          </a:p>
          <a:p>
            <a:pPr lvl="1"/>
            <a:endParaRPr lang="en-US" dirty="0" smtClean="0"/>
          </a:p>
          <a:p>
            <a:pPr marL="457200" lvl="1" indent="0">
              <a:buNone/>
            </a:pPr>
            <a:r>
              <a:rPr lang="en-US" dirty="0" smtClean="0"/>
              <a:t>“Then </a:t>
            </a:r>
            <a:r>
              <a:rPr lang="en-US" dirty="0"/>
              <a:t>some </a:t>
            </a:r>
            <a:r>
              <a:rPr lang="en-US" u="sng" dirty="0"/>
              <a:t>children were brought to Him </a:t>
            </a:r>
            <a:r>
              <a:rPr lang="en-US" dirty="0"/>
              <a:t>so that He might lay His hands on them and pray; and </a:t>
            </a:r>
            <a:r>
              <a:rPr lang="en-US" u="sng" dirty="0"/>
              <a:t>the disciples rebuked them</a:t>
            </a:r>
            <a:r>
              <a:rPr lang="en-US" dirty="0"/>
              <a:t>. </a:t>
            </a:r>
            <a:r>
              <a:rPr lang="en-US" u="sng" dirty="0" smtClean="0"/>
              <a:t>But </a:t>
            </a:r>
            <a:r>
              <a:rPr lang="en-US" u="sng" dirty="0"/>
              <a:t>Jesus said, “Let the children alone, and do not hinder them from coming to Me; for the kingdom of heaven belongs to such as these</a:t>
            </a:r>
            <a:r>
              <a:rPr lang="en-US" dirty="0" smtClean="0"/>
              <a:t>.”  Matthew 19:13-14 NAS</a:t>
            </a:r>
            <a:endParaRPr lang="en-US" dirty="0"/>
          </a:p>
          <a:p>
            <a:pPr lvl="1"/>
            <a:endParaRPr lang="en-US" dirty="0"/>
          </a:p>
          <a:p>
            <a:pPr lvl="1"/>
            <a:endParaRPr lang="en-US" dirty="0" smtClean="0"/>
          </a:p>
        </p:txBody>
      </p:sp>
    </p:spTree>
    <p:extLst>
      <p:ext uri="{BB962C8B-B14F-4D97-AF65-F5344CB8AC3E}">
        <p14:creationId xmlns:p14="http://schemas.microsoft.com/office/powerpoint/2010/main" val="27841132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Psalms 51:5 misused</a:t>
            </a:r>
            <a:r>
              <a:rPr lang="en-US" dirty="0" smtClean="0"/>
              <a:t/>
            </a:r>
            <a:br>
              <a:rPr lang="en-US" dirty="0" smtClean="0"/>
            </a:br>
            <a:r>
              <a:rPr lang="en-US" dirty="0" smtClean="0"/>
              <a:t>Are </a:t>
            </a:r>
            <a:r>
              <a:rPr lang="en-US" dirty="0"/>
              <a:t>We Born in Sin or Do We Commit Sin in Youth?</a:t>
            </a:r>
            <a:br>
              <a:rPr lang="en-US" dirty="0"/>
            </a:br>
            <a:endParaRPr lang="en-US" dirty="0"/>
          </a:p>
        </p:txBody>
      </p:sp>
      <p:sp>
        <p:nvSpPr>
          <p:cNvPr id="3" name="Content Placeholder 2"/>
          <p:cNvSpPr>
            <a:spLocks noGrp="1"/>
          </p:cNvSpPr>
          <p:nvPr>
            <p:ph idx="1"/>
          </p:nvPr>
        </p:nvSpPr>
        <p:spPr>
          <a:xfrm>
            <a:off x="838200" y="1614616"/>
            <a:ext cx="10515600" cy="4562347"/>
          </a:xfrm>
        </p:spPr>
        <p:txBody>
          <a:bodyPr>
            <a:normAutofit fontScale="92500" lnSpcReduction="20000"/>
          </a:bodyPr>
          <a:lstStyle/>
          <a:p>
            <a:endParaRPr lang="en-US" dirty="0"/>
          </a:p>
          <a:p>
            <a:r>
              <a:rPr lang="en-US" dirty="0"/>
              <a:t>“Then Noah built an altar to the LORD, and took of every clean animal and of every clean bird and offered burnt offerings on the altar. The LORD smelled the soothing aroma; and the LORD said to Himself, "</a:t>
            </a:r>
            <a:r>
              <a:rPr lang="en-US" u="sng" dirty="0"/>
              <a:t>I will never again curse the ground on account of man, for the intent of man's heart is evil from his youth</a:t>
            </a:r>
            <a:r>
              <a:rPr lang="en-US" dirty="0"/>
              <a:t>; and I will never again destroy every living thing, as I have done.” Genesis‬ ‭8:20-21‬ ‭NASB‬‬</a:t>
            </a:r>
          </a:p>
          <a:p>
            <a:pPr marL="0" indent="0">
              <a:buNone/>
            </a:pPr>
            <a:endParaRPr lang="en-US" dirty="0"/>
          </a:p>
          <a:p>
            <a:r>
              <a:rPr lang="en-US" dirty="0"/>
              <a:t>“"But </a:t>
            </a:r>
            <a:r>
              <a:rPr lang="en-US" u="sng" dirty="0"/>
              <a:t>the shameful thing has consumed the labor of our fathers since our youth</a:t>
            </a:r>
            <a:r>
              <a:rPr lang="en-US" dirty="0"/>
              <a:t>, their flocks and their herds, their sons and their daughters. Let us lie down in our shame, and let our humiliation cover us; for </a:t>
            </a:r>
            <a:r>
              <a:rPr lang="en-US" u="sng" dirty="0"/>
              <a:t>we have sinned against the LORD our God, we and our fathers, from our youth even to this day. And we have not obeyed the voice of the LORD our God</a:t>
            </a:r>
            <a:r>
              <a:rPr lang="en-US" dirty="0"/>
              <a:t>."”  Jeremiah‬ ‭3:24-25‬ ‭NASB‬‬</a:t>
            </a:r>
          </a:p>
          <a:p>
            <a:endParaRPr lang="en-US" dirty="0"/>
          </a:p>
        </p:txBody>
      </p:sp>
    </p:spTree>
    <p:extLst>
      <p:ext uri="{BB962C8B-B14F-4D97-AF65-F5344CB8AC3E}">
        <p14:creationId xmlns:p14="http://schemas.microsoft.com/office/powerpoint/2010/main" val="1702062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Is conception in the womb “original sin”?</a:t>
            </a:r>
            <a:endParaRPr lang="en-US" b="1" dirty="0"/>
          </a:p>
        </p:txBody>
      </p:sp>
      <p:sp>
        <p:nvSpPr>
          <p:cNvPr id="3" name="Content Placeholder 2"/>
          <p:cNvSpPr>
            <a:spLocks noGrp="1"/>
          </p:cNvSpPr>
          <p:nvPr>
            <p:ph idx="1"/>
          </p:nvPr>
        </p:nvSpPr>
        <p:spPr/>
        <p:txBody>
          <a:bodyPr/>
          <a:lstStyle/>
          <a:p>
            <a:r>
              <a:rPr lang="en-US" dirty="0" smtClean="0"/>
              <a:t>“In </a:t>
            </a:r>
            <a:r>
              <a:rPr lang="en-US" dirty="0"/>
              <a:t>sin my mother conceived </a:t>
            </a:r>
            <a:r>
              <a:rPr lang="en-US" dirty="0" smtClean="0"/>
              <a:t>me” makes no mention of father.</a:t>
            </a:r>
            <a:endParaRPr lang="en-US" dirty="0"/>
          </a:p>
          <a:p>
            <a:r>
              <a:rPr lang="en-US" dirty="0"/>
              <a:t>“The angel said to her, "Do not be afraid, Mary; for you have found favor with God. And behold, </a:t>
            </a:r>
            <a:r>
              <a:rPr lang="en-US" u="sng" dirty="0"/>
              <a:t>you will conceive in your womb and bear a son, and you shall name Him Jesus</a:t>
            </a:r>
            <a:r>
              <a:rPr lang="en-US" dirty="0"/>
              <a:t>.”  Luke‬ ‭1:30-31‬ ‭NASB</a:t>
            </a:r>
            <a:r>
              <a:rPr lang="en-US" dirty="0" smtClean="0"/>
              <a:t>‬</a:t>
            </a:r>
          </a:p>
          <a:p>
            <a:r>
              <a:rPr lang="en-US" dirty="0" smtClean="0"/>
              <a:t>Calvin’s theology would seem to make the infant Jesus a sinner.</a:t>
            </a:r>
          </a:p>
          <a:p>
            <a:pPr lvl="1"/>
            <a:r>
              <a:rPr lang="en-US" dirty="0"/>
              <a:t>He made Him who knew no sin to be sin on our behalf, so that we might become the righteousness of God in Him</a:t>
            </a:r>
            <a:r>
              <a:rPr lang="en-US" dirty="0" smtClean="0"/>
              <a:t>. 2</a:t>
            </a:r>
            <a:r>
              <a:rPr lang="en-US" baseline="30000" dirty="0" smtClean="0"/>
              <a:t>nd</a:t>
            </a:r>
            <a:r>
              <a:rPr lang="en-US" dirty="0" smtClean="0"/>
              <a:t> Corinthians 5:21 NAS</a:t>
            </a:r>
          </a:p>
          <a:p>
            <a:pPr lvl="1"/>
            <a:r>
              <a:rPr lang="en-US" dirty="0" smtClean="0"/>
              <a:t>For </a:t>
            </a:r>
            <a:r>
              <a:rPr lang="en-US" dirty="0"/>
              <a:t>we do not have a high priest who is unable to sympathize with our weaknesses, but we have one who was tempted in every way that we are, yet was without sin</a:t>
            </a:r>
            <a:r>
              <a:rPr lang="en-US" dirty="0" smtClean="0"/>
              <a:t>.  Hebrews 4:15</a:t>
            </a:r>
            <a:endParaRPr lang="en-US" dirty="0"/>
          </a:p>
          <a:p>
            <a:endParaRPr lang="en-US" dirty="0"/>
          </a:p>
        </p:txBody>
      </p:sp>
    </p:spTree>
    <p:extLst>
      <p:ext uri="{BB962C8B-B14F-4D97-AF65-F5344CB8AC3E}">
        <p14:creationId xmlns:p14="http://schemas.microsoft.com/office/powerpoint/2010/main" val="23880044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Psalm 51:5 says poetically what the NT says clearly…</a:t>
            </a:r>
            <a:endParaRPr lang="en-US" sz="3600" b="1" dirty="0"/>
          </a:p>
        </p:txBody>
      </p:sp>
      <p:sp>
        <p:nvSpPr>
          <p:cNvPr id="3" name="Content Placeholder 2"/>
          <p:cNvSpPr>
            <a:spLocks noGrp="1"/>
          </p:cNvSpPr>
          <p:nvPr>
            <p:ph idx="1"/>
          </p:nvPr>
        </p:nvSpPr>
        <p:spPr/>
        <p:txBody>
          <a:bodyPr/>
          <a:lstStyle/>
          <a:p>
            <a:pPr marL="0" indent="0">
              <a:buNone/>
            </a:pPr>
            <a:r>
              <a:rPr lang="en-US" dirty="0" smtClean="0"/>
              <a:t>Sin accompanies life in the flesh:</a:t>
            </a:r>
          </a:p>
          <a:p>
            <a:pPr marL="0" indent="0">
              <a:buNone/>
            </a:pPr>
            <a:r>
              <a:rPr lang="en-US" dirty="0" smtClean="0"/>
              <a:t>“For I know that nothing good dwells in me, that is, in my flesh; for the willing is present in me, but the doing of the good </a:t>
            </a:r>
            <a:r>
              <a:rPr lang="en-US" i="1" dirty="0" smtClean="0"/>
              <a:t>is </a:t>
            </a:r>
            <a:r>
              <a:rPr lang="en-US" dirty="0" smtClean="0"/>
              <a:t>not. For the good that I want, I do not do, but I practice the very evil that I do not want. But if I am doing the very thing I do not want, I am no longer the one doing it, but sin which dwells in me.”  Romans 4:18-20 NAS</a:t>
            </a:r>
          </a:p>
          <a:p>
            <a:pPr marL="0" indent="0">
              <a:buNone/>
            </a:pPr>
            <a:endParaRPr lang="en-US" dirty="0"/>
          </a:p>
        </p:txBody>
      </p:sp>
    </p:spTree>
    <p:extLst>
      <p:ext uri="{BB962C8B-B14F-4D97-AF65-F5344CB8AC3E}">
        <p14:creationId xmlns:p14="http://schemas.microsoft.com/office/powerpoint/2010/main" val="1973642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Psalm 51:6-9</a:t>
            </a:r>
            <a:endParaRPr lang="en-US" b="1" dirty="0"/>
          </a:p>
        </p:txBody>
      </p:sp>
      <p:sp>
        <p:nvSpPr>
          <p:cNvPr id="6" name="Content Placeholder 5"/>
          <p:cNvSpPr>
            <a:spLocks noGrp="1"/>
          </p:cNvSpPr>
          <p:nvPr>
            <p:ph idx="1"/>
          </p:nvPr>
        </p:nvSpPr>
        <p:spPr/>
        <p:txBody>
          <a:bodyPr/>
          <a:lstStyle/>
          <a:p>
            <a:r>
              <a:rPr lang="en-US" dirty="0" smtClean="0"/>
              <a:t>“And in the hidden part, Thou wilt make me know wisdom.” (v. 6)</a:t>
            </a:r>
            <a:endParaRPr lang="en-US" dirty="0"/>
          </a:p>
          <a:p>
            <a:pPr lvl="1"/>
            <a:r>
              <a:rPr lang="en-US" dirty="0"/>
              <a:t> T</a:t>
            </a:r>
            <a:r>
              <a:rPr lang="en-US" dirty="0" smtClean="0"/>
              <a:t>rue </a:t>
            </a:r>
            <a:r>
              <a:rPr lang="en-US" dirty="0"/>
              <a:t>piety and </a:t>
            </a:r>
            <a:r>
              <a:rPr lang="en-US" dirty="0" smtClean="0"/>
              <a:t>integrity in </a:t>
            </a:r>
            <a:r>
              <a:rPr lang="en-US" u="sng" dirty="0" smtClean="0"/>
              <a:t>the hidden part</a:t>
            </a:r>
            <a:r>
              <a:rPr lang="en-US" dirty="0" smtClean="0"/>
              <a:t>, </a:t>
            </a:r>
            <a:r>
              <a:rPr lang="en-US" dirty="0"/>
              <a:t>which is called </a:t>
            </a:r>
            <a:r>
              <a:rPr lang="en-US" dirty="0" smtClean="0"/>
              <a:t>wisdom.</a:t>
            </a:r>
          </a:p>
          <a:p>
            <a:pPr lvl="2"/>
            <a:r>
              <a:rPr lang="en-US" dirty="0" smtClean="0"/>
              <a:t>Only used elsewhere in Job 28:28, rendered “heart”</a:t>
            </a:r>
          </a:p>
          <a:p>
            <a:pPr lvl="2"/>
            <a:r>
              <a:rPr lang="en-US" dirty="0" smtClean="0"/>
              <a:t>1 Pet. 3:4 speaks of woman’s “hidden person of the heart” as precious in God’s sight.</a:t>
            </a:r>
          </a:p>
          <a:p>
            <a:r>
              <a:rPr lang="en-US" dirty="0" smtClean="0"/>
              <a:t>David continues to depend upon God to act in….</a:t>
            </a:r>
          </a:p>
          <a:p>
            <a:pPr lvl="1"/>
            <a:r>
              <a:rPr lang="en-US" dirty="0" smtClean="0"/>
              <a:t>Purifying and washing him (v. 7)</a:t>
            </a:r>
          </a:p>
          <a:p>
            <a:pPr lvl="1"/>
            <a:r>
              <a:rPr lang="en-US" dirty="0" smtClean="0"/>
              <a:t>Returning the joy, mending what God has broken (v. 8)</a:t>
            </a:r>
          </a:p>
          <a:p>
            <a:pPr lvl="1"/>
            <a:r>
              <a:rPr lang="en-US" dirty="0" smtClean="0"/>
              <a:t>Blotting out his sins (v. 9)</a:t>
            </a:r>
            <a:endParaRPr lang="en-US" dirty="0"/>
          </a:p>
          <a:p>
            <a:pPr lvl="2"/>
            <a:endParaRPr lang="en-US" dirty="0" smtClean="0"/>
          </a:p>
          <a:p>
            <a:pPr marL="457200" lvl="1" indent="0">
              <a:buNone/>
            </a:pPr>
            <a:endParaRPr lang="en-US" dirty="0"/>
          </a:p>
        </p:txBody>
      </p:sp>
    </p:spTree>
    <p:extLst>
      <p:ext uri="{BB962C8B-B14F-4D97-AF65-F5344CB8AC3E}">
        <p14:creationId xmlns:p14="http://schemas.microsoft.com/office/powerpoint/2010/main" val="695559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 Psalm 51:10-17 </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David calls </a:t>
            </a:r>
            <a:r>
              <a:rPr lang="en-US" dirty="0"/>
              <a:t>on God to </a:t>
            </a:r>
            <a:r>
              <a:rPr lang="en-US" dirty="0" smtClean="0"/>
              <a:t>restore him:</a:t>
            </a:r>
          </a:p>
          <a:p>
            <a:pPr lvl="1"/>
            <a:r>
              <a:rPr lang="en-US" dirty="0" smtClean="0"/>
              <a:t>Create </a:t>
            </a:r>
            <a:r>
              <a:rPr lang="en-US" dirty="0"/>
              <a:t>a clean heart &amp; renew a steadfast spirit.</a:t>
            </a:r>
          </a:p>
          <a:p>
            <a:pPr lvl="1"/>
            <a:r>
              <a:rPr lang="en-US" dirty="0"/>
              <a:t>Do not cast me away and do not take away the Holy Spirit.</a:t>
            </a:r>
          </a:p>
          <a:p>
            <a:pPr lvl="1"/>
            <a:r>
              <a:rPr lang="en-US" dirty="0"/>
              <a:t>Restore “the joy of Thy salvation</a:t>
            </a:r>
            <a:r>
              <a:rPr lang="en-US" dirty="0" smtClean="0"/>
              <a:t>”</a:t>
            </a:r>
            <a:endParaRPr lang="en-US" dirty="0"/>
          </a:p>
          <a:p>
            <a:r>
              <a:rPr lang="en-US" dirty="0" smtClean="0"/>
              <a:t>David’s commitment:</a:t>
            </a:r>
          </a:p>
          <a:p>
            <a:pPr lvl="1"/>
            <a:r>
              <a:rPr lang="en-US" dirty="0"/>
              <a:t>v. 13, once restored he will teach sinners the ways of God</a:t>
            </a:r>
          </a:p>
          <a:p>
            <a:pPr lvl="1"/>
            <a:r>
              <a:rPr lang="en-US" dirty="0"/>
              <a:t>V. 14-15 his tongue will sing of God’s righteousness </a:t>
            </a:r>
            <a:endParaRPr lang="en-US" dirty="0" smtClean="0"/>
          </a:p>
          <a:p>
            <a:r>
              <a:rPr lang="en-US" dirty="0" smtClean="0"/>
              <a:t>“The sacrifices of God are a broken spirit; A broken and contrite heart, O God, Thou wilt not despise.” Ps. 51:17</a:t>
            </a:r>
          </a:p>
          <a:p>
            <a:r>
              <a:rPr lang="en-US" dirty="0"/>
              <a:t>“Therefore, let everyone who is godly pray to You in a time when You may be </a:t>
            </a:r>
            <a:r>
              <a:rPr lang="en-US" dirty="0" smtClean="0"/>
              <a:t>found; Surely </a:t>
            </a:r>
            <a:r>
              <a:rPr lang="en-US" dirty="0"/>
              <a:t>in a flood of great waters they will not reach </a:t>
            </a:r>
            <a:r>
              <a:rPr lang="en-US" dirty="0" smtClean="0"/>
              <a:t>him.” Ps. 32:6</a:t>
            </a:r>
          </a:p>
        </p:txBody>
      </p:sp>
    </p:spTree>
    <p:extLst>
      <p:ext uri="{BB962C8B-B14F-4D97-AF65-F5344CB8AC3E}">
        <p14:creationId xmlns:p14="http://schemas.microsoft.com/office/powerpoint/2010/main" val="3771571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Legacy of David</a:t>
            </a:r>
            <a:endParaRPr lang="en-US" b="1" dirty="0"/>
          </a:p>
        </p:txBody>
      </p:sp>
      <p:sp>
        <p:nvSpPr>
          <p:cNvPr id="3" name="Content Placeholder 2"/>
          <p:cNvSpPr>
            <a:spLocks noGrp="1"/>
          </p:cNvSpPr>
          <p:nvPr>
            <p:ph idx="1"/>
          </p:nvPr>
        </p:nvSpPr>
        <p:spPr>
          <a:xfrm>
            <a:off x="838200" y="1631092"/>
            <a:ext cx="10515600" cy="4545871"/>
          </a:xfrm>
        </p:spPr>
        <p:txBody>
          <a:bodyPr>
            <a:normAutofit/>
          </a:bodyPr>
          <a:lstStyle/>
          <a:p>
            <a:r>
              <a:rPr lang="en-US" sz="2400" dirty="0" smtClean="0"/>
              <a:t>“The book of the genealogy of Jesus Christ, the son of David, the son of Abraham.” </a:t>
            </a:r>
            <a:r>
              <a:rPr lang="en-US" sz="2400" dirty="0" smtClean="0"/>
              <a:t>Matthew </a:t>
            </a:r>
            <a:r>
              <a:rPr lang="en-US" sz="2400" dirty="0" smtClean="0"/>
              <a:t>1:1 </a:t>
            </a:r>
            <a:r>
              <a:rPr lang="en-US" sz="2400" dirty="0" smtClean="0"/>
              <a:t>NAS “</a:t>
            </a:r>
            <a:r>
              <a:rPr lang="en-US" sz="2400" dirty="0"/>
              <a:t>When your days are complete and you lie down with your fathers, I will raise up your descendant after you, who will come forth from you, and I will establish his kingdom. He shall build a house for My name, and </a:t>
            </a:r>
            <a:r>
              <a:rPr lang="en-US" sz="2400" u="sng" dirty="0"/>
              <a:t>I will establish the throne of his kingdom forever</a:t>
            </a:r>
            <a:r>
              <a:rPr lang="en-US" sz="2400" dirty="0" smtClean="0"/>
              <a:t>.” 2 </a:t>
            </a:r>
            <a:r>
              <a:rPr lang="en-US" sz="2400" dirty="0"/>
              <a:t>Samuel‬ ‭7:12-13‬ ‭</a:t>
            </a:r>
            <a:r>
              <a:rPr lang="en-US" sz="2400" dirty="0" smtClean="0"/>
              <a:t>NAS</a:t>
            </a:r>
            <a:endParaRPr lang="en-US" sz="2400" dirty="0"/>
          </a:p>
          <a:p>
            <a:r>
              <a:rPr lang="en-US" sz="2400" dirty="0"/>
              <a:t>Then the sovereignty, the dominion and the greatness of all the kingdoms under the whole heaven will be given to the people of the saints of the Highest One; </a:t>
            </a:r>
            <a:r>
              <a:rPr lang="en-US" sz="2400" u="sng" dirty="0"/>
              <a:t>His kingdom will be an everlasting kingdom, and all the dominions will serve and obey Him</a:t>
            </a:r>
            <a:r>
              <a:rPr lang="en-US" sz="2400" dirty="0" smtClean="0"/>
              <a:t>.’ Daniel 7:27 NAS</a:t>
            </a:r>
          </a:p>
          <a:p>
            <a:r>
              <a:rPr lang="en-US" sz="2400" dirty="0" smtClean="0"/>
              <a:t>Christ's </a:t>
            </a:r>
            <a:r>
              <a:rPr lang="en-US" sz="2400" dirty="0"/>
              <a:t>kingdom is "</a:t>
            </a:r>
            <a:r>
              <a:rPr lang="en-US" sz="2400" dirty="0" smtClean="0"/>
              <a:t>everlasting“… the </a:t>
            </a:r>
            <a:r>
              <a:rPr lang="en-US" sz="2400" dirty="0"/>
              <a:t>new Jerusalem coming down from God out of heaven, with the throne of God and the Lamb in it (</a:t>
            </a:r>
            <a:r>
              <a:rPr lang="en-US" sz="2400" dirty="0" err="1" smtClean="0"/>
              <a:t>cf</a:t>
            </a:r>
            <a:r>
              <a:rPr lang="en-US" sz="2400" dirty="0" smtClean="0"/>
              <a:t> Rev. 5:9-10</a:t>
            </a:r>
            <a:r>
              <a:rPr lang="en-US" sz="2400" dirty="0"/>
              <a:t>; 11:15).</a:t>
            </a:r>
          </a:p>
        </p:txBody>
      </p:sp>
    </p:spTree>
    <p:extLst>
      <p:ext uri="{BB962C8B-B14F-4D97-AF65-F5344CB8AC3E}">
        <p14:creationId xmlns:p14="http://schemas.microsoft.com/office/powerpoint/2010/main" val="2442617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418" y="1037967"/>
            <a:ext cx="10515600" cy="1181553"/>
          </a:xfrm>
        </p:spPr>
        <p:txBody>
          <a:bodyPr>
            <a:normAutofit fontScale="90000"/>
          </a:bodyPr>
          <a:lstStyle/>
          <a:p>
            <a:pPr algn="ctr"/>
            <a:r>
              <a:rPr lang="en-US" b="1" dirty="0" smtClean="0">
                <a:latin typeface="+mn-lt"/>
              </a:rPr>
              <a:t>Consequences of Sin</a:t>
            </a: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dirty="0" smtClean="0"/>
              <a:t/>
            </a:r>
            <a:br>
              <a:rPr lang="en-US" dirty="0" smtClean="0"/>
            </a:br>
            <a:endParaRPr lang="en-US" dirty="0"/>
          </a:p>
        </p:txBody>
      </p:sp>
      <p:sp>
        <p:nvSpPr>
          <p:cNvPr id="3" name="Content Placeholder 2"/>
          <p:cNvSpPr>
            <a:spLocks noGrp="1"/>
          </p:cNvSpPr>
          <p:nvPr>
            <p:ph idx="1"/>
          </p:nvPr>
        </p:nvSpPr>
        <p:spPr>
          <a:xfrm>
            <a:off x="838200" y="1237957"/>
            <a:ext cx="10515600" cy="4939006"/>
          </a:xfrm>
        </p:spPr>
        <p:txBody>
          <a:bodyPr>
            <a:normAutofit lnSpcReduction="10000"/>
          </a:bodyPr>
          <a:lstStyle/>
          <a:p>
            <a:r>
              <a:rPr lang="en-US" dirty="0" smtClean="0"/>
              <a:t>Can you think of the last time you recognized sin in your life?</a:t>
            </a:r>
          </a:p>
          <a:p>
            <a:pPr marL="0" indent="0">
              <a:buNone/>
            </a:pPr>
            <a:endParaRPr lang="en-US" dirty="0" smtClean="0"/>
          </a:p>
          <a:p>
            <a:r>
              <a:rPr lang="en-US" dirty="0" smtClean="0"/>
              <a:t>Galatians </a:t>
            </a:r>
            <a:r>
              <a:rPr lang="en-US" dirty="0"/>
              <a:t>5:1-7 spoke to </a:t>
            </a:r>
            <a:r>
              <a:rPr lang="en-US" dirty="0" smtClean="0"/>
              <a:t>me.</a:t>
            </a:r>
            <a:endParaRPr lang="en-US" dirty="0" smtClean="0"/>
          </a:p>
          <a:p>
            <a:pPr lvl="1"/>
            <a:r>
              <a:rPr lang="en-US" dirty="0" smtClean="0"/>
              <a:t>I believed “once saved, always saved</a:t>
            </a:r>
            <a:r>
              <a:rPr lang="en-US" dirty="0" smtClean="0"/>
              <a:t>.” I knew I sinned, but thought salvation was never lost. (Can we live as though we believe this?)</a:t>
            </a:r>
            <a:endParaRPr lang="en-US" dirty="0" smtClean="0"/>
          </a:p>
          <a:p>
            <a:pPr lvl="1"/>
            <a:r>
              <a:rPr lang="en-US" dirty="0" smtClean="0"/>
              <a:t>A </a:t>
            </a:r>
            <a:r>
              <a:rPr lang="en-US" dirty="0"/>
              <a:t>Christian can be “severed from Christ” </a:t>
            </a:r>
            <a:r>
              <a:rPr lang="en-US" dirty="0" smtClean="0"/>
              <a:t>and </a:t>
            </a:r>
            <a:r>
              <a:rPr lang="en-US" dirty="0"/>
              <a:t>“fallen from grace.” </a:t>
            </a:r>
          </a:p>
          <a:p>
            <a:endParaRPr lang="en-US" dirty="0"/>
          </a:p>
          <a:p>
            <a:r>
              <a:rPr lang="en-US" dirty="0"/>
              <a:t>John </a:t>
            </a:r>
            <a:r>
              <a:rPr lang="en-US" dirty="0" smtClean="0"/>
              <a:t>15:4-6</a:t>
            </a:r>
          </a:p>
          <a:p>
            <a:pPr lvl="1"/>
            <a:r>
              <a:rPr lang="en-US" dirty="0" smtClean="0"/>
              <a:t>The closest </a:t>
            </a:r>
            <a:r>
              <a:rPr lang="en-US" dirty="0"/>
              <a:t>disciples of Jesus </a:t>
            </a:r>
            <a:r>
              <a:rPr lang="en-US" dirty="0" smtClean="0"/>
              <a:t>could be cast out like a branch and burned.</a:t>
            </a:r>
            <a:endParaRPr lang="en-US" dirty="0"/>
          </a:p>
          <a:p>
            <a:pPr lvl="1"/>
            <a:r>
              <a:rPr lang="en-US" dirty="0" smtClean="0"/>
              <a:t>Same </a:t>
            </a:r>
            <a:r>
              <a:rPr lang="en-US" dirty="0"/>
              <a:t>symbolism used in Romans 11:20-21 – “natural branches” (v. 21) and “wild branches” (v.24, cf. v 13-17)</a:t>
            </a:r>
          </a:p>
          <a:p>
            <a:pPr lvl="1"/>
            <a:r>
              <a:rPr lang="en-US" dirty="0" smtClean="0"/>
              <a:t>Branches </a:t>
            </a:r>
            <a:r>
              <a:rPr lang="en-US" dirty="0"/>
              <a:t>broken off by unbelief (v. 20</a:t>
            </a:r>
            <a:r>
              <a:rPr lang="en-US" dirty="0" smtClean="0"/>
              <a:t>)… brought </a:t>
            </a:r>
            <a:r>
              <a:rPr lang="en-US" dirty="0"/>
              <a:t>back in by belief (23)</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B4DB0386-E1BD-43D6-8549-2874F67B39E4}" type="slidenum">
              <a:rPr lang="en-US" smtClean="0"/>
              <a:t>2</a:t>
            </a:fld>
            <a:endParaRPr lang="en-US"/>
          </a:p>
        </p:txBody>
      </p:sp>
    </p:spTree>
    <p:extLst>
      <p:ext uri="{BB962C8B-B14F-4D97-AF65-F5344CB8AC3E}">
        <p14:creationId xmlns:p14="http://schemas.microsoft.com/office/powerpoint/2010/main" val="2619325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David - a Man after God’s Own Heart</a:t>
            </a:r>
            <a:r>
              <a:rPr lang="en-US" dirty="0" smtClean="0"/>
              <a:t/>
            </a:r>
            <a:br>
              <a:rPr lang="en-US" dirty="0" smtClean="0"/>
            </a:br>
            <a:r>
              <a:rPr lang="en-US" sz="2800" dirty="0" smtClean="0"/>
              <a:t>1</a:t>
            </a:r>
            <a:r>
              <a:rPr lang="en-US" sz="2800" baseline="30000" dirty="0" smtClean="0"/>
              <a:t>st</a:t>
            </a:r>
            <a:r>
              <a:rPr lang="en-US" sz="2800" dirty="0" smtClean="0"/>
              <a:t> Samuel 13:14, 16:1, 7-12, Acts 13:22</a:t>
            </a:r>
            <a:endParaRPr lang="en-US" sz="2800" dirty="0"/>
          </a:p>
        </p:txBody>
      </p:sp>
      <p:sp>
        <p:nvSpPr>
          <p:cNvPr id="3" name="Content Placeholder 2"/>
          <p:cNvSpPr>
            <a:spLocks noGrp="1"/>
          </p:cNvSpPr>
          <p:nvPr>
            <p:ph idx="1"/>
          </p:nvPr>
        </p:nvSpPr>
        <p:spPr/>
        <p:txBody>
          <a:bodyPr>
            <a:normAutofit/>
          </a:bodyPr>
          <a:lstStyle/>
          <a:p>
            <a:r>
              <a:rPr lang="en-US" dirty="0" smtClean="0"/>
              <a:t>Credited with writing about half of the 150 Psalms</a:t>
            </a:r>
            <a:r>
              <a:rPr lang="en-US" dirty="0" smtClean="0"/>
              <a:t>.</a:t>
            </a:r>
          </a:p>
          <a:p>
            <a:r>
              <a:rPr lang="en-US" dirty="0" smtClean="0"/>
              <a:t>Psalms are Hebrew poetry. </a:t>
            </a:r>
            <a:endParaRPr lang="en-US" dirty="0" smtClean="0"/>
          </a:p>
          <a:p>
            <a:pPr marL="0" indent="0">
              <a:lnSpc>
                <a:spcPct val="100000"/>
              </a:lnSpc>
              <a:buNone/>
            </a:pPr>
            <a:r>
              <a:rPr lang="en-US" u="sng" dirty="0" smtClean="0"/>
              <a:t>David </a:t>
            </a:r>
            <a:r>
              <a:rPr lang="en-US" u="sng" dirty="0" smtClean="0"/>
              <a:t>as a boy</a:t>
            </a:r>
            <a:r>
              <a:rPr lang="en-US" dirty="0" smtClean="0"/>
              <a:t>:</a:t>
            </a:r>
            <a:endParaRPr lang="en-US" u="sng" dirty="0" smtClean="0"/>
          </a:p>
          <a:p>
            <a:r>
              <a:rPr lang="en-US" dirty="0" smtClean="0"/>
              <a:t>Musician (harp) &amp; sheep tender.</a:t>
            </a:r>
          </a:p>
          <a:p>
            <a:r>
              <a:rPr lang="en-US" dirty="0"/>
              <a:t>“Now he was ruddy, </a:t>
            </a:r>
            <a:r>
              <a:rPr lang="en-US" dirty="0" smtClean="0"/>
              <a:t>with </a:t>
            </a:r>
            <a:r>
              <a:rPr lang="en-US" dirty="0"/>
              <a:t>beautiful </a:t>
            </a:r>
            <a:r>
              <a:rPr lang="en-US" dirty="0" smtClean="0"/>
              <a:t>eyes </a:t>
            </a:r>
            <a:r>
              <a:rPr lang="en-US" dirty="0"/>
              <a:t>and </a:t>
            </a:r>
            <a:r>
              <a:rPr lang="en-US" dirty="0" smtClean="0"/>
              <a:t>a handsome appearance. And the L</a:t>
            </a:r>
            <a:r>
              <a:rPr lang="en-US" sz="2000" dirty="0" smtClean="0"/>
              <a:t>ORD</a:t>
            </a:r>
            <a:r>
              <a:rPr lang="en-US" dirty="0" smtClean="0"/>
              <a:t> </a:t>
            </a:r>
            <a:r>
              <a:rPr lang="en-US" dirty="0"/>
              <a:t>said, </a:t>
            </a:r>
            <a:r>
              <a:rPr lang="en-US" dirty="0" smtClean="0"/>
              <a:t>‘Arise</a:t>
            </a:r>
            <a:r>
              <a:rPr lang="en-US" dirty="0"/>
              <a:t>, anoint him; for this is he</a:t>
            </a:r>
            <a:r>
              <a:rPr lang="en-US" dirty="0" smtClean="0"/>
              <a:t>.’” </a:t>
            </a:r>
            <a:r>
              <a:rPr lang="en-US" dirty="0"/>
              <a:t>(1st Samuel </a:t>
            </a:r>
            <a:r>
              <a:rPr lang="en-US" dirty="0" smtClean="0"/>
              <a:t>16:12b, </a:t>
            </a:r>
            <a:r>
              <a:rPr lang="en-US" dirty="0"/>
              <a:t>ASV</a:t>
            </a:r>
            <a:r>
              <a:rPr lang="en-US" dirty="0" smtClean="0"/>
              <a:t>)</a:t>
            </a:r>
          </a:p>
          <a:p>
            <a:r>
              <a:rPr lang="en-US" dirty="0" smtClean="0"/>
              <a:t>God rejected Saul as king, choosing David to </a:t>
            </a:r>
            <a:r>
              <a:rPr lang="en-US" dirty="0" smtClean="0"/>
              <a:t>become </a:t>
            </a:r>
            <a:r>
              <a:rPr lang="en-US" dirty="0" smtClean="0"/>
              <a:t>Israel’s 2</a:t>
            </a:r>
            <a:r>
              <a:rPr lang="en-US" baseline="30000" dirty="0" smtClean="0"/>
              <a:t>nd</a:t>
            </a:r>
            <a:r>
              <a:rPr lang="en-US" dirty="0" smtClean="0"/>
              <a:t> king.</a:t>
            </a:r>
          </a:p>
        </p:txBody>
      </p:sp>
    </p:spTree>
    <p:extLst>
      <p:ext uri="{BB962C8B-B14F-4D97-AF65-F5344CB8AC3E}">
        <p14:creationId xmlns:p14="http://schemas.microsoft.com/office/powerpoint/2010/main" val="2298373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pPr algn="ctr"/>
            <a:r>
              <a:rPr lang="en-US" sz="3600" b="1" dirty="0" smtClean="0"/>
              <a:t>David, the “man after God’s own heart,” committed sin</a:t>
            </a:r>
            <a:br>
              <a:rPr lang="en-US" sz="3600" b="1" dirty="0" smtClean="0"/>
            </a:br>
            <a:r>
              <a:rPr lang="en-US" sz="1600" dirty="0" smtClean="0"/>
              <a:t>2</a:t>
            </a:r>
            <a:r>
              <a:rPr lang="en-US" sz="1600" baseline="30000" dirty="0" smtClean="0"/>
              <a:t>nd</a:t>
            </a:r>
            <a:r>
              <a:rPr lang="en-US" sz="1600" dirty="0" smtClean="0"/>
              <a:t> Samuel </a:t>
            </a:r>
            <a:r>
              <a:rPr lang="en-US" sz="1600" dirty="0" smtClean="0"/>
              <a:t>11</a:t>
            </a:r>
            <a:endParaRPr lang="en-US" sz="3600" dirty="0"/>
          </a:p>
        </p:txBody>
      </p:sp>
      <p:sp>
        <p:nvSpPr>
          <p:cNvPr id="3" name="Content Placeholder 2"/>
          <p:cNvSpPr>
            <a:spLocks noGrp="1"/>
          </p:cNvSpPr>
          <p:nvPr>
            <p:ph idx="1"/>
          </p:nvPr>
        </p:nvSpPr>
        <p:spPr/>
        <p:txBody>
          <a:bodyPr/>
          <a:lstStyle/>
          <a:p>
            <a:r>
              <a:rPr lang="en-US" dirty="0" smtClean="0"/>
              <a:t>Hallmark of the Bible’s credibility!</a:t>
            </a:r>
          </a:p>
          <a:p>
            <a:r>
              <a:rPr lang="en-US" dirty="0" smtClean="0"/>
              <a:t>We </a:t>
            </a:r>
            <a:r>
              <a:rPr lang="en-US" dirty="0" smtClean="0"/>
              <a:t>learn valuable lessons from David’s </a:t>
            </a:r>
            <a:r>
              <a:rPr lang="en-US" dirty="0" smtClean="0"/>
              <a:t>repentance after </a:t>
            </a:r>
            <a:r>
              <a:rPr lang="en-US" dirty="0" smtClean="0"/>
              <a:t>confronted by the prophet </a:t>
            </a:r>
            <a:r>
              <a:rPr lang="en-US" dirty="0" smtClean="0"/>
              <a:t>Nathan. (2</a:t>
            </a:r>
            <a:r>
              <a:rPr lang="en-US" baseline="30000" dirty="0" smtClean="0"/>
              <a:t>nd</a:t>
            </a:r>
            <a:r>
              <a:rPr lang="en-US" dirty="0" smtClean="0"/>
              <a:t> Samuel 12:1-14)</a:t>
            </a:r>
          </a:p>
          <a:p>
            <a:pPr lvl="1"/>
            <a:r>
              <a:rPr lang="en-US" dirty="0" smtClean="0"/>
              <a:t>Psalm 51 – David’s prayer of repentance</a:t>
            </a:r>
          </a:p>
          <a:p>
            <a:pPr lvl="1"/>
            <a:r>
              <a:rPr lang="en-US" dirty="0" smtClean="0"/>
              <a:t>Psalm 32 – David’s retrospect</a:t>
            </a:r>
            <a:endParaRPr lang="en-US" dirty="0" smtClean="0"/>
          </a:p>
          <a:p>
            <a:endParaRPr lang="en-US" dirty="0"/>
          </a:p>
          <a:p>
            <a:endParaRPr lang="en-US" dirty="0"/>
          </a:p>
        </p:txBody>
      </p:sp>
    </p:spTree>
    <p:extLst>
      <p:ext uri="{BB962C8B-B14F-4D97-AF65-F5344CB8AC3E}">
        <p14:creationId xmlns:p14="http://schemas.microsoft.com/office/powerpoint/2010/main" val="836188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9788" y="457200"/>
            <a:ext cx="3932237" cy="1010992"/>
          </a:xfrm>
        </p:spPr>
        <p:txBody>
          <a:bodyPr>
            <a:normAutofit fontScale="90000"/>
          </a:bodyPr>
          <a:lstStyle/>
          <a:p>
            <a:pPr algn="ctr"/>
            <a:r>
              <a:rPr lang="en-US" sz="4400" b="1" dirty="0" smtClean="0"/>
              <a:t>Psalm 51</a:t>
            </a:r>
            <a:r>
              <a:rPr lang="en-US" dirty="0" smtClean="0"/>
              <a:t/>
            </a:r>
            <a:br>
              <a:rPr lang="en-US" dirty="0" smtClean="0"/>
            </a:br>
            <a:endParaRPr lang="en-US" dirty="0"/>
          </a:p>
        </p:txBody>
      </p:sp>
      <p:pic>
        <p:nvPicPr>
          <p:cNvPr id="7" name="Content Placeholder 6"/>
          <p:cNvPicPr>
            <a:picLocks noGrp="1" noChangeAspect="1"/>
          </p:cNvPicPr>
          <p:nvPr>
            <p:ph idx="1"/>
          </p:nvPr>
        </p:nvPicPr>
        <p:blipFill>
          <a:blip r:embed="rId2"/>
          <a:stretch>
            <a:fillRect/>
          </a:stretch>
        </p:blipFill>
        <p:spPr>
          <a:xfrm>
            <a:off x="4902994" y="457201"/>
            <a:ext cx="7199466" cy="5411788"/>
          </a:xfrm>
          <a:prstGeom prst="rect">
            <a:avLst/>
          </a:prstGeom>
        </p:spPr>
      </p:pic>
      <p:sp>
        <p:nvSpPr>
          <p:cNvPr id="9" name="Text Placeholder 8"/>
          <p:cNvSpPr>
            <a:spLocks noGrp="1"/>
          </p:cNvSpPr>
          <p:nvPr>
            <p:ph type="body" sz="half" idx="2"/>
          </p:nvPr>
        </p:nvSpPr>
        <p:spPr>
          <a:xfrm>
            <a:off x="839787" y="1249252"/>
            <a:ext cx="3932237" cy="4619737"/>
          </a:xfrm>
        </p:spPr>
        <p:txBody>
          <a:bodyPr>
            <a:normAutofit lnSpcReduction="10000"/>
          </a:bodyPr>
          <a:lstStyle/>
          <a:p>
            <a:r>
              <a:rPr lang="en-US" sz="1800" dirty="0" smtClean="0"/>
              <a:t>“A Contrite Sinner’s Prayer for Pardon”</a:t>
            </a:r>
          </a:p>
          <a:p>
            <a:r>
              <a:rPr lang="en-US" sz="2200" dirty="0" smtClean="0"/>
              <a:t>“A Psalm of David, when Nathan the prophet came to him, after he had gone in to Bathsheba.”</a:t>
            </a:r>
            <a:endParaRPr lang="en-US" sz="2200" dirty="0"/>
          </a:p>
          <a:p>
            <a:endParaRPr lang="en-US" sz="2800" dirty="0" smtClean="0"/>
          </a:p>
          <a:p>
            <a:r>
              <a:rPr lang="en-US" sz="2800" dirty="0"/>
              <a:t>“Have mercy upon me, O God, </a:t>
            </a:r>
            <a:r>
              <a:rPr lang="en-US" sz="2800" u="sng" dirty="0"/>
              <a:t>according to thy </a:t>
            </a:r>
            <a:r>
              <a:rPr lang="en-US" sz="2800" u="sng" dirty="0" err="1"/>
              <a:t>lovingkindness</a:t>
            </a:r>
            <a:r>
              <a:rPr lang="en-US" sz="2800" dirty="0"/>
              <a:t>: </a:t>
            </a:r>
            <a:r>
              <a:rPr lang="en-US" sz="2800" u="sng" dirty="0"/>
              <a:t>According to the multitude of thy tender mercies</a:t>
            </a:r>
            <a:r>
              <a:rPr lang="en-US" sz="2800" dirty="0"/>
              <a:t> blot out my transgressions.” -Psalm 51:1, ASV</a:t>
            </a:r>
          </a:p>
          <a:p>
            <a:endParaRPr lang="en-US" sz="2800" dirty="0"/>
          </a:p>
        </p:txBody>
      </p:sp>
    </p:spTree>
    <p:extLst>
      <p:ext uri="{BB962C8B-B14F-4D97-AF65-F5344CB8AC3E}">
        <p14:creationId xmlns:p14="http://schemas.microsoft.com/office/powerpoint/2010/main" val="2892266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David’s initial approach to God in </a:t>
            </a:r>
            <a:r>
              <a:rPr lang="en-US" b="1" dirty="0" smtClean="0"/>
              <a:t>repentance.</a:t>
            </a:r>
            <a:endParaRPr lang="en-US" b="1" dirty="0"/>
          </a:p>
        </p:txBody>
      </p:sp>
      <p:sp>
        <p:nvSpPr>
          <p:cNvPr id="3" name="Content Placeholder 2"/>
          <p:cNvSpPr>
            <a:spLocks noGrp="1"/>
          </p:cNvSpPr>
          <p:nvPr>
            <p:ph idx="1"/>
          </p:nvPr>
        </p:nvSpPr>
        <p:spPr/>
        <p:txBody>
          <a:bodyPr>
            <a:normAutofit/>
          </a:bodyPr>
          <a:lstStyle/>
          <a:p>
            <a:r>
              <a:rPr lang="en-US" dirty="0" smtClean="0"/>
              <a:t>First: “according to thy </a:t>
            </a:r>
            <a:r>
              <a:rPr lang="en-US" dirty="0" err="1" smtClean="0"/>
              <a:t>lovingkindness</a:t>
            </a:r>
            <a:r>
              <a:rPr lang="en-US" dirty="0" smtClean="0"/>
              <a:t>”</a:t>
            </a:r>
          </a:p>
          <a:p>
            <a:r>
              <a:rPr lang="en-US" dirty="0" smtClean="0"/>
              <a:t>Second: “according to the multitude of thy tender mercies”</a:t>
            </a:r>
          </a:p>
          <a:p>
            <a:r>
              <a:rPr lang="en-US" dirty="0" smtClean="0"/>
              <a:t> As a contrite sinner, </a:t>
            </a:r>
            <a:r>
              <a:rPr lang="en-US" u="sng" dirty="0" smtClean="0"/>
              <a:t>we are completely dependent upon God’s love and mercy</a:t>
            </a:r>
            <a:r>
              <a:rPr lang="en-US" dirty="0" smtClean="0"/>
              <a:t>. Grace follows after these.</a:t>
            </a:r>
          </a:p>
          <a:p>
            <a:pPr lvl="1"/>
            <a:r>
              <a:rPr lang="en-US" dirty="0" smtClean="0"/>
              <a:t>Love is the basis of fellowship with God.</a:t>
            </a:r>
          </a:p>
          <a:p>
            <a:pPr lvl="1"/>
            <a:r>
              <a:rPr lang="en-US" dirty="0" smtClean="0"/>
              <a:t>“For God so loved the world that He gave….”</a:t>
            </a:r>
            <a:endParaRPr lang="en-US" dirty="0"/>
          </a:p>
          <a:p>
            <a:pPr lvl="1"/>
            <a:endParaRPr lang="en-US" dirty="0"/>
          </a:p>
        </p:txBody>
      </p:sp>
    </p:spTree>
    <p:extLst>
      <p:ext uri="{BB962C8B-B14F-4D97-AF65-F5344CB8AC3E}">
        <p14:creationId xmlns:p14="http://schemas.microsoft.com/office/powerpoint/2010/main" val="3309842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David wanted cleansing from </a:t>
            </a:r>
            <a:r>
              <a:rPr lang="en-US" b="1" dirty="0" smtClean="0"/>
              <a:t>sin</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a:t>
            </a:r>
            <a:r>
              <a:rPr lang="en-US" u="sng" dirty="0" smtClean="0"/>
              <a:t>Wash </a:t>
            </a:r>
            <a:r>
              <a:rPr lang="en-US" u="sng" dirty="0"/>
              <a:t>me </a:t>
            </a:r>
            <a:r>
              <a:rPr lang="en-US" dirty="0"/>
              <a:t>thoroughly from my iniquity </a:t>
            </a:r>
            <a:r>
              <a:rPr lang="en-US" u="sng" dirty="0"/>
              <a:t>And cleanse me</a:t>
            </a:r>
            <a:r>
              <a:rPr lang="en-US" dirty="0"/>
              <a:t> from my sin</a:t>
            </a:r>
            <a:r>
              <a:rPr lang="en-US" dirty="0" smtClean="0"/>
              <a:t>.” </a:t>
            </a:r>
            <a:r>
              <a:rPr lang="en-US" sz="2400" dirty="0" smtClean="0"/>
              <a:t>-Psalms 51:2, </a:t>
            </a:r>
            <a:r>
              <a:rPr lang="en-US" sz="2400" dirty="0" smtClean="0"/>
              <a:t>NAS            		</a:t>
            </a:r>
            <a:endParaRPr lang="en-US" sz="2400" dirty="0" smtClean="0"/>
          </a:p>
          <a:p>
            <a:pPr lvl="1"/>
            <a:r>
              <a:rPr lang="en-US" dirty="0" smtClean="0"/>
              <a:t>Ever been really </a:t>
            </a:r>
            <a:r>
              <a:rPr lang="en-US" dirty="0" smtClean="0"/>
              <a:t>dirty?</a:t>
            </a:r>
            <a:endParaRPr lang="en-US" dirty="0" smtClean="0"/>
          </a:p>
          <a:p>
            <a:pPr lvl="1"/>
            <a:r>
              <a:rPr lang="en-US" dirty="0" smtClean="0"/>
              <a:t>Do we relate to David’s feelings about </a:t>
            </a:r>
            <a:r>
              <a:rPr lang="en-US" dirty="0" smtClean="0"/>
              <a:t>sin? Is </a:t>
            </a:r>
            <a:r>
              <a:rPr lang="en-US" dirty="0" smtClean="0"/>
              <a:t>our foremost thought to be cleansed from our sin?</a:t>
            </a:r>
          </a:p>
          <a:p>
            <a:pPr lvl="1"/>
            <a:r>
              <a:rPr lang="en-US" dirty="0" smtClean="0"/>
              <a:t>We cannot</a:t>
            </a:r>
            <a:r>
              <a:rPr lang="en-US" dirty="0" smtClean="0"/>
              <a:t> </a:t>
            </a:r>
            <a:r>
              <a:rPr lang="en-US" dirty="0" smtClean="0"/>
              <a:t>work </a:t>
            </a:r>
            <a:r>
              <a:rPr lang="en-US" dirty="0" smtClean="0"/>
              <a:t>our </a:t>
            </a:r>
            <a:r>
              <a:rPr lang="en-US" dirty="0" smtClean="0"/>
              <a:t>way out of </a:t>
            </a:r>
            <a:r>
              <a:rPr lang="en-US" dirty="0" smtClean="0"/>
              <a:t>sin…</a:t>
            </a:r>
            <a:endParaRPr lang="en-US" dirty="0" smtClean="0"/>
          </a:p>
          <a:p>
            <a:pPr marL="457200" lvl="1" indent="0">
              <a:buNone/>
            </a:pPr>
            <a:r>
              <a:rPr lang="en-US" dirty="0" smtClean="0"/>
              <a:t>“</a:t>
            </a:r>
            <a:r>
              <a:rPr lang="en-US" dirty="0"/>
              <a:t>Woe unto you, scribes and Pharisees, hypocrites! for ye tithe mint and anise and </a:t>
            </a:r>
            <a:r>
              <a:rPr lang="en-US" dirty="0" err="1"/>
              <a:t>cummin</a:t>
            </a:r>
            <a:r>
              <a:rPr lang="en-US" dirty="0"/>
              <a:t>, and have left undone the </a:t>
            </a:r>
            <a:r>
              <a:rPr lang="en-US" u="sng" dirty="0"/>
              <a:t>weightier matters of the law</a:t>
            </a:r>
            <a:r>
              <a:rPr lang="en-US" dirty="0"/>
              <a:t>, </a:t>
            </a:r>
            <a:r>
              <a:rPr lang="en-US" u="sng" dirty="0"/>
              <a:t>justice, and mercy, and faith</a:t>
            </a:r>
            <a:r>
              <a:rPr lang="en-US" dirty="0"/>
              <a:t>: but these ye ought to have done, and not to have left the other undone.” Matthew </a:t>
            </a:r>
            <a:r>
              <a:rPr lang="en-US" dirty="0" smtClean="0"/>
              <a:t>23:23 NAS</a:t>
            </a:r>
            <a:endParaRPr lang="en-US" dirty="0"/>
          </a:p>
          <a:p>
            <a:pPr lvl="1"/>
            <a:endParaRPr lang="en-US" dirty="0"/>
          </a:p>
          <a:p>
            <a:pPr lvl="1"/>
            <a:endParaRPr lang="en-US" dirty="0"/>
          </a:p>
          <a:p>
            <a:pPr lvl="1"/>
            <a:endParaRPr lang="en-US" dirty="0"/>
          </a:p>
          <a:p>
            <a:pPr marL="457200" lvl="1" indent="0">
              <a:buNone/>
            </a:pPr>
            <a:endParaRPr lang="en-US" dirty="0" smtClean="0"/>
          </a:p>
        </p:txBody>
      </p:sp>
    </p:spTree>
    <p:extLst>
      <p:ext uri="{BB962C8B-B14F-4D97-AF65-F5344CB8AC3E}">
        <p14:creationId xmlns:p14="http://schemas.microsoft.com/office/powerpoint/2010/main" val="1164924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David’s sins were always weighing on him.</a:t>
            </a:r>
            <a:endParaRPr lang="en-US" b="1" dirty="0"/>
          </a:p>
        </p:txBody>
      </p:sp>
      <p:sp>
        <p:nvSpPr>
          <p:cNvPr id="3" name="Content Placeholder 2"/>
          <p:cNvSpPr>
            <a:spLocks noGrp="1"/>
          </p:cNvSpPr>
          <p:nvPr>
            <p:ph idx="1"/>
          </p:nvPr>
        </p:nvSpPr>
        <p:spPr>
          <a:xfrm>
            <a:off x="950742" y="1558339"/>
            <a:ext cx="10515600" cy="4351338"/>
          </a:xfrm>
        </p:spPr>
        <p:txBody>
          <a:bodyPr>
            <a:normAutofit/>
          </a:bodyPr>
          <a:lstStyle/>
          <a:p>
            <a:pPr>
              <a:lnSpc>
                <a:spcPct val="100000"/>
              </a:lnSpc>
            </a:pPr>
            <a:r>
              <a:rPr lang="en-US" dirty="0" smtClean="0"/>
              <a:t>“For I know my transgressions                                                                 And </a:t>
            </a:r>
            <a:r>
              <a:rPr lang="en-US" u="sng" dirty="0" smtClean="0"/>
              <a:t>my sin is ever before me</a:t>
            </a:r>
            <a:r>
              <a:rPr lang="en-US" dirty="0" smtClean="0"/>
              <a:t>.” –Psalm 51:3 </a:t>
            </a:r>
            <a:r>
              <a:rPr lang="en-US" dirty="0" smtClean="0"/>
              <a:t>NASV</a:t>
            </a:r>
          </a:p>
          <a:p>
            <a:pPr>
              <a:lnSpc>
                <a:spcPct val="100000"/>
              </a:lnSpc>
            </a:pPr>
            <a:r>
              <a:rPr lang="en-US" dirty="0" smtClean="0"/>
              <a:t>Why?  Sin separates us from God. (1</a:t>
            </a:r>
            <a:r>
              <a:rPr lang="en-US" baseline="30000" dirty="0" smtClean="0"/>
              <a:t>st</a:t>
            </a:r>
            <a:r>
              <a:rPr lang="en-US" dirty="0" smtClean="0"/>
              <a:t> John 1:5-6, Isa. 59:2)</a:t>
            </a:r>
            <a:endParaRPr lang="en-US" dirty="0" smtClean="0"/>
          </a:p>
          <a:p>
            <a:pPr>
              <a:lnSpc>
                <a:spcPct val="100000"/>
              </a:lnSpc>
            </a:pPr>
            <a:endParaRPr lang="en-US" dirty="0" smtClean="0"/>
          </a:p>
          <a:p>
            <a:pPr marL="0" indent="0">
              <a:lnSpc>
                <a:spcPct val="100000"/>
              </a:lnSpc>
              <a:buNone/>
            </a:pPr>
            <a:r>
              <a:rPr lang="en-US" dirty="0" smtClean="0"/>
              <a:t>After his forgiveness David reflected on the misery of sin in his life:</a:t>
            </a:r>
            <a:endParaRPr lang="en-US" dirty="0"/>
          </a:p>
          <a:p>
            <a:pPr>
              <a:lnSpc>
                <a:spcPct val="100000"/>
              </a:lnSpc>
            </a:pPr>
            <a:r>
              <a:rPr lang="en-US" sz="2400" dirty="0"/>
              <a:t>“When I kept silent about my sin, </a:t>
            </a:r>
            <a:r>
              <a:rPr lang="en-US" sz="2400" u="sng" dirty="0"/>
              <a:t>my body wasted away </a:t>
            </a:r>
            <a:r>
              <a:rPr lang="en-US" sz="2400" dirty="0" smtClean="0"/>
              <a:t>Through </a:t>
            </a:r>
            <a:r>
              <a:rPr lang="en-US" sz="2400" dirty="0"/>
              <a:t>my </a:t>
            </a:r>
            <a:r>
              <a:rPr lang="en-US" sz="2400" u="sng" dirty="0"/>
              <a:t>groaning all day </a:t>
            </a:r>
            <a:r>
              <a:rPr lang="en-US" sz="2400" u="sng" dirty="0" smtClean="0"/>
              <a:t>long</a:t>
            </a:r>
            <a:r>
              <a:rPr lang="en-US" sz="2400" dirty="0" smtClean="0"/>
              <a:t>. For </a:t>
            </a:r>
            <a:r>
              <a:rPr lang="en-US" sz="2400" u="sng" dirty="0"/>
              <a:t>day and night Thy hand was heavy </a:t>
            </a:r>
            <a:r>
              <a:rPr lang="en-US" sz="2400" dirty="0"/>
              <a:t>upon </a:t>
            </a:r>
            <a:r>
              <a:rPr lang="en-US" sz="2400" dirty="0" smtClean="0"/>
              <a:t>me; </a:t>
            </a:r>
            <a:r>
              <a:rPr lang="en-US" sz="2400" u="sng" dirty="0" smtClean="0"/>
              <a:t>My </a:t>
            </a:r>
            <a:r>
              <a:rPr lang="en-US" sz="2400" u="sng" dirty="0"/>
              <a:t>vitality was drained </a:t>
            </a:r>
            <a:r>
              <a:rPr lang="en-US" sz="2400" dirty="0"/>
              <a:t>away as with the fever heat of summer.” [Selah]      -Psalms 32:3-4 NASV</a:t>
            </a:r>
          </a:p>
          <a:p>
            <a:endParaRPr lang="en-US" dirty="0"/>
          </a:p>
        </p:txBody>
      </p:sp>
    </p:spTree>
    <p:extLst>
      <p:ext uri="{BB962C8B-B14F-4D97-AF65-F5344CB8AC3E}">
        <p14:creationId xmlns:p14="http://schemas.microsoft.com/office/powerpoint/2010/main" val="3477843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Against Thee only I have sinned?</a:t>
            </a:r>
            <a:endParaRPr lang="en-US" b="1" dirty="0"/>
          </a:p>
        </p:txBody>
      </p:sp>
      <p:sp>
        <p:nvSpPr>
          <p:cNvPr id="3" name="Content Placeholder 2"/>
          <p:cNvSpPr>
            <a:spLocks noGrp="1"/>
          </p:cNvSpPr>
          <p:nvPr>
            <p:ph idx="1"/>
          </p:nvPr>
        </p:nvSpPr>
        <p:spPr/>
        <p:txBody>
          <a:bodyPr>
            <a:normAutofit lnSpcReduction="10000"/>
          </a:bodyPr>
          <a:lstStyle/>
          <a:p>
            <a:r>
              <a:rPr lang="en-US" sz="2400" dirty="0" smtClean="0"/>
              <a:t>“Against Thee, Thee only, I have sinned, And done what is evil in Thy sight, So that Thou art justified when Thou </a:t>
            </a:r>
            <a:r>
              <a:rPr lang="en-US" sz="2400" dirty="0" err="1" smtClean="0"/>
              <a:t>dost</a:t>
            </a:r>
            <a:r>
              <a:rPr lang="en-US" sz="2400" dirty="0" smtClean="0"/>
              <a:t> speak, And blameless when Thou </a:t>
            </a:r>
            <a:r>
              <a:rPr lang="en-US" sz="2400" dirty="0" err="1" smtClean="0"/>
              <a:t>doest</a:t>
            </a:r>
            <a:r>
              <a:rPr lang="en-US" sz="2400" dirty="0" smtClean="0"/>
              <a:t> judge.” –Psalms 51:4 NAS</a:t>
            </a:r>
          </a:p>
          <a:p>
            <a:pPr lvl="1"/>
            <a:r>
              <a:rPr lang="en-US" sz="2000" dirty="0" smtClean="0"/>
              <a:t>Did </a:t>
            </a:r>
            <a:r>
              <a:rPr lang="en-US" sz="2000" dirty="0" smtClean="0"/>
              <a:t>David </a:t>
            </a:r>
            <a:r>
              <a:rPr lang="en-US" sz="2000" dirty="0" smtClean="0"/>
              <a:t>sin </a:t>
            </a:r>
            <a:r>
              <a:rPr lang="en-US" sz="2000" dirty="0" smtClean="0"/>
              <a:t>against…. </a:t>
            </a:r>
            <a:r>
              <a:rPr lang="en-US" sz="2000" dirty="0" smtClean="0"/>
              <a:t>Uriah? </a:t>
            </a:r>
            <a:r>
              <a:rPr lang="en-US" sz="2000" dirty="0" smtClean="0"/>
              <a:t> Bathsheba? Israel?</a:t>
            </a:r>
            <a:endParaRPr lang="en-US" sz="2000" dirty="0" smtClean="0"/>
          </a:p>
          <a:p>
            <a:pPr lvl="1"/>
            <a:r>
              <a:rPr lang="en-US" sz="2000" dirty="0" smtClean="0"/>
              <a:t>'If </a:t>
            </a:r>
            <a:r>
              <a:rPr lang="en-US" sz="2000" dirty="0"/>
              <a:t>there is a man who commits adultery with another man's wife, one who commits adultery with his friend's wife, the adulterer and the adulteress shall surely be put to death.” Leviticus‬ ‭20:10‬ ‭</a:t>
            </a:r>
            <a:r>
              <a:rPr lang="en-US" sz="2000" dirty="0" smtClean="0"/>
              <a:t>NAS‬‬    </a:t>
            </a:r>
          </a:p>
          <a:p>
            <a:pPr lvl="1"/>
            <a:r>
              <a:rPr lang="en-US" sz="2000" dirty="0"/>
              <a:t>“If, however, a man acts presumptuously toward his neighbor, so as to kill him craftily, you are to take him even from My altar, that he may die.” Exodus‬ ‭21:14‬ ‭NASB</a:t>
            </a:r>
            <a:r>
              <a:rPr lang="en-US" sz="2000" dirty="0" smtClean="0"/>
              <a:t>‬</a:t>
            </a:r>
            <a:endParaRPr lang="en-US" sz="2400" dirty="0"/>
          </a:p>
          <a:p>
            <a:endParaRPr lang="en-US" sz="2400" dirty="0" smtClean="0"/>
          </a:p>
          <a:p>
            <a:r>
              <a:rPr lang="en-US" sz="2400" dirty="0" smtClean="0"/>
              <a:t>Sin is always against God, first and foremost.</a:t>
            </a:r>
          </a:p>
          <a:p>
            <a:r>
              <a:rPr lang="en-US" sz="2400" dirty="0" smtClean="0"/>
              <a:t>But why wasn’t David killed as these scriptures command?</a:t>
            </a:r>
          </a:p>
          <a:p>
            <a:pPr marL="914400" lvl="2" indent="0">
              <a:buNone/>
            </a:pPr>
            <a:r>
              <a:rPr lang="en-US" sz="2000" dirty="0" smtClean="0"/>
              <a:t>	 	                   </a:t>
            </a:r>
            <a:endParaRPr lang="en-US" sz="2000" dirty="0"/>
          </a:p>
        </p:txBody>
      </p:sp>
    </p:spTree>
    <p:extLst>
      <p:ext uri="{BB962C8B-B14F-4D97-AF65-F5344CB8AC3E}">
        <p14:creationId xmlns:p14="http://schemas.microsoft.com/office/powerpoint/2010/main" val="4191500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2638</TotalTime>
  <Words>2100</Words>
  <Application>Microsoft Office PowerPoint</Application>
  <PresentationFormat>Widescreen</PresentationFormat>
  <Paragraphs>117</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Restoring the Joy of Salvation</vt:lpstr>
      <vt:lpstr>Consequences of Sin    </vt:lpstr>
      <vt:lpstr>David - a Man after God’s Own Heart 1st Samuel 13:14, 16:1, 7-12, Acts 13:22</vt:lpstr>
      <vt:lpstr>David, the “man after God’s own heart,” committed sin 2nd Samuel 11</vt:lpstr>
      <vt:lpstr>Psalm 51 </vt:lpstr>
      <vt:lpstr>David’s initial approach to God in repentance.</vt:lpstr>
      <vt:lpstr>David wanted cleansing from sin.</vt:lpstr>
      <vt:lpstr>David’s sins were always weighing on him.</vt:lpstr>
      <vt:lpstr>Against Thee only I have sinned?</vt:lpstr>
      <vt:lpstr>“Prodigal Son” parable of Luke 15:11-32</vt:lpstr>
      <vt:lpstr>Why wasn’t David killed as the law required?</vt:lpstr>
      <vt:lpstr>In sin my mother conceived me…</vt:lpstr>
      <vt:lpstr>Psalms 51:5 misused Are We Born in Sin or Do We Commit Sin in Youth? </vt:lpstr>
      <vt:lpstr>Is conception in the womb “original sin”?</vt:lpstr>
      <vt:lpstr>Psalm 51:5 says poetically what the NT says clearly…</vt:lpstr>
      <vt:lpstr>Psalm 51:6-9</vt:lpstr>
      <vt:lpstr>Conclusion: Psalm 51:10-17 </vt:lpstr>
      <vt:lpstr>The Legacy of David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Restoring the Joy of Salvation</dc:title>
  <dc:creator>Branson Williams</dc:creator>
  <cp:lastModifiedBy>Branson Williams</cp:lastModifiedBy>
  <cp:revision>76</cp:revision>
  <dcterms:created xsi:type="dcterms:W3CDTF">2017-10-30T17:22:47Z</dcterms:created>
  <dcterms:modified xsi:type="dcterms:W3CDTF">2017-11-05T01:29:27Z</dcterms:modified>
</cp:coreProperties>
</file>