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20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002060"/>
                </a:solidFill>
              </a:rPr>
              <a:t>Application</a:t>
            </a:r>
            <a:endParaRPr lang="en-US" sz="8000" b="1" u="sng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u="sng" dirty="0" smtClean="0"/>
              <a:t>We</a:t>
            </a:r>
            <a:r>
              <a:rPr lang="en-US" sz="3600" dirty="0" smtClean="0"/>
              <a:t> need to humble ourselves before God</a:t>
            </a:r>
          </a:p>
          <a:p>
            <a:endParaRPr lang="en-US" sz="3700" dirty="0" smtClean="0"/>
          </a:p>
          <a:p>
            <a:r>
              <a:rPr lang="en-US" sz="3600" dirty="0" smtClean="0"/>
              <a:t>Humility is what allows us to truly know God</a:t>
            </a:r>
          </a:p>
          <a:p>
            <a:pPr lvl="1"/>
            <a:r>
              <a:rPr lang="en-US" b="1" dirty="0" smtClean="0"/>
              <a:t>John 5:44</a:t>
            </a:r>
            <a:r>
              <a:rPr lang="en-US" dirty="0" smtClean="0"/>
              <a:t> – “</a:t>
            </a:r>
            <a:r>
              <a:rPr lang="en-US" dirty="0"/>
              <a:t>How can you believe, when you </a:t>
            </a:r>
            <a:r>
              <a:rPr lang="en-US" dirty="0" smtClean="0"/>
              <a:t>receive</a:t>
            </a:r>
            <a:r>
              <a:rPr lang="en-US" dirty="0"/>
              <a:t> </a:t>
            </a:r>
            <a:r>
              <a:rPr lang="en-US" dirty="0" smtClean="0"/>
              <a:t>glory </a:t>
            </a:r>
            <a:r>
              <a:rPr lang="en-US" dirty="0"/>
              <a:t>from one another and you do not seek 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glory </a:t>
            </a:r>
            <a:r>
              <a:rPr lang="en-US" dirty="0"/>
              <a:t>that is from the one and only God?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002060"/>
                </a:solidFill>
              </a:rPr>
              <a:t>Application</a:t>
            </a:r>
            <a:endParaRPr lang="en-US" sz="8000" b="1" u="sng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u="sng" dirty="0" smtClean="0"/>
              <a:t>We</a:t>
            </a:r>
            <a:r>
              <a:rPr lang="en-US" sz="3600" dirty="0" smtClean="0"/>
              <a:t> need to humble ourselves before God</a:t>
            </a:r>
          </a:p>
          <a:p>
            <a:endParaRPr lang="en-US" b="1" dirty="0" smtClean="0"/>
          </a:p>
          <a:p>
            <a:r>
              <a:rPr lang="en-US" sz="3600" dirty="0" smtClean="0"/>
              <a:t>Humility is what allows us to truly know God</a:t>
            </a:r>
          </a:p>
          <a:p>
            <a:endParaRPr lang="en-US" dirty="0" smtClean="0"/>
          </a:p>
          <a:p>
            <a:r>
              <a:rPr lang="en-US" sz="3600" dirty="0" smtClean="0"/>
              <a:t>Humility is what allows us to love one another</a:t>
            </a:r>
          </a:p>
          <a:p>
            <a:pPr lvl="1"/>
            <a:r>
              <a:rPr lang="en-US" b="1" dirty="0" smtClean="0"/>
              <a:t>Phil 2:3-4</a:t>
            </a:r>
            <a:r>
              <a:rPr lang="en-US" dirty="0" smtClean="0"/>
              <a:t> – “</a:t>
            </a:r>
            <a:r>
              <a:rPr lang="en-US" b="1" baseline="30000" dirty="0" smtClean="0"/>
              <a:t>3</a:t>
            </a:r>
            <a:r>
              <a:rPr lang="en-US" dirty="0" smtClean="0"/>
              <a:t>Do nothing</a:t>
            </a:r>
            <a:r>
              <a:rPr lang="en-US" dirty="0"/>
              <a:t> </a:t>
            </a:r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smtClean="0"/>
              <a:t>selfishness </a:t>
            </a:r>
            <a:r>
              <a:rPr lang="en-US" dirty="0"/>
              <a:t>or empty conceit, but with humility of mind regard one another as more important than </a:t>
            </a:r>
            <a:r>
              <a:rPr lang="en-US" dirty="0" smtClean="0"/>
              <a:t>yourselves; </a:t>
            </a:r>
            <a:r>
              <a:rPr lang="en-US" b="1" baseline="30000" dirty="0" smtClean="0"/>
              <a:t>4</a:t>
            </a:r>
            <a:r>
              <a:rPr lang="en-US" dirty="0" smtClean="0"/>
              <a:t>do </a:t>
            </a:r>
            <a:r>
              <a:rPr lang="en-US" dirty="0"/>
              <a:t>not merely look out for your own personal interests, but also for the interests of others.</a:t>
            </a:r>
            <a:r>
              <a:rPr lang="en-US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83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 pet 5: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p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5930" y="4876800"/>
            <a:ext cx="4072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chemeClr val="bg1">
                    <a:lumMod val="95000"/>
                  </a:schemeClr>
                </a:solidFill>
              </a:rPr>
              <a:t>1 Cor 13:4d – Love</a:t>
            </a:r>
            <a:endParaRPr lang="en-US" sz="40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340" y="5534561"/>
            <a:ext cx="6001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1) does </a:t>
            </a:r>
            <a:r>
              <a:rPr lang="en-US" sz="4000" b="1" dirty="0">
                <a:solidFill>
                  <a:schemeClr val="bg1"/>
                </a:solidFill>
              </a:rPr>
              <a:t>not </a:t>
            </a:r>
            <a:r>
              <a:rPr lang="en-US" sz="4000" b="1" dirty="0" smtClean="0">
                <a:solidFill>
                  <a:schemeClr val="bg1"/>
                </a:solidFill>
              </a:rPr>
              <a:t>brag (outward)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2) is </a:t>
            </a:r>
            <a:r>
              <a:rPr lang="en-US" sz="4000" b="1" dirty="0">
                <a:solidFill>
                  <a:schemeClr val="bg1"/>
                </a:solidFill>
              </a:rPr>
              <a:t>not </a:t>
            </a:r>
            <a:r>
              <a:rPr lang="en-US" sz="4000" b="1" dirty="0" smtClean="0">
                <a:solidFill>
                  <a:schemeClr val="bg1"/>
                </a:solidFill>
              </a:rPr>
              <a:t>arrogant (inward)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3249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C. S. Lewis</a:t>
            </a:r>
            <a:r>
              <a:rPr lang="en-US" dirty="0" smtClean="0"/>
              <a:t> – “There </a:t>
            </a:r>
            <a:r>
              <a:rPr lang="en-US" dirty="0"/>
              <a:t>is one vice of which no man in the world is free; which everyone in the world loathes when he sees it in someone else; and of which hardly any people, except Christians, ever imagine that they are guilty themselves. I have heard people admit that they are bad-tempered, or that they cannot keep their heads about girls or drink, or even that they are cowards. I do not think I have ever heard anyone who was not a Christian accuse himself of this vice. And at the same time I have very seldom met anyone, who was not a Christian, who showed the slightest mercy to it in others. There is no fault which makes a man more unpopular, and no fault which we are more unconscious of in ourselves. And the more we have it ourselves, the more we dislike it in others</a:t>
            </a:r>
            <a:r>
              <a:rPr lang="en-US" dirty="0" smtClean="0"/>
              <a:t>.” (Mere Christianity)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45" y="76200"/>
            <a:ext cx="8991599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b="1" u="sng" dirty="0" smtClean="0"/>
              <a:t>Prov 6:16-19 </a:t>
            </a:r>
            <a:r>
              <a:rPr lang="en-US" sz="2700" dirty="0" smtClean="0"/>
              <a:t>– “</a:t>
            </a:r>
            <a:r>
              <a:rPr lang="en-US" sz="2700" b="1" baseline="30000" dirty="0" smtClean="0"/>
              <a:t>16</a:t>
            </a:r>
            <a:r>
              <a:rPr lang="en-US" sz="2700" dirty="0" smtClean="0"/>
              <a:t>There </a:t>
            </a:r>
            <a:r>
              <a:rPr lang="en-US" sz="2700" dirty="0"/>
              <a:t>are six things which the </a:t>
            </a:r>
            <a:r>
              <a:rPr lang="en-US" sz="2700" cap="small" dirty="0"/>
              <a:t>Lord</a:t>
            </a:r>
            <a:r>
              <a:rPr lang="en-US" sz="2700" dirty="0"/>
              <a:t> </a:t>
            </a:r>
            <a:r>
              <a:rPr lang="en-US" sz="2700" dirty="0" smtClean="0"/>
              <a:t>hates, yes</a:t>
            </a:r>
            <a:r>
              <a:rPr lang="en-US" sz="2700" dirty="0"/>
              <a:t>, seven which are an </a:t>
            </a:r>
            <a:r>
              <a:rPr lang="en-US" sz="2700" dirty="0" smtClean="0"/>
              <a:t>abomination</a:t>
            </a:r>
            <a:r>
              <a:rPr lang="en-US" sz="2700" dirty="0"/>
              <a:t> </a:t>
            </a:r>
            <a:r>
              <a:rPr lang="en-US" sz="2700" dirty="0" smtClean="0"/>
              <a:t>to Him: </a:t>
            </a:r>
            <a:r>
              <a:rPr lang="en-US" sz="2700" b="1" baseline="30000" dirty="0" smtClean="0"/>
              <a:t>17</a:t>
            </a:r>
            <a:r>
              <a:rPr lang="en-US" sz="2700" b="1" u="sng" dirty="0" smtClean="0"/>
              <a:t>Haughty </a:t>
            </a:r>
            <a:r>
              <a:rPr lang="en-US" sz="2700" b="1" u="sng" dirty="0"/>
              <a:t>eyes</a:t>
            </a:r>
            <a:r>
              <a:rPr lang="en-US" sz="2700" dirty="0"/>
              <a:t>, a lying </a:t>
            </a:r>
            <a:r>
              <a:rPr lang="en-US" sz="2700" dirty="0" smtClean="0"/>
              <a:t>tongue, </a:t>
            </a:r>
            <a:r>
              <a:rPr lang="en-US" sz="2700" dirty="0"/>
              <a:t>a</a:t>
            </a:r>
            <a:r>
              <a:rPr lang="en-US" sz="2700" dirty="0" smtClean="0"/>
              <a:t>nd </a:t>
            </a:r>
            <a:r>
              <a:rPr lang="en-US" sz="2700" dirty="0"/>
              <a:t>hands that shed innocent </a:t>
            </a:r>
            <a:r>
              <a:rPr lang="en-US" sz="2700" dirty="0" smtClean="0"/>
              <a:t>blood, </a:t>
            </a:r>
            <a:r>
              <a:rPr lang="en-US" sz="2700" b="1" baseline="30000" dirty="0" smtClean="0"/>
              <a:t>18</a:t>
            </a:r>
            <a:r>
              <a:rPr lang="en-US" sz="2700" dirty="0" smtClean="0"/>
              <a:t>A </a:t>
            </a:r>
            <a:r>
              <a:rPr lang="en-US" sz="2700" dirty="0"/>
              <a:t>heart that devises wicked </a:t>
            </a:r>
            <a:r>
              <a:rPr lang="en-US" sz="2700" dirty="0" smtClean="0"/>
              <a:t>plans, feet </a:t>
            </a:r>
            <a:r>
              <a:rPr lang="en-US" sz="2700" dirty="0"/>
              <a:t>that run rapidly to </a:t>
            </a:r>
            <a:r>
              <a:rPr lang="en-US" sz="2700" dirty="0" smtClean="0"/>
              <a:t>evil, </a:t>
            </a:r>
            <a:r>
              <a:rPr lang="en-US" sz="2700" b="1" baseline="30000" dirty="0" smtClean="0"/>
              <a:t>19</a:t>
            </a:r>
            <a:r>
              <a:rPr lang="en-US" sz="2700" dirty="0" smtClean="0"/>
              <a:t>A</a:t>
            </a:r>
            <a:r>
              <a:rPr lang="en-US" sz="2700" dirty="0"/>
              <a:t> false witness who utters </a:t>
            </a:r>
            <a:r>
              <a:rPr lang="en-US" sz="2700" dirty="0" smtClean="0"/>
              <a:t>lies, and </a:t>
            </a:r>
            <a:r>
              <a:rPr lang="en-US" sz="2700" dirty="0"/>
              <a:t>one </a:t>
            </a:r>
            <a:r>
              <a:rPr lang="en-US" sz="2700" dirty="0" smtClean="0"/>
              <a:t>who</a:t>
            </a:r>
            <a:r>
              <a:rPr lang="en-US" sz="2700" dirty="0"/>
              <a:t> </a:t>
            </a:r>
            <a:r>
              <a:rPr lang="en-US" sz="2700" dirty="0" smtClean="0"/>
              <a:t>spreads </a:t>
            </a:r>
            <a:r>
              <a:rPr lang="en-US" sz="2700" dirty="0"/>
              <a:t>strife among brothers</a:t>
            </a:r>
            <a:r>
              <a:rPr lang="en-US" sz="2700" dirty="0" smtClean="0"/>
              <a:t>.”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70443" y="2974676"/>
            <a:ext cx="8991599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b="1" u="sng" dirty="0"/>
              <a:t>Mark 7:21-22</a:t>
            </a:r>
            <a:r>
              <a:rPr lang="en-US" sz="2700" dirty="0"/>
              <a:t> – </a:t>
            </a:r>
            <a:r>
              <a:rPr lang="en-US" sz="2700" dirty="0" smtClean="0"/>
              <a:t>“</a:t>
            </a:r>
            <a:r>
              <a:rPr lang="en-US" sz="2700" b="1" baseline="30000" dirty="0" smtClean="0"/>
              <a:t>21</a:t>
            </a:r>
            <a:r>
              <a:rPr lang="en-US" sz="2700" dirty="0" smtClean="0"/>
              <a:t>For </a:t>
            </a:r>
            <a:r>
              <a:rPr lang="en-US" sz="2700" dirty="0"/>
              <a:t>from within, out of the heart of men, proceed the evil thoughts, fornications, thefts, murders, </a:t>
            </a:r>
            <a:r>
              <a:rPr lang="en-US" sz="2700" b="1" baseline="30000" dirty="0" smtClean="0"/>
              <a:t>22</a:t>
            </a:r>
            <a:r>
              <a:rPr lang="en-US" sz="2700" dirty="0" smtClean="0"/>
              <a:t>adulteries</a:t>
            </a:r>
            <a:r>
              <a:rPr lang="en-US" sz="2700" dirty="0"/>
              <a:t>, deeds of coveting and wickedness, as well as deceit, sensuality, envy, slander, </a:t>
            </a:r>
            <a:r>
              <a:rPr lang="en-US" sz="2700" b="1" u="sng" dirty="0"/>
              <a:t>pride</a:t>
            </a:r>
            <a:r>
              <a:rPr lang="en-US" sz="2700" dirty="0"/>
              <a:t> and foolishness.”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46" y="5029200"/>
            <a:ext cx="8991598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b="1" u="sng" dirty="0" smtClean="0"/>
              <a:t>Rom 1:29-30 </a:t>
            </a:r>
            <a:r>
              <a:rPr lang="en-US" sz="2700" dirty="0" smtClean="0"/>
              <a:t>– “</a:t>
            </a:r>
            <a:r>
              <a:rPr lang="en-US" sz="2700" b="1" baseline="30000" dirty="0" smtClean="0"/>
              <a:t>29</a:t>
            </a:r>
            <a:r>
              <a:rPr lang="en-US" sz="2700" dirty="0" smtClean="0"/>
              <a:t>being </a:t>
            </a:r>
            <a:r>
              <a:rPr lang="en-US" sz="2700" dirty="0"/>
              <a:t>filled with all unrighteousness, wickedness, greed, evil; full of envy, murder, strife, deceit, malice; they are </a:t>
            </a:r>
            <a:r>
              <a:rPr lang="en-US" sz="2700" dirty="0" smtClean="0"/>
              <a:t>gossips, </a:t>
            </a:r>
            <a:r>
              <a:rPr lang="en-US" sz="2700" b="1" baseline="30000" dirty="0" smtClean="0"/>
              <a:t>30</a:t>
            </a:r>
            <a:r>
              <a:rPr lang="en-US" sz="2700" dirty="0" smtClean="0"/>
              <a:t>slanderers,</a:t>
            </a:r>
            <a:r>
              <a:rPr lang="en-US" sz="2700" dirty="0"/>
              <a:t> </a:t>
            </a:r>
            <a:r>
              <a:rPr lang="en-US" sz="2700" dirty="0" smtClean="0"/>
              <a:t>haters </a:t>
            </a:r>
            <a:r>
              <a:rPr lang="en-US" sz="2700" dirty="0"/>
              <a:t>of God, insolent, </a:t>
            </a:r>
            <a:r>
              <a:rPr lang="en-US" sz="2700" b="1" u="sng" dirty="0"/>
              <a:t>arrogant, boastful</a:t>
            </a:r>
            <a:r>
              <a:rPr lang="en-US" sz="2700" dirty="0"/>
              <a:t>, inventors of evil, disobedient to parents</a:t>
            </a:r>
          </a:p>
        </p:txBody>
      </p:sp>
    </p:spTree>
    <p:extLst>
      <p:ext uri="{BB962C8B-B14F-4D97-AF65-F5344CB8AC3E}">
        <p14:creationId xmlns:p14="http://schemas.microsoft.com/office/powerpoint/2010/main" val="22347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blacksmith's bell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13" y="0"/>
            <a:ext cx="449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4" y="2590800"/>
            <a:ext cx="8991600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1 Cor 5:1-2</a:t>
            </a:r>
            <a:r>
              <a:rPr lang="en-US" sz="2400" dirty="0"/>
              <a:t> – </a:t>
            </a:r>
            <a:r>
              <a:rPr lang="en-US" sz="2400" dirty="0" smtClean="0"/>
              <a:t>“</a:t>
            </a:r>
            <a:r>
              <a:rPr lang="en-US" sz="2400" b="1" baseline="30000" dirty="0" smtClean="0"/>
              <a:t>1</a:t>
            </a:r>
            <a:r>
              <a:rPr lang="en-US" sz="2400" dirty="0" smtClean="0"/>
              <a:t>It </a:t>
            </a:r>
            <a:r>
              <a:rPr lang="en-US" sz="2400" dirty="0"/>
              <a:t>is actually reported that there is immorality among you, and immorality of such a kind as does not exist even among the Gentiles, that someone has his father’s </a:t>
            </a:r>
            <a:r>
              <a:rPr lang="en-US" sz="2400" dirty="0" smtClean="0"/>
              <a:t>wife. 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You</a:t>
            </a:r>
            <a:r>
              <a:rPr lang="en-US" sz="2400" dirty="0"/>
              <a:t> have become </a:t>
            </a:r>
            <a:r>
              <a:rPr lang="en-US" sz="2400" b="1" u="sng" dirty="0"/>
              <a:t>arrogant</a:t>
            </a:r>
            <a:r>
              <a:rPr lang="en-US" sz="2400" dirty="0"/>
              <a:t> and have not mourned instead, so that the one who had done this deed would be removed from your midst.”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4" y="4643718"/>
            <a:ext cx="89916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1 Cor 8:1</a:t>
            </a:r>
            <a:r>
              <a:rPr lang="en-US" sz="2400" dirty="0"/>
              <a:t> – “Now concerning things sacrificed to idols, we know that we all have knowledge. Knowledge makes </a:t>
            </a:r>
            <a:r>
              <a:rPr lang="en-US" sz="2400" b="1" u="sng" dirty="0"/>
              <a:t>arrogant</a:t>
            </a:r>
            <a:r>
              <a:rPr lang="en-US" sz="2400" dirty="0"/>
              <a:t>, but love edifies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555" y="5562600"/>
            <a:ext cx="8991599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Col 2:18</a:t>
            </a:r>
            <a:r>
              <a:rPr lang="en-US" sz="2400" dirty="0"/>
              <a:t> – “Let no one keep defrauding you of your prize by delighting in self-abasement and the worship of the angels, taking his stand on visions he has seen, </a:t>
            </a:r>
            <a:r>
              <a:rPr lang="en-US" sz="2400" b="1" u="sng" dirty="0"/>
              <a:t>inflated</a:t>
            </a:r>
            <a:r>
              <a:rPr lang="en-US" sz="2400" dirty="0"/>
              <a:t> without cause by his fleshly </a:t>
            </a:r>
            <a:r>
              <a:rPr lang="en-US" sz="2400" dirty="0" smtClean="0"/>
              <a:t>mind.”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0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5800" b="1" u="sng" dirty="0" smtClean="0">
                <a:solidFill>
                  <a:srgbClr val="002060"/>
                </a:solidFill>
              </a:rPr>
              <a:t>Assault On God’s Sovereignty</a:t>
            </a:r>
            <a:endParaRPr lang="en-US" sz="5800" b="1" u="sng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447800"/>
            <a:ext cx="8991600" cy="12618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Question #1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r>
              <a:rPr lang="en-US" sz="2900" b="1" dirty="0" smtClean="0"/>
              <a:t>1 Cor 4:7a</a:t>
            </a:r>
            <a:r>
              <a:rPr lang="en-US" sz="2900" dirty="0" smtClean="0"/>
              <a:t> – “For who regards you as superior?”</a:t>
            </a:r>
            <a:endParaRPr lang="en-US" sz="2900" dirty="0"/>
          </a:p>
        </p:txBody>
      </p:sp>
      <p:sp>
        <p:nvSpPr>
          <p:cNvPr id="5" name="Rectangle 4"/>
          <p:cNvSpPr/>
          <p:nvPr/>
        </p:nvSpPr>
        <p:spPr>
          <a:xfrm>
            <a:off x="67235" y="3276600"/>
            <a:ext cx="8991600" cy="12464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Question #2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r>
              <a:rPr lang="en-US" sz="2900" b="1" dirty="0" smtClean="0"/>
              <a:t>1 Cor 4:7b </a:t>
            </a:r>
            <a:r>
              <a:rPr lang="en-US" sz="2900" dirty="0" smtClean="0"/>
              <a:t>– “</a:t>
            </a:r>
            <a:r>
              <a:rPr lang="en-US" sz="2900" dirty="0"/>
              <a:t>What do you have that you did not receive?</a:t>
            </a:r>
            <a:r>
              <a:rPr lang="en-US" sz="2900" dirty="0" smtClean="0"/>
              <a:t>”</a:t>
            </a:r>
            <a:endParaRPr lang="en-US" sz="2900" dirty="0"/>
          </a:p>
        </p:txBody>
      </p:sp>
      <p:sp>
        <p:nvSpPr>
          <p:cNvPr id="6" name="Rectangle 5"/>
          <p:cNvSpPr/>
          <p:nvPr/>
        </p:nvSpPr>
        <p:spPr>
          <a:xfrm>
            <a:off x="85165" y="5029200"/>
            <a:ext cx="8991600" cy="16927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Question #3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r>
              <a:rPr lang="en-US" sz="2900" b="1" dirty="0" smtClean="0"/>
              <a:t>1 Cor 4:7b </a:t>
            </a:r>
            <a:r>
              <a:rPr lang="en-US" sz="2900" dirty="0" smtClean="0"/>
              <a:t>– “</a:t>
            </a:r>
            <a:r>
              <a:rPr lang="en-US" sz="2900" dirty="0"/>
              <a:t>And if you did receive it, why do you boast as if you had not received it?</a:t>
            </a:r>
            <a:r>
              <a:rPr lang="en-US" sz="2900" dirty="0" smtClean="0"/>
              <a:t>”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416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7000" b="1" u="sng" dirty="0" smtClean="0">
                <a:solidFill>
                  <a:srgbClr val="002060"/>
                </a:solidFill>
              </a:rPr>
              <a:t>Invites God’s Judgment</a:t>
            </a:r>
            <a:endParaRPr lang="en-US" sz="70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715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Prov 8:13</a:t>
            </a:r>
            <a:r>
              <a:rPr lang="en-US" sz="2600" dirty="0"/>
              <a:t> – “The fear of the </a:t>
            </a:r>
            <a:r>
              <a:rPr lang="en-US" sz="2600" cap="small" dirty="0"/>
              <a:t>Lord</a:t>
            </a:r>
            <a:r>
              <a:rPr lang="en-US" sz="2600" dirty="0"/>
              <a:t> is to hate evil; </a:t>
            </a:r>
            <a:r>
              <a:rPr lang="en-US" sz="2600" u="sng" dirty="0"/>
              <a:t>pride and arrogance</a:t>
            </a:r>
            <a:r>
              <a:rPr lang="en-US" sz="2600" dirty="0"/>
              <a:t> and the evil way and the perverted mouth, I hate</a:t>
            </a:r>
            <a:r>
              <a:rPr lang="en-US" sz="2600" dirty="0" smtClean="0"/>
              <a:t>.”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2600" b="1" dirty="0"/>
              <a:t>Prov 11:2</a:t>
            </a:r>
            <a:r>
              <a:rPr lang="en-US" sz="2600" dirty="0"/>
              <a:t> – “When </a:t>
            </a:r>
            <a:r>
              <a:rPr lang="en-US" sz="2600" u="sng" dirty="0"/>
              <a:t>pride</a:t>
            </a:r>
            <a:r>
              <a:rPr lang="en-US" sz="2600" dirty="0"/>
              <a:t> comes, then comes dishonor, but with the humble is wisdom</a:t>
            </a:r>
            <a:r>
              <a:rPr lang="en-US" sz="2600" dirty="0" smtClean="0"/>
              <a:t>.”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2600" b="1" dirty="0"/>
              <a:t>Prov 16:5</a:t>
            </a:r>
            <a:r>
              <a:rPr lang="en-US" sz="2600" dirty="0"/>
              <a:t> – “Everyone who is </a:t>
            </a:r>
            <a:r>
              <a:rPr lang="en-US" sz="2600" u="sng" dirty="0"/>
              <a:t>proud in heart</a:t>
            </a:r>
            <a:r>
              <a:rPr lang="en-US" sz="2600" dirty="0"/>
              <a:t> is an abomination to the </a:t>
            </a:r>
            <a:r>
              <a:rPr lang="en-US" sz="2600" cap="small" dirty="0"/>
              <a:t>Lord</a:t>
            </a:r>
            <a:r>
              <a:rPr lang="en-US" sz="2600" dirty="0"/>
              <a:t>; assuredly, he will not be unpunished</a:t>
            </a:r>
            <a:r>
              <a:rPr lang="en-US" sz="2600" dirty="0" smtClean="0"/>
              <a:t>.”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2600" b="1" dirty="0"/>
              <a:t>Prov 16:18</a:t>
            </a:r>
            <a:r>
              <a:rPr lang="en-US" sz="2600" dirty="0"/>
              <a:t> – “</a:t>
            </a:r>
            <a:r>
              <a:rPr lang="en-US" sz="2600" u="sng" dirty="0"/>
              <a:t>Pride</a:t>
            </a:r>
            <a:r>
              <a:rPr lang="en-US" sz="2600" dirty="0"/>
              <a:t> goes before destruction, and a </a:t>
            </a:r>
            <a:r>
              <a:rPr lang="en-US" sz="2600" u="sng" dirty="0"/>
              <a:t>haughty spirit</a:t>
            </a:r>
            <a:r>
              <a:rPr lang="en-US" sz="2600" dirty="0"/>
              <a:t> before stumbling</a:t>
            </a:r>
            <a:r>
              <a:rPr lang="en-US" sz="2600" dirty="0" smtClean="0"/>
              <a:t>.”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2600" b="1" dirty="0"/>
              <a:t>Prov 29:23</a:t>
            </a:r>
            <a:r>
              <a:rPr lang="en-US" sz="2600" dirty="0"/>
              <a:t> – “A man’s </a:t>
            </a:r>
            <a:r>
              <a:rPr lang="en-US" sz="2600" u="sng" dirty="0"/>
              <a:t>pride</a:t>
            </a:r>
            <a:r>
              <a:rPr lang="en-US" sz="2600" dirty="0"/>
              <a:t> will bring him low, but a humble spirit will obtain honor</a:t>
            </a:r>
            <a:r>
              <a:rPr lang="en-US" sz="2600" dirty="0" smtClean="0"/>
              <a:t>.”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800" b="1" dirty="0"/>
              <a:t>Jas 4:6</a:t>
            </a:r>
            <a:r>
              <a:rPr lang="en-US" sz="2800" dirty="0"/>
              <a:t> – “But He gives a greater grace. Therefore it says, ‘</a:t>
            </a:r>
            <a:r>
              <a:rPr lang="en-US" sz="2800" cap="small" dirty="0"/>
              <a:t>God is opposed to the </a:t>
            </a:r>
            <a:r>
              <a:rPr lang="en-US" sz="2800" u="sng" cap="small" dirty="0"/>
              <a:t>proud</a:t>
            </a:r>
            <a:r>
              <a:rPr lang="en-US" sz="2800" cap="small" dirty="0"/>
              <a:t>, but gives grace to the humble</a:t>
            </a:r>
            <a:r>
              <a:rPr lang="en-US" sz="2800" dirty="0"/>
              <a:t>.’”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183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7000" b="1" u="sng" dirty="0" smtClean="0">
                <a:solidFill>
                  <a:srgbClr val="002060"/>
                </a:solidFill>
              </a:rPr>
              <a:t>Interrupts Peace &amp; Love</a:t>
            </a:r>
            <a:endParaRPr lang="en-US" sz="70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0668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 Cor 13:5a</a:t>
            </a:r>
            <a:r>
              <a:rPr lang="en-US" dirty="0"/>
              <a:t> – “Test yourselves to see if you are in </a:t>
            </a:r>
            <a:r>
              <a:rPr lang="en-US" dirty="0" smtClean="0"/>
              <a:t>the faith;</a:t>
            </a:r>
            <a:r>
              <a:rPr lang="en-US" dirty="0"/>
              <a:t> examine yourselves!”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How do I react when someone refuses to take notice of me</a:t>
            </a:r>
            <a:r>
              <a:rPr lang="en-US" sz="27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How do I react when someone snubs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How do I react when someone shows off around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How do I react when someone patronizes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How do I react when someone dismisses </a:t>
            </a:r>
            <a:r>
              <a:rPr lang="en-US" sz="2700" dirty="0" smtClean="0"/>
              <a:t>my </a:t>
            </a:r>
            <a:r>
              <a:rPr lang="en-US" sz="2700" dirty="0" smtClean="0"/>
              <a:t>ideas?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How do I react when someone has something I don’t have?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2262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rgbClr val="002060"/>
                </a:solidFill>
              </a:rPr>
              <a:t>Application</a:t>
            </a:r>
            <a:endParaRPr lang="en-US" sz="8000" b="1" u="sng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900" u="sng" dirty="0" smtClean="0"/>
              <a:t>We</a:t>
            </a:r>
            <a:r>
              <a:rPr lang="en-US" sz="3900" dirty="0" smtClean="0"/>
              <a:t> need to humble ourselves before God</a:t>
            </a:r>
          </a:p>
          <a:p>
            <a:pPr lvl="1"/>
            <a:r>
              <a:rPr lang="en-US" b="1" dirty="0" smtClean="0"/>
              <a:t>Dan 2:47</a:t>
            </a:r>
            <a:r>
              <a:rPr lang="en-US" dirty="0" smtClean="0"/>
              <a:t> – “</a:t>
            </a:r>
            <a:r>
              <a:rPr lang="en-US" dirty="0"/>
              <a:t>The king answered Daniel and said, </a:t>
            </a:r>
            <a:r>
              <a:rPr lang="en-US" dirty="0" smtClean="0"/>
              <a:t>‘Surely</a:t>
            </a:r>
            <a:r>
              <a:rPr lang="en-US" dirty="0"/>
              <a:t> your God is a God of gods and a Lord of kings and a revealer of mysteries, since you have been able to reveal this mystery</a:t>
            </a:r>
            <a:r>
              <a:rPr lang="en-US" dirty="0" smtClean="0"/>
              <a:t>.’”</a:t>
            </a:r>
            <a:endParaRPr lang="en-US" b="1" dirty="0" smtClean="0"/>
          </a:p>
          <a:p>
            <a:pPr lvl="1"/>
            <a:r>
              <a:rPr lang="en-US" b="1" dirty="0" smtClean="0"/>
              <a:t>Dan 3:28-29</a:t>
            </a:r>
            <a:r>
              <a:rPr lang="en-US" dirty="0" smtClean="0"/>
              <a:t> – “</a:t>
            </a:r>
            <a:r>
              <a:rPr lang="en-US" b="1" baseline="30000" dirty="0" smtClean="0"/>
              <a:t>28</a:t>
            </a:r>
            <a:r>
              <a:rPr lang="en-US" dirty="0" smtClean="0"/>
              <a:t>Nebuchadnezzar </a:t>
            </a:r>
            <a:r>
              <a:rPr lang="en-US" dirty="0"/>
              <a:t>responded and said, “Blessed be the God of Shadrach, Meshach and Abed-</a:t>
            </a:r>
            <a:r>
              <a:rPr lang="en-US" dirty="0" err="1"/>
              <a:t>nego</a:t>
            </a:r>
            <a:r>
              <a:rPr lang="en-US" dirty="0"/>
              <a:t>, who has sent His angel and delivered His servants who put their trust in </a:t>
            </a:r>
            <a:r>
              <a:rPr lang="en-US" dirty="0" smtClean="0"/>
              <a:t>Him,</a:t>
            </a:r>
            <a:r>
              <a:rPr lang="en-US" dirty="0"/>
              <a:t> </a:t>
            </a:r>
            <a:r>
              <a:rPr lang="en-US" dirty="0" smtClean="0"/>
              <a:t>violating </a:t>
            </a:r>
            <a:r>
              <a:rPr lang="en-US" dirty="0"/>
              <a:t>the king’s command, and yielded up their bodies so as not to serve or worship any god except their own God. </a:t>
            </a:r>
            <a:r>
              <a:rPr lang="en-US" b="1" baseline="30000" dirty="0" smtClean="0"/>
              <a:t>29</a:t>
            </a:r>
            <a:r>
              <a:rPr lang="en-US" dirty="0" smtClean="0"/>
              <a:t>Therefore </a:t>
            </a:r>
            <a:r>
              <a:rPr lang="en-US" dirty="0"/>
              <a:t>I make a decree that any people, nation or tongue that speaks anything offensive against the God of Shadrach, Meshach and Abed-</a:t>
            </a:r>
            <a:r>
              <a:rPr lang="en-US" dirty="0" err="1"/>
              <a:t>nego</a:t>
            </a:r>
            <a:r>
              <a:rPr lang="en-US" dirty="0"/>
              <a:t> shall be torn limb from limb and their houses reduced to a rubbish heap, inasmuch as there is no other god who is able to deliver in this way</a:t>
            </a:r>
            <a:r>
              <a:rPr lang="en-US" dirty="0" smtClean="0"/>
              <a:t>.’”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728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549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Assault On God’s Sovereignty</vt:lpstr>
      <vt:lpstr>Invites God’s Judgment</vt:lpstr>
      <vt:lpstr>Interrupts Peace &amp; Love</vt:lpstr>
      <vt:lpstr>Application</vt:lpstr>
      <vt:lpstr>Application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ryanh</dc:creator>
  <cp:lastModifiedBy>ryanh</cp:lastModifiedBy>
  <cp:revision>66</cp:revision>
  <dcterms:created xsi:type="dcterms:W3CDTF">2006-08-16T00:00:00Z</dcterms:created>
  <dcterms:modified xsi:type="dcterms:W3CDTF">2018-01-28T03:24:55Z</dcterms:modified>
</cp:coreProperties>
</file>