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8" r:id="rId3"/>
    <p:sldId id="839" r:id="rId4"/>
    <p:sldId id="840" r:id="rId5"/>
    <p:sldId id="841" r:id="rId6"/>
    <p:sldId id="678" r:id="rId7"/>
    <p:sldId id="845" r:id="rId8"/>
    <p:sldId id="679" r:id="rId9"/>
    <p:sldId id="848" r:id="rId10"/>
    <p:sldId id="849" r:id="rId11"/>
    <p:sldId id="850" r:id="rId12"/>
    <p:sldId id="851" r:id="rId13"/>
    <p:sldId id="852" r:id="rId14"/>
    <p:sldId id="853" r:id="rId15"/>
    <p:sldId id="789" r:id="rId16"/>
    <p:sldId id="854" r:id="rId17"/>
    <p:sldId id="855" r:id="rId18"/>
    <p:sldId id="856" r:id="rId19"/>
    <p:sldId id="681" r:id="rId20"/>
    <p:sldId id="857" r:id="rId21"/>
    <p:sldId id="858" r:id="rId22"/>
    <p:sldId id="859" r:id="rId23"/>
    <p:sldId id="860" r:id="rId24"/>
    <p:sldId id="861" r:id="rId25"/>
    <p:sldId id="822" r:id="rId26"/>
    <p:sldId id="862" r:id="rId27"/>
    <p:sldId id="863" r:id="rId28"/>
    <p:sldId id="864" r:id="rId29"/>
    <p:sldId id="865" r:id="rId30"/>
    <p:sldId id="866" r:id="rId31"/>
    <p:sldId id="867" r:id="rId32"/>
    <p:sldId id="868" r:id="rId33"/>
    <p:sldId id="869" r:id="rId34"/>
    <p:sldId id="870" r:id="rId35"/>
    <p:sldId id="871" r:id="rId36"/>
    <p:sldId id="872" r:id="rId37"/>
    <p:sldId id="823" r:id="rId38"/>
    <p:sldId id="873" r:id="rId39"/>
    <p:sldId id="874" r:id="rId40"/>
    <p:sldId id="875" r:id="rId41"/>
    <p:sldId id="876" r:id="rId42"/>
    <p:sldId id="877" r:id="rId43"/>
    <p:sldId id="878" r:id="rId44"/>
    <p:sldId id="879" r:id="rId45"/>
    <p:sldId id="880" r:id="rId46"/>
    <p:sldId id="881" r:id="rId47"/>
    <p:sldId id="882" r:id="rId48"/>
    <p:sldId id="883" r:id="rId49"/>
    <p:sldId id="884" r:id="rId50"/>
    <p:sldId id="885" r:id="rId51"/>
    <p:sldId id="886" r:id="rId52"/>
    <p:sldId id="887" r:id="rId53"/>
    <p:sldId id="888" r:id="rId54"/>
    <p:sldId id="889" r:id="rId55"/>
    <p:sldId id="890" r:id="rId56"/>
    <p:sldId id="891" r:id="rId57"/>
    <p:sldId id="892" r:id="rId58"/>
    <p:sldId id="893" r:id="rId59"/>
    <p:sldId id="894" r:id="rId60"/>
    <p:sldId id="895" r:id="rId61"/>
    <p:sldId id="896"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6BC0"/>
    <a:srgbClr val="43193F"/>
    <a:srgbClr val="5B0A01"/>
    <a:srgbClr val="000066"/>
    <a:srgbClr val="FFFF00"/>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577" autoAdjust="0"/>
  </p:normalViewPr>
  <p:slideViewPr>
    <p:cSldViewPr>
      <p:cViewPr varScale="1">
        <p:scale>
          <a:sx n="78" d="100"/>
          <a:sy n="78" d="100"/>
        </p:scale>
        <p:origin x="-660"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The Resurrection of Christ – Hoax or History? </a:t>
            </a:r>
            <a:r>
              <a:rPr lang="en-US" altLang="en-US" sz="4800" b="1" dirty="0">
                <a:effectLst>
                  <a:outerShdw blurRad="38100" dist="38100" dir="2700000" algn="tl">
                    <a:srgbClr val="000000"/>
                  </a:outerShdw>
                </a:effectLst>
              </a:rPr>
              <a:t/>
            </a:r>
            <a:br>
              <a:rPr lang="en-US" altLang="en-US" sz="4800" b="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t>
            </a:r>
            <a:br>
              <a:rPr lang="en-US" altLang="en-US" sz="4800" b="1" dirty="0">
                <a:effectLst>
                  <a:outerShdw blurRad="38100" dist="38100" dir="2700000" algn="tl">
                    <a:srgbClr val="000000"/>
                  </a:outerShdw>
                </a:effectLst>
              </a:rPr>
            </a:br>
            <a:endParaRPr lang="en-US" altLang="en-US" sz="4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Christian is not to "park his brains at the door".</a:t>
            </a:r>
          </a:p>
          <a:p>
            <a:r>
              <a:rPr lang="en-US" altLang="en-US" dirty="0" smtClean="0">
                <a:effectLst>
                  <a:outerShdw blurRad="38100" dist="38100" dir="2700000" algn="tl">
                    <a:srgbClr val="000000"/>
                  </a:outerShdw>
                </a:effectLst>
              </a:rPr>
              <a:t>At </a:t>
            </a:r>
            <a:r>
              <a:rPr lang="en-US" altLang="en-US" dirty="0">
                <a:effectLst>
                  <a:outerShdw blurRad="38100" dist="38100" dir="2700000" algn="tl">
                    <a:srgbClr val="000000"/>
                  </a:outerShdw>
                </a:effectLst>
              </a:rPr>
              <a:t>the heart of every sermon of the apostles is their eyewitness testimony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the raised Christ. </a:t>
            </a:r>
            <a:r>
              <a:rPr lang="en-US" altLang="en-US" b="1" dirty="0">
                <a:effectLst>
                  <a:outerShdw blurRad="38100" dist="38100" dir="2700000" algn="tl">
                    <a:srgbClr val="000000"/>
                  </a:outerShdw>
                </a:effectLst>
              </a:rPr>
              <a:t>(Acts 2:32; 3:14-15; 5:30-32; 10:39-43; 13:27-31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39523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Jesus God has raised up, of which we are all witnesses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8856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3:14-15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denied the Holy One and the Just, and asked for a murderer to be granted to you, 15 "and killed the Prince of life, whom God raised from the dead, of which we are witnesses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414277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5:30-32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God of our fathers raised up Jesus whom you murdered by hanging on a tree. 31 "Him God has exalted to His right hand to be Prince and Savior, to give repentance to Israel and forgiveness of sins. 32 "And we are His witnesses to these things, and so also is the Holy Spirit whom God has given to those who obey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67546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10:39-43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we are witnesses of all things which He did both in the land of the Jews and in Jerusalem, whom they killed by hanging on a tree. 40 "Him God raised up on the third day, and showed Him openly, 41 "not to all the people, but to witnesses chosen before by God, even to us who ate and drank with Him after He arose from the </a:t>
            </a:r>
            <a:r>
              <a:rPr lang="en-US" altLang="en-US" dirty="0" smtClean="0">
                <a:effectLst>
                  <a:outerShdw blurRad="38100" dist="38100" dir="2700000" algn="tl">
                    <a:srgbClr val="000000"/>
                  </a:outerShdw>
                </a:effectLst>
              </a:rPr>
              <a:t>dead…</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274175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 Validity of Historical Testimony.</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personal knowledge that we have can be reduced to two categories </a:t>
            </a:r>
            <a:r>
              <a:rPr lang="en-US" altLang="en-US" dirty="0" smtClean="0">
                <a:effectLst>
                  <a:outerShdw blurRad="38100" dist="38100" dir="2700000" algn="tl">
                    <a:srgbClr val="000000"/>
                  </a:outerShdw>
                </a:effectLst>
              </a:rPr>
              <a:t>- testimony </a:t>
            </a:r>
            <a:r>
              <a:rPr lang="en-US" altLang="en-US" dirty="0">
                <a:effectLst>
                  <a:outerShdw blurRad="38100" dist="38100" dir="2700000" algn="tl">
                    <a:srgbClr val="000000"/>
                  </a:outerShdw>
                </a:effectLst>
              </a:rPr>
              <a:t>and memory.</a:t>
            </a:r>
          </a:p>
          <a:p>
            <a:r>
              <a:rPr lang="en-US" altLang="en-US" dirty="0" smtClean="0">
                <a:effectLst>
                  <a:outerShdw blurRad="38100" dist="38100" dir="2700000" algn="tl">
                    <a:srgbClr val="000000"/>
                  </a:outerShdw>
                </a:effectLst>
              </a:rPr>
              <a:t>Every </a:t>
            </a:r>
            <a:r>
              <a:rPr lang="en-US" altLang="en-US" dirty="0">
                <a:effectLst>
                  <a:outerShdw blurRad="38100" dist="38100" dir="2700000" algn="tl">
                    <a:srgbClr val="000000"/>
                  </a:outerShdw>
                </a:effectLst>
              </a:rPr>
              <a:t>day we accept things as true based upon testimony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92035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 Validity of Historical Testimony.</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But </a:t>
            </a:r>
            <a:r>
              <a:rPr lang="en-US" altLang="en-US" dirty="0">
                <a:effectLst>
                  <a:outerShdw blurRad="38100" dist="38100" dir="2700000" algn="tl">
                    <a:srgbClr val="000000"/>
                  </a:outerShdw>
                </a:effectLst>
              </a:rPr>
              <a:t>not all testimony is valid!</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will lie or simply are mistaken when they bear testimony.</a:t>
            </a:r>
          </a:p>
          <a:p>
            <a:r>
              <a:rPr lang="en-US" altLang="en-US" dirty="0" smtClean="0">
                <a:effectLst>
                  <a:outerShdw blurRad="38100" dist="38100" dir="2700000" algn="tl">
                    <a:srgbClr val="000000"/>
                  </a:outerShdw>
                </a:effectLst>
              </a:rPr>
              <a:t>On </a:t>
            </a:r>
            <a:r>
              <a:rPr lang="en-US" altLang="en-US" dirty="0">
                <a:effectLst>
                  <a:outerShdw blurRad="38100" dist="38100" dir="2700000" algn="tl">
                    <a:srgbClr val="000000"/>
                  </a:outerShdw>
                </a:effectLst>
              </a:rPr>
              <a:t>what basis do we reject some testimony and accept other testimony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76096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9299">
                                            <p:txEl>
                                              <p:pRg st="2" end="2"/>
                                            </p:txEl>
                                          </p:spTgt>
                                        </p:tgtEl>
                                        <p:attrNameLst>
                                          <p:attrName>style.visibility</p:attrName>
                                        </p:attrNameLst>
                                      </p:cBhvr>
                                      <p:to>
                                        <p:strVal val="visible"/>
                                      </p:to>
                                    </p:set>
                                    <p:animEffect transition="in" filter="fade">
                                      <p:cBhvr>
                                        <p:cTn id="21" dur="1000"/>
                                        <p:tgtEl>
                                          <p:spTgt spid="439299">
                                            <p:txEl>
                                              <p:pRg st="2" end="2"/>
                                            </p:txEl>
                                          </p:spTgt>
                                        </p:tgtEl>
                                      </p:cBhvr>
                                    </p:animEffect>
                                    <p:anim calcmode="lin" valueType="num">
                                      <p:cBhvr>
                                        <p:cTn id="22" dur="1000" fill="hold"/>
                                        <p:tgtEl>
                                          <p:spTgt spid="4392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9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 Validity of Historical Testimony.</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Tests </a:t>
            </a:r>
            <a:r>
              <a:rPr lang="en-US" altLang="en-US" dirty="0">
                <a:effectLst>
                  <a:outerShdw blurRad="38100" dist="38100" dir="2700000" algn="tl">
                    <a:srgbClr val="000000"/>
                  </a:outerShdw>
                </a:effectLst>
              </a:rPr>
              <a:t>for Accepting or Rejecting Testimony.</a:t>
            </a:r>
          </a:p>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the person giving testimony in a position to know the facts?</a:t>
            </a:r>
          </a:p>
          <a:p>
            <a:r>
              <a:rPr lang="en-US" altLang="en-US" dirty="0" smtClean="0">
                <a:effectLst>
                  <a:outerShdw blurRad="38100" dist="38100" dir="2700000" algn="tl">
                    <a:srgbClr val="000000"/>
                  </a:outerShdw>
                </a:effectLst>
              </a:rPr>
              <a:t>Does </a:t>
            </a:r>
            <a:r>
              <a:rPr lang="en-US" altLang="en-US" dirty="0">
                <a:effectLst>
                  <a:outerShdw blurRad="38100" dist="38100" dir="2700000" algn="tl">
                    <a:srgbClr val="000000"/>
                  </a:outerShdw>
                </a:effectLst>
              </a:rPr>
              <a:t>he have a ulterior motive in telling his account?</a:t>
            </a:r>
          </a:p>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this person of good character? Is he reliable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362448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9299">
                                            <p:txEl>
                                              <p:pRg st="2" end="2"/>
                                            </p:txEl>
                                          </p:spTgt>
                                        </p:tgtEl>
                                        <p:attrNameLst>
                                          <p:attrName>style.visibility</p:attrName>
                                        </p:attrNameLst>
                                      </p:cBhvr>
                                      <p:to>
                                        <p:strVal val="visible"/>
                                      </p:to>
                                    </p:set>
                                    <p:animEffect transition="in" filter="fade">
                                      <p:cBhvr>
                                        <p:cTn id="21" dur="1000"/>
                                        <p:tgtEl>
                                          <p:spTgt spid="439299">
                                            <p:txEl>
                                              <p:pRg st="2" end="2"/>
                                            </p:txEl>
                                          </p:spTgt>
                                        </p:tgtEl>
                                      </p:cBhvr>
                                    </p:animEffect>
                                    <p:anim calcmode="lin" valueType="num">
                                      <p:cBhvr>
                                        <p:cTn id="22" dur="1000" fill="hold"/>
                                        <p:tgtEl>
                                          <p:spTgt spid="4392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92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39299">
                                            <p:txEl>
                                              <p:pRg st="3" end="3"/>
                                            </p:txEl>
                                          </p:spTgt>
                                        </p:tgtEl>
                                        <p:attrNameLst>
                                          <p:attrName>style.visibility</p:attrName>
                                        </p:attrNameLst>
                                      </p:cBhvr>
                                      <p:to>
                                        <p:strVal val="visible"/>
                                      </p:to>
                                    </p:set>
                                    <p:animEffect transition="in" filter="fade">
                                      <p:cBhvr>
                                        <p:cTn id="28" dur="1000"/>
                                        <p:tgtEl>
                                          <p:spTgt spid="439299">
                                            <p:txEl>
                                              <p:pRg st="3" end="3"/>
                                            </p:txEl>
                                          </p:spTgt>
                                        </p:tgtEl>
                                      </p:cBhvr>
                                    </p:animEffect>
                                    <p:anim calcmode="lin" valueType="num">
                                      <p:cBhvr>
                                        <p:cTn id="29" dur="1000" fill="hold"/>
                                        <p:tgtEl>
                                          <p:spTgt spid="4392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392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The Validity of Historical Testimony.</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Are </a:t>
            </a:r>
            <a:r>
              <a:rPr lang="en-US" altLang="en-US" dirty="0">
                <a:effectLst>
                  <a:outerShdw blurRad="38100" dist="38100" dir="2700000" algn="tl">
                    <a:srgbClr val="000000"/>
                  </a:outerShdw>
                </a:effectLst>
              </a:rPr>
              <a:t>there other witnesses and do they agree?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98721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Were </a:t>
            </a:r>
            <a:r>
              <a:rPr lang="en-US" altLang="en-US" dirty="0">
                <a:effectLst>
                  <a:outerShdw blurRad="38100" dist="38100" dir="2700000" algn="tl">
                    <a:srgbClr val="000000"/>
                  </a:outerShdw>
                </a:effectLst>
              </a:rPr>
              <a:t>the apostles in a position to know the facts? </a:t>
            </a:r>
            <a:r>
              <a:rPr lang="en-US" altLang="en-US" b="1" dirty="0">
                <a:effectLst>
                  <a:outerShdw blurRad="38100" dist="38100" dir="2700000" algn="tl">
                    <a:srgbClr val="000000"/>
                  </a:outerShdw>
                </a:effectLst>
              </a:rPr>
              <a:t>(1 Jn 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Do you understand the logical basis for faith in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if someone asked you this question: “Why Christianity?”</a:t>
            </a:r>
          </a:p>
          <a:p>
            <a:r>
              <a:rPr lang="en-US" altLang="en-US" dirty="0" smtClean="0">
                <a:effectLst>
                  <a:outerShdw blurRad="38100" dist="38100" dir="2700000" algn="tl">
                    <a:srgbClr val="000000"/>
                  </a:outerShdw>
                </a:effectLst>
              </a:rPr>
              <a:t>Christianity </a:t>
            </a:r>
            <a:r>
              <a:rPr lang="en-US" altLang="en-US" dirty="0">
                <a:effectLst>
                  <a:outerShdw blurRad="38100" dist="38100" dir="2700000" algn="tl">
                    <a:srgbClr val="000000"/>
                  </a:outerShdw>
                </a:effectLst>
              </a:rPr>
              <a:t>is not based upon a “blind faith” but rather a reasonable faith. 	     </a:t>
            </a:r>
            <a:r>
              <a:rPr lang="en-US" altLang="en-US" b="1" dirty="0">
                <a:effectLst>
                  <a:outerShdw blurRad="38100" dist="38100" dir="2700000" algn="tl">
                    <a:srgbClr val="000000"/>
                  </a:outerShdw>
                </a:effectLst>
              </a:rPr>
              <a:t>(1 Pt 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John 1:1-3 (NKJV)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That which was from the beginning, which we have heard, which we have seen with our eyes, which we have looked upon, and our hands have handled, concerning the Word of life; 2 the life was manifested, and we have seen, and bear witness, and declare to you that eternal life which was with the Father and was manifested to us; 3 that which we have seen and heard we declare to you, </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31722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apostles have any advantages in lying about the resurrection?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15:30-32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06122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 15:30-32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why do we stand in jeopardy every hour? 31 I affirm, by the boasting in you which I have in Christ Jesus our Lord, I die daily. 32 If; in the manner of men, I have fought with beasts at Ephesus, what advantage is it to me? If the dead do not rise, "Let us eat and drink, for tomorrow we die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95111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Are </a:t>
            </a:r>
            <a:r>
              <a:rPr lang="en-US" altLang="en-US" dirty="0">
                <a:effectLst>
                  <a:outerShdw blurRad="38100" dist="38100" dir="2700000" algn="tl">
                    <a:srgbClr val="000000"/>
                  </a:outerShdw>
                </a:effectLst>
              </a:rPr>
              <a:t>the writings of the apostles historically accurate?</a:t>
            </a: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Luke is a historian of the first rank; not merely are his statements of fact trustworthy; he is possessed of the true historic sense,… In short this author should be placed along with the very greatest of historians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223349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Testament Passes the Test.</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there agreement between the numerous witnesses? </a:t>
            </a:r>
            <a:r>
              <a:rPr lang="en-US" altLang="en-US" b="1" dirty="0">
                <a:effectLst>
                  <a:outerShdw blurRad="38100" dist="38100" dir="2700000" algn="tl">
                    <a:srgbClr val="000000"/>
                  </a:outerShdw>
                </a:effectLst>
              </a:rPr>
              <a:t>(1 Cor 15:1-6)</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you reject the New Testament as being unhistorical, you must for consistency’s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sake reject all of ancient history!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1017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 </a:t>
            </a:r>
            <a:r>
              <a:rPr lang="en-US" altLang="en-US" b="1" u="sng" dirty="0">
                <a:effectLst>
                  <a:outerShdw blurRad="38100" dist="38100" dir="2700000" algn="tl">
                    <a:srgbClr val="000000"/>
                  </a:outerShdw>
                </a:effectLst>
              </a:rPr>
              <a:t>27:57-66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when evening had come, there came a rich man from Arimathea, named Joseph, who himself had also become a disciple of Jesus. </a:t>
            </a:r>
            <a:r>
              <a:rPr lang="en-US" altLang="en-US" dirty="0" smtClean="0">
                <a:effectLst>
                  <a:outerShdw blurRad="38100" dist="38100" dir="2700000" algn="tl">
                    <a:srgbClr val="000000"/>
                  </a:outerShdw>
                </a:effectLst>
              </a:rPr>
              <a:t>5. </a:t>
            </a:r>
            <a:r>
              <a:rPr lang="en-US" altLang="en-US" dirty="0">
                <a:effectLst>
                  <a:outerShdw blurRad="38100" dist="38100" dir="2700000" algn="tl">
                    <a:srgbClr val="000000"/>
                  </a:outerShdw>
                </a:effectLst>
              </a:rPr>
              <a:t>This man went to Pilate and asked for the body of Jesus. Then Pilate commanded the body to be given to him. 59 When Joseph had taken the body, he wrapped it in a clean linen cloth, </a:t>
            </a:r>
          </a:p>
        </p:txBody>
      </p:sp>
    </p:spTree>
    <p:extLst>
      <p:ext uri="{BB962C8B-B14F-4D97-AF65-F5344CB8AC3E}">
        <p14:creationId xmlns:p14="http://schemas.microsoft.com/office/powerpoint/2010/main" val="29058316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60 </a:t>
            </a:r>
            <a:r>
              <a:rPr lang="en-US" altLang="en-US" dirty="0">
                <a:effectLst>
                  <a:outerShdw blurRad="38100" dist="38100" dir="2700000" algn="tl">
                    <a:srgbClr val="000000"/>
                  </a:outerShdw>
                </a:effectLst>
              </a:rPr>
              <a:t>and laid it in his new tomb which he had hewn out of the rock; and he rolled a large stone against the door of the tomb, and departed. 61 And Mary Magdalene was there, and the other Mary, sitting opposite the tomb. 62 On the next day, which followed the Day of Preparation, the chief priests and Pharisees gathered together to </a:t>
            </a:r>
            <a:r>
              <a:rPr lang="en-US" altLang="en-US" dirty="0" smtClean="0">
                <a:effectLst>
                  <a:outerShdw blurRad="38100" dist="38100" dir="2700000" algn="tl">
                    <a:srgbClr val="000000"/>
                  </a:outerShdw>
                </a:effectLst>
              </a:rPr>
              <a:t>Pilate,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39457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63 </a:t>
            </a:r>
            <a:r>
              <a:rPr lang="en-US" altLang="en-US" dirty="0">
                <a:effectLst>
                  <a:outerShdw blurRad="38100" dist="38100" dir="2700000" algn="tl">
                    <a:srgbClr val="000000"/>
                  </a:outerShdw>
                </a:effectLst>
              </a:rPr>
              <a:t>saying, "Sir, we remember, while He was still alive, how that deceiver said, 'After three days I will rise.' 64 "Therefore command that the tomb be made secure until the third day, lest His disciples come by night and steal Him away and say to the people, 'He has risen from the dead.' So the last deception will be worse than the first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17941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65 </a:t>
            </a:r>
            <a:r>
              <a:rPr lang="en-US" altLang="en-US" dirty="0">
                <a:effectLst>
                  <a:outerShdw blurRad="38100" dist="38100" dir="2700000" algn="tl">
                    <a:srgbClr val="000000"/>
                  </a:outerShdw>
                </a:effectLst>
              </a:rPr>
              <a:t>Pilate said to them, "You have a guard; go your way, make it as secure as you know how." 66 So they went and made the tomb secure, sealing the stone and setting the guard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171437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was Dead. </a:t>
            </a:r>
          </a:p>
          <a:p>
            <a:r>
              <a:rPr lang="en-US" altLang="en-US" dirty="0" smtClean="0">
                <a:effectLst>
                  <a:outerShdw blurRad="38100" dist="38100" dir="2700000" algn="tl">
                    <a:srgbClr val="000000"/>
                  </a:outerShdw>
                </a:effectLst>
              </a:rPr>
              <a:t>Hear </a:t>
            </a:r>
            <a:r>
              <a:rPr lang="en-US" altLang="en-US" dirty="0">
                <a:effectLst>
                  <a:outerShdw blurRad="38100" dist="38100" dir="2700000" algn="tl">
                    <a:srgbClr val="000000"/>
                  </a:outerShdw>
                </a:effectLst>
              </a:rPr>
              <a:t>the description of an eyewitness.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19:32-36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95474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Do you understand the logical basis for faith in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Peter </a:t>
            </a:r>
            <a:r>
              <a:rPr lang="en-US" altLang="en-US" b="1" u="sng" dirty="0">
                <a:effectLst>
                  <a:outerShdw blurRad="38100" dist="38100" dir="2700000" algn="tl">
                    <a:srgbClr val="000000"/>
                  </a:outerShdw>
                </a:effectLst>
              </a:rPr>
              <a:t>3:15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sanctify the Lord God in your hearts, and always be ready to give a defense to everyone who asks you a reason for the hope that is in you, with meekness and fear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04877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John </a:t>
            </a:r>
            <a:r>
              <a:rPr lang="en-US" altLang="en-US" dirty="0">
                <a:effectLst>
                  <a:outerShdw blurRad="38100" dist="38100" dir="2700000" algn="tl">
                    <a:srgbClr val="000000"/>
                  </a:outerShdw>
                </a:effectLst>
              </a:rPr>
              <a:t>19:32-36 (NKJV) "Then the soldiers came and broke the legs of the first and of the other who was crucified with Him. 33 But when they came to Jesus and saw that He was already dead, they did not break His legs. 34 But one of the soldiers pierced His side with a spear, and immediately blood and water came out. </a:t>
            </a:r>
          </a:p>
        </p:txBody>
      </p:sp>
    </p:spTree>
    <p:extLst>
      <p:ext uri="{BB962C8B-B14F-4D97-AF65-F5344CB8AC3E}">
        <p14:creationId xmlns:p14="http://schemas.microsoft.com/office/powerpoint/2010/main" val="18194688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35 </a:t>
            </a:r>
            <a:r>
              <a:rPr lang="en-US" altLang="en-US" dirty="0">
                <a:effectLst>
                  <a:outerShdw blurRad="38100" dist="38100" dir="2700000" algn="tl">
                    <a:srgbClr val="000000"/>
                  </a:outerShdw>
                </a:effectLst>
              </a:rPr>
              <a:t>And he who has seen has testified, and his testimony is true; and he knows that he is telling the truth, so that you may believe.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8912824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body was placed in a new tomb.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27:60)</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tomb was cut out of rock.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27:60)</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large stone covered the entrance.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27:60)</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Roman seal was placed on the stone. </a:t>
            </a:r>
            <a:r>
              <a:rPr lang="en-US" altLang="en-US" b="1" dirty="0">
                <a:effectLst>
                  <a:outerShdw blurRad="38100" dist="38100" dir="2700000" algn="tl">
                    <a:srgbClr val="000000"/>
                  </a:outerShdw>
                </a:effectLst>
              </a:rPr>
              <a:t>(Mt 27:66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413414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0323">
                                            <p:txEl>
                                              <p:pRg st="2" end="2"/>
                                            </p:txEl>
                                          </p:spTgt>
                                        </p:tgtEl>
                                        <p:attrNameLst>
                                          <p:attrName>style.visibility</p:attrName>
                                        </p:attrNameLst>
                                      </p:cBhvr>
                                      <p:to>
                                        <p:strVal val="visible"/>
                                      </p:to>
                                    </p:set>
                                    <p:animEffect transition="in" filter="fade">
                                      <p:cBhvr>
                                        <p:cTn id="21" dur="1000"/>
                                        <p:tgtEl>
                                          <p:spTgt spid="440323">
                                            <p:txEl>
                                              <p:pRg st="2" end="2"/>
                                            </p:txEl>
                                          </p:spTgt>
                                        </p:tgtEl>
                                      </p:cBhvr>
                                    </p:animEffect>
                                    <p:anim calcmode="lin" valueType="num">
                                      <p:cBhvr>
                                        <p:cTn id="22" dur="1000" fill="hold"/>
                                        <p:tgtEl>
                                          <p:spTgt spid="440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40323">
                                            <p:txEl>
                                              <p:pRg st="3" end="3"/>
                                            </p:txEl>
                                          </p:spTgt>
                                        </p:tgtEl>
                                        <p:attrNameLst>
                                          <p:attrName>style.visibility</p:attrName>
                                        </p:attrNameLst>
                                      </p:cBhvr>
                                      <p:to>
                                        <p:strVal val="visible"/>
                                      </p:to>
                                    </p:set>
                                    <p:animEffect transition="in" filter="fade">
                                      <p:cBhvr>
                                        <p:cTn id="28" dur="1000"/>
                                        <p:tgtEl>
                                          <p:spTgt spid="440323">
                                            <p:txEl>
                                              <p:pRg st="3" end="3"/>
                                            </p:txEl>
                                          </p:spTgt>
                                        </p:tgtEl>
                                      </p:cBhvr>
                                    </p:animEffect>
                                    <p:anim calcmode="lin" valueType="num">
                                      <p:cBhvr>
                                        <p:cTn id="29" dur="1000" fill="hold"/>
                                        <p:tgtEl>
                                          <p:spTgt spid="4403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Roman Guard was placed at the tomb. </a:t>
            </a:r>
            <a:r>
              <a:rPr lang="en-US" altLang="en-US" b="1" dirty="0" smtClean="0">
                <a:effectLst>
                  <a:outerShdw blurRad="38100" dist="38100" dir="2700000" algn="tl">
                    <a:srgbClr val="000000"/>
                  </a:outerShdw>
                </a:effectLst>
              </a:rPr>
              <a:t>(Mt 27:65-66)</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tomb was inspected carefully.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20:3-8, 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71937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20:3-8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Peter therefore went out, and the other disciple, and were going to the tomb. 4 So they both ran together, and the other disciple outran Peter and came to the tomb first. 5 And he, stooping down and looking in, saw the linen cloths lying there; yet he did not go in. </a:t>
            </a:r>
          </a:p>
        </p:txBody>
      </p:sp>
    </p:spTree>
    <p:extLst>
      <p:ext uri="{BB962C8B-B14F-4D97-AF65-F5344CB8AC3E}">
        <p14:creationId xmlns:p14="http://schemas.microsoft.com/office/powerpoint/2010/main" val="20384465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a:t>
            </a:r>
            <a:r>
              <a:rPr lang="en-US" altLang="en-US" dirty="0">
                <a:effectLst>
                  <a:outerShdw blurRad="38100" dist="38100" dir="2700000" algn="tl">
                    <a:srgbClr val="000000"/>
                  </a:outerShdw>
                </a:effectLst>
              </a:rPr>
              <a:t>Then Simon Peter came, following him, and went into the tomb; and he saw the linen cloths lying there, 7 and the handkerchief that had been around His head, not lying with the linen cloths, but folded together in a place by itself. 8 Then the other disciple, who came to the tomb first, went in also; and he saw and believed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41053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Resurrection Scene (Mt 27:57-66)</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20:11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Mary stood outside by the tomb weeping, and as she wept she stooped down and looked into the tomb."</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749945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Jews? </a:t>
            </a:r>
            <a:r>
              <a:rPr lang="en-US" altLang="en-US" b="1" dirty="0">
                <a:effectLst>
                  <a:outerShdw blurRad="38100" dist="38100" dir="2700000" algn="tl">
                    <a:srgbClr val="000000"/>
                  </a:outerShdw>
                </a:effectLst>
              </a:rPr>
              <a:t>(Mt 27:62-66)</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Jews were the very ones trying to prevent the resurrection.</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so they had a perfect time to present the body 50 days later! </a:t>
            </a:r>
            <a:r>
              <a:rPr lang="en-US" altLang="en-US" b="1" dirty="0">
                <a:effectLst>
                  <a:outerShdw blurRad="38100" dist="38100" dir="2700000" algn="tl">
                    <a:srgbClr val="000000"/>
                  </a:outerShdw>
                </a:effectLst>
              </a:rPr>
              <a:t>(Acts 2:32, 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987956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0323">
                                            <p:txEl>
                                              <p:pRg st="2" end="2"/>
                                            </p:txEl>
                                          </p:spTgt>
                                        </p:tgtEl>
                                        <p:attrNameLst>
                                          <p:attrName>style.visibility</p:attrName>
                                        </p:attrNameLst>
                                      </p:cBhvr>
                                      <p:to>
                                        <p:strVal val="visible"/>
                                      </p:to>
                                    </p:set>
                                    <p:animEffect transition="in" filter="fade">
                                      <p:cBhvr>
                                        <p:cTn id="21" dur="1000"/>
                                        <p:tgtEl>
                                          <p:spTgt spid="440323">
                                            <p:txEl>
                                              <p:pRg st="2" end="2"/>
                                            </p:txEl>
                                          </p:spTgt>
                                        </p:tgtEl>
                                      </p:cBhvr>
                                    </p:animEffect>
                                    <p:anim calcmode="lin" valueType="num">
                                      <p:cBhvr>
                                        <p:cTn id="22" dur="1000" fill="hold"/>
                                        <p:tgtEl>
                                          <p:spTgt spid="440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Romans?</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Romans would not want to risk their necks for what they would </a:t>
            </a:r>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as "silly Jewish superstition”.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penalty for a Roman guard's failure was death. </a:t>
            </a:r>
            <a:r>
              <a:rPr lang="en-US" altLang="en-US" b="1" dirty="0">
                <a:effectLst>
                  <a:outerShdw blurRad="38100" dist="38100" dir="2700000" algn="tl">
                    <a:srgbClr val="000000"/>
                  </a:outerShdw>
                </a:effectLst>
              </a:rPr>
              <a:t>(Acts 16:26-27; 27:42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96631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0323">
                                            <p:txEl>
                                              <p:pRg st="2" end="2"/>
                                            </p:txEl>
                                          </p:spTgt>
                                        </p:tgtEl>
                                        <p:attrNameLst>
                                          <p:attrName>style.visibility</p:attrName>
                                        </p:attrNameLst>
                                      </p:cBhvr>
                                      <p:to>
                                        <p:strVal val="visible"/>
                                      </p:to>
                                    </p:set>
                                    <p:animEffect transition="in" filter="fade">
                                      <p:cBhvr>
                                        <p:cTn id="21" dur="1000"/>
                                        <p:tgtEl>
                                          <p:spTgt spid="440323">
                                            <p:txEl>
                                              <p:pRg st="2" end="2"/>
                                            </p:txEl>
                                          </p:spTgt>
                                        </p:tgtEl>
                                      </p:cBhvr>
                                    </p:animEffect>
                                    <p:anim calcmode="lin" valueType="num">
                                      <p:cBhvr>
                                        <p:cTn id="22" dur="1000" fill="hold"/>
                                        <p:tgtEl>
                                          <p:spTgt spid="440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Acts </a:t>
            </a:r>
            <a:r>
              <a:rPr lang="en-US" altLang="en-US" sz="3000" b="1" u="sng" dirty="0">
                <a:effectLst>
                  <a:outerShdw blurRad="38100" dist="38100" dir="2700000" algn="tl">
                    <a:srgbClr val="000000"/>
                  </a:outerShdw>
                </a:effectLst>
              </a:rPr>
              <a:t>16:26-27 (NKJV)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Suddenly there was a great earthquake, so that the foundations of the prison were shaken; and immediately all the doors were opened and everyone S chains were loosed. 27 And the keeper of the prison, awaking from sleep and seeing the prison doors </a:t>
            </a:r>
            <a:r>
              <a:rPr lang="en-US" altLang="en-US" sz="3000" dirty="0" smtClean="0">
                <a:effectLst>
                  <a:outerShdw blurRad="38100" dist="38100" dir="2700000" algn="tl">
                    <a:srgbClr val="000000"/>
                  </a:outerShdw>
                </a:effectLst>
              </a:rPr>
              <a:t>open</a:t>
            </a:r>
            <a:r>
              <a:rPr lang="en-US" altLang="en-US" sz="3000" dirty="0">
                <a:effectLst>
                  <a:outerShdw blurRad="38100" dist="38100" dir="2700000" algn="tl">
                    <a:srgbClr val="000000"/>
                  </a:outerShdw>
                </a:effectLst>
              </a:rPr>
              <a:t>, supposing the prisoners had fled, drew his sword and was about to kill himself</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33486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Do you understand the logical basis for faith in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dependent upon the identity of its founder, Jesus. </a:t>
            </a:r>
            <a:r>
              <a:rPr lang="en-US" altLang="en-US" b="1" dirty="0">
                <a:effectLst>
                  <a:outerShdw blurRad="38100" dist="38100" dir="2700000" algn="tl">
                    <a:srgbClr val="000000"/>
                  </a:outerShdw>
                </a:effectLst>
              </a:rPr>
              <a:t>(Mt 16:13-17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120757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27:42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 soldiers' plan was to kill the prisoners, lest any of them should swim away and escape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52387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Disciples?</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was the best explanation the smartest men among the Jews </a:t>
            </a:r>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come up with. </a:t>
            </a:r>
            <a:r>
              <a:rPr lang="en-US" altLang="en-US" b="1" dirty="0">
                <a:effectLst>
                  <a:outerShdw blurRad="38100" dist="38100" dir="2700000" algn="tl">
                    <a:srgbClr val="000000"/>
                  </a:outerShdw>
                </a:effectLst>
              </a:rPr>
              <a:t>(Mt 28:11-15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77813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 </a:t>
            </a:r>
            <a:r>
              <a:rPr lang="en-US" altLang="en-US" b="1" u="sng" dirty="0">
                <a:effectLst>
                  <a:outerShdw blurRad="38100" dist="38100" dir="2700000" algn="tl">
                    <a:srgbClr val="000000"/>
                  </a:outerShdw>
                </a:effectLst>
              </a:rPr>
              <a:t>28:11-15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while they were going, behold, some of the guard came into the city and reported to the chief priests all the things that had happened. 12 When they had assembled with the elders and consulted together, they gave a large sum of money to the soldiers, 13 saying, "Tell them, 'His disciples came at night and stole Him away while we </a:t>
            </a:r>
            <a:r>
              <a:rPr lang="en-US" altLang="en-US" dirty="0" smtClean="0">
                <a:effectLst>
                  <a:outerShdw blurRad="38100" dist="38100" dir="2700000" algn="tl">
                    <a:srgbClr val="000000"/>
                  </a:outerShdw>
                </a:effectLst>
              </a:rPr>
              <a:t>slept’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912334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"And if this comes to the governor's ears, we will appease him and make you secure." 15 So they took the money and did as they were instructed; and this saying is commonly reported among the Jews until this day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75161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they were asleep, how did they know it was the disciples?</a:t>
            </a:r>
          </a:p>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the Romans authorities not prosecute the apostles as grave robbers?</a:t>
            </a:r>
          </a:p>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apostles give their lives for a lie?</a:t>
            </a:r>
          </a:p>
          <a:p>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account is believable. </a:t>
            </a:r>
            <a:r>
              <a:rPr lang="en-US" altLang="en-US" b="1" dirty="0">
                <a:effectLst>
                  <a:outerShdw blurRad="38100" dist="38100" dir="2700000" algn="tl">
                    <a:srgbClr val="000000"/>
                  </a:outerShdw>
                </a:effectLst>
              </a:rPr>
              <a:t>(Mk 16:9-14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14279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0323">
                                            <p:txEl>
                                              <p:pRg st="2" end="2"/>
                                            </p:txEl>
                                          </p:spTgt>
                                        </p:tgtEl>
                                        <p:attrNameLst>
                                          <p:attrName>style.visibility</p:attrName>
                                        </p:attrNameLst>
                                      </p:cBhvr>
                                      <p:to>
                                        <p:strVal val="visible"/>
                                      </p:to>
                                    </p:set>
                                    <p:animEffect transition="in" filter="fade">
                                      <p:cBhvr>
                                        <p:cTn id="21" dur="1000"/>
                                        <p:tgtEl>
                                          <p:spTgt spid="440323">
                                            <p:txEl>
                                              <p:pRg st="2" end="2"/>
                                            </p:txEl>
                                          </p:spTgt>
                                        </p:tgtEl>
                                      </p:cBhvr>
                                    </p:animEffect>
                                    <p:anim calcmode="lin" valueType="num">
                                      <p:cBhvr>
                                        <p:cTn id="22" dur="1000" fill="hold"/>
                                        <p:tgtEl>
                                          <p:spTgt spid="440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40323">
                                            <p:txEl>
                                              <p:pRg st="3" end="3"/>
                                            </p:txEl>
                                          </p:spTgt>
                                        </p:tgtEl>
                                        <p:attrNameLst>
                                          <p:attrName>style.visibility</p:attrName>
                                        </p:attrNameLst>
                                      </p:cBhvr>
                                      <p:to>
                                        <p:strVal val="visible"/>
                                      </p:to>
                                    </p:set>
                                    <p:animEffect transition="in" filter="fade">
                                      <p:cBhvr>
                                        <p:cTn id="28" dur="1000"/>
                                        <p:tgtEl>
                                          <p:spTgt spid="440323">
                                            <p:txEl>
                                              <p:pRg st="3" end="3"/>
                                            </p:txEl>
                                          </p:spTgt>
                                        </p:tgtEl>
                                      </p:cBhvr>
                                    </p:animEffect>
                                    <p:anim calcmode="lin" valueType="num">
                                      <p:cBhvr>
                                        <p:cTn id="29" dur="1000" fill="hold"/>
                                        <p:tgtEl>
                                          <p:spTgt spid="4403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Who </a:t>
            </a:r>
            <a:r>
              <a:rPr lang="en-US" altLang="en-US" dirty="0">
                <a:effectLst>
                  <a:outerShdw blurRad="38100" dist="38100" dir="2700000" algn="tl">
                    <a:srgbClr val="000000"/>
                  </a:outerShdw>
                </a:effectLst>
              </a:rPr>
              <a:t>then moved the stone?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13:27-31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174899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13:27-31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those who dwell in Jerusalem, and their rulers, because they did not know Him, nor even the voices of the Prophets which are read every Sabbath, have fulfilled them in condemning Hint. 28 "And though they found no cause for death in Hint, they asked Pilate that He should be put to death. </a:t>
            </a:r>
          </a:p>
        </p:txBody>
      </p:sp>
    </p:spTree>
    <p:extLst>
      <p:ext uri="{BB962C8B-B14F-4D97-AF65-F5344CB8AC3E}">
        <p14:creationId xmlns:p14="http://schemas.microsoft.com/office/powerpoint/2010/main" val="690716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a:t>
            </a:r>
            <a:r>
              <a:rPr lang="en-US" altLang="en-US" dirty="0">
                <a:effectLst>
                  <a:outerShdw blurRad="38100" dist="38100" dir="2700000" algn="tl">
                    <a:srgbClr val="000000"/>
                  </a:outerShdw>
                </a:effectLst>
              </a:rPr>
              <a:t>"Now when they had fulfilled all that was written concerning Him, they took Him down from the tree and laid Hint in a tomb. 30 "But God raised Him from the dead. 31 "He was seen for many days by those who came up with Him from Galilee to Jerusalem, who are His witnesses to the people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848654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moved the stone!</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what the non-Christian, Jewish historian Josephus said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05751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XVIII.3.3</a:t>
            </a:r>
            <a:r>
              <a:rPr lang="en-US" altLang="en-US" sz="3000" dirty="0">
                <a:effectLst>
                  <a:outerShdw blurRad="38100" dist="38100" dir="2700000" algn="tl">
                    <a:srgbClr val="000000"/>
                  </a:outerShdw>
                </a:effectLst>
              </a:rPr>
              <a:t>.(63): There was about this time Jesus, a wise man, if indeed it be right to call Him a man; for He was a doer of marvelous works, a teacher of men who received the truth with pleasure; and He won over to Himself many Jews and many of the Greek [race] also. </a:t>
            </a:r>
            <a:r>
              <a:rPr lang="en-US" altLang="en-US" sz="3000" dirty="0" smtClean="0">
                <a:effectLst>
                  <a:outerShdw blurRad="38100" dist="38100" dir="2700000" algn="tl">
                    <a:srgbClr val="000000"/>
                  </a:outerShdw>
                </a:effectLst>
              </a:rPr>
              <a:t>This </a:t>
            </a:r>
            <a:r>
              <a:rPr lang="en-US" altLang="en-US" sz="3000" dirty="0">
                <a:effectLst>
                  <a:outerShdw blurRad="38100" dist="38100" dir="2700000" algn="tl">
                    <a:srgbClr val="000000"/>
                  </a:outerShdw>
                </a:effectLst>
              </a:rPr>
              <a:t>one was the Christ. And when, upon accusation of the leading men among us, Pilate had condemned Him to the cross, those who had loved Him at the first </a:t>
            </a:r>
            <a:r>
              <a:rPr lang="en-US" altLang="en-US" sz="3000" dirty="0" smtClean="0">
                <a:effectLst>
                  <a:outerShdw blurRad="38100" dist="38100" dir="2700000" algn="tl">
                    <a:srgbClr val="000000"/>
                  </a:outerShdw>
                </a:effectLst>
              </a:rPr>
              <a:t>[</a:t>
            </a:r>
            <a:r>
              <a:rPr lang="en-US" altLang="en-US" sz="3000" dirty="0">
                <a:effectLst>
                  <a:outerShdw blurRad="38100" dist="38100" dir="2700000" algn="tl">
                    <a:srgbClr val="000000"/>
                  </a:outerShdw>
                </a:effectLst>
              </a:rPr>
              <a:t>man], has not ceased.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519736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Do you understand the logical basis for faith in Christ?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 </a:t>
            </a:r>
            <a:r>
              <a:rPr lang="en-US" altLang="en-US" sz="3000" b="1" u="sng" dirty="0">
                <a:effectLst>
                  <a:outerShdw blurRad="38100" dist="38100" dir="2700000" algn="tl">
                    <a:srgbClr val="000000"/>
                  </a:outerShdw>
                </a:effectLst>
              </a:rPr>
              <a:t>16:13-17 (NKJV)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…He </a:t>
            </a:r>
            <a:r>
              <a:rPr lang="en-US" altLang="en-US" sz="3000" dirty="0">
                <a:effectLst>
                  <a:outerShdw blurRad="38100" dist="38100" dir="2700000" algn="tl">
                    <a:srgbClr val="000000"/>
                  </a:outerShdw>
                </a:effectLst>
              </a:rPr>
              <a:t>asked His disciples, saying, "Who do men say that I, the Son of Man, am?" </a:t>
            </a:r>
            <a:r>
              <a:rPr lang="en-US" altLang="en-US" sz="3000" dirty="0" smtClean="0">
                <a:effectLst>
                  <a:outerShdw blurRad="38100" dist="38100" dir="2700000" algn="tl">
                    <a:srgbClr val="000000"/>
                  </a:outerShdw>
                </a:effectLst>
              </a:rPr>
              <a:t>….15 </a:t>
            </a:r>
            <a:r>
              <a:rPr lang="en-US" altLang="en-US" sz="3000" dirty="0">
                <a:effectLst>
                  <a:outerShdw blurRad="38100" dist="38100" dir="2700000" algn="tl">
                    <a:srgbClr val="000000"/>
                  </a:outerShdw>
                </a:effectLst>
              </a:rPr>
              <a:t>He said to them, "But who do you say that I am?" 16 Simon Peter answered and said, "You are the Christ, the Son of the living God. " 17 Jesus answered and said to him, "Blessed are you, Simon Bar-Jonah, for flesh and blood has not revealed this to you, but My Father who is in heaven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970365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Who Moved the Stone?</a:t>
            </a:r>
          </a:p>
        </p:txBody>
      </p:sp>
      <p:sp>
        <p:nvSpPr>
          <p:cNvPr id="440323"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did </a:t>
            </a:r>
            <a:r>
              <a:rPr lang="en-US" altLang="en-US" sz="3000" dirty="0">
                <a:effectLst>
                  <a:outerShdw blurRad="38100" dist="38100" dir="2700000" algn="tl">
                    <a:srgbClr val="000000"/>
                  </a:outerShdw>
                </a:effectLst>
              </a:rPr>
              <a:t>not cease; </a:t>
            </a:r>
            <a:r>
              <a:rPr lang="en-US" altLang="en-US" dirty="0">
                <a:effectLst>
                  <a:outerShdw blurRad="38100" dist="38100" dir="2700000" algn="tl">
                    <a:srgbClr val="000000"/>
                  </a:outerShdw>
                </a:effectLst>
              </a:rPr>
              <a:t>for He appeared to them alive again on the third day, as the divine prophets had spoken these and ten thousand other wonderful things concerning Him. And even until now the “sect” of Christians, named after this one [man], has not ceased.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061161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is the Son of God. </a:t>
            </a:r>
            <a:r>
              <a:rPr lang="en-US" altLang="en-US" b="1" dirty="0">
                <a:effectLst>
                  <a:outerShdw blurRad="38100" dist="38100" dir="2700000" algn="tl">
                    <a:srgbClr val="000000"/>
                  </a:outerShdw>
                </a:effectLst>
              </a:rPr>
              <a:t>(Rom 1:3-4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12761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 </a:t>
            </a:r>
            <a:r>
              <a:rPr lang="en-US" altLang="en-US" b="1" u="sng" dirty="0">
                <a:effectLst>
                  <a:outerShdw blurRad="38100" dist="38100" dir="2700000" algn="tl">
                    <a:srgbClr val="000000"/>
                  </a:outerShdw>
                </a:effectLst>
              </a:rPr>
              <a:t>1:3-4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concerning His Son Jesus Christ our Lord, who was born of the seed of David according to the flesh, 4 and declared to be the Son of God with power according to the Spirit of holiness, by the resurrection from the dead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47600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resurrection is certain.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(1 Cor </a:t>
            </a:r>
            <a:r>
              <a:rPr lang="en-US" altLang="en-US" b="1" dirty="0">
                <a:effectLst>
                  <a:outerShdw blurRad="38100" dist="38100" dir="2700000" algn="tl">
                    <a:srgbClr val="000000"/>
                  </a:outerShdw>
                </a:effectLst>
              </a:rPr>
              <a:t>6:14; 2 Cor 4:13-14; </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Acts </a:t>
            </a:r>
            <a:r>
              <a:rPr lang="en-US" altLang="en-US" b="1" dirty="0">
                <a:effectLst>
                  <a:outerShdw blurRad="38100" dist="38100" dir="2700000" algn="tl">
                    <a:srgbClr val="000000"/>
                  </a:outerShdw>
                </a:effectLst>
              </a:rPr>
              <a:t>17:30-31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316270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 6:14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God both raised up the Lord and will also raise us up by His power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361389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 4:13-14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since we have the same spirit of faith, according to what is written, "I believed and therefore I spoke," we also believe and therefore speak, 14 knowing that He who raised up the Lord Jesus will also raise us up with Jesus, and will present us with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00807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17:30-31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Truly, these times of ignorance God overlooked, but now commands all men everywhere to repent, 31 "because He has appointed a day on which He will judge the world in righteousness by the Man whom He has ordained. He has given assurance of this to all by raising Him from the dead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52548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 3:21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also an antitype which now saves us; baptism (not the removal of the filth of the flesh, but the answer of a good conscience toward God), through the resurrection of Jesus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98938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you believe that Jesus Christ was raised from the dead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16649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Dying </a:t>
            </a:r>
            <a:r>
              <a:rPr lang="en-US" altLang="en-US" dirty="0">
                <a:effectLst>
                  <a:outerShdw blurRad="38100" dist="38100" dir="2700000" algn="tl">
                    <a:srgbClr val="000000"/>
                  </a:outerShdw>
                </a:effectLst>
              </a:rPr>
              <a:t>words of atheists.</a:t>
            </a:r>
          </a:p>
          <a:p>
            <a:r>
              <a:rPr lang="en-US" altLang="en-US" b="1" u="sng" dirty="0" smtClean="0">
                <a:effectLst>
                  <a:outerShdw blurRad="38100" dist="38100" dir="2700000" algn="tl">
                    <a:srgbClr val="000000"/>
                  </a:outerShdw>
                </a:effectLst>
              </a:rPr>
              <a:t>Ingersoll</a:t>
            </a:r>
            <a:r>
              <a:rPr lang="en-US" altLang="en-US" b="1" u="sng" dirty="0">
                <a:effectLst>
                  <a:outerShdw blurRad="38100" dist="38100" dir="2700000" algn="tl">
                    <a:srgbClr val="000000"/>
                  </a:outerShdw>
                </a:effectLst>
              </a:rPr>
              <a:t>:</a:t>
            </a:r>
            <a:r>
              <a:rPr lang="en-US" altLang="en-US" dirty="0">
                <a:effectLst>
                  <a:outerShdw blurRad="38100" dist="38100" dir="2700000" algn="tl">
                    <a:srgbClr val="000000"/>
                  </a:outerShdw>
                </a:effectLst>
              </a:rPr>
              <a:t> "0 God, if there be a God, save my soul, if I have a soul, from hell, if there be a hell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89889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are the consequences if Jesus was never raised from the dead?</a:t>
            </a:r>
          </a:p>
        </p:txBody>
      </p:sp>
      <p:sp>
        <p:nvSpPr>
          <p:cNvPr id="43725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consequences as stated by the apostle Paul. </a:t>
            </a:r>
            <a:r>
              <a:rPr lang="en-US" altLang="en-US" b="1" dirty="0">
                <a:effectLst>
                  <a:outerShdw blurRad="38100" dist="38100" dir="2700000" algn="tl">
                    <a:srgbClr val="000000"/>
                  </a:outerShdw>
                </a:effectLst>
              </a:rPr>
              <a:t>(1 Cor 15:12-19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Effect transition="in" filter="fade">
                                      <p:cBhvr>
                                        <p:cTn id="7" dur="1000"/>
                                        <p:tgtEl>
                                          <p:spTgt spid="437251">
                                            <p:txEl>
                                              <p:pRg st="0" end="0"/>
                                            </p:txEl>
                                          </p:spTgt>
                                        </p:tgtEl>
                                      </p:cBhvr>
                                    </p:animEffect>
                                    <p:anim calcmode="lin" valueType="num">
                                      <p:cBhvr>
                                        <p:cTn id="8" dur="1000" fill="hold"/>
                                        <p:tgtEl>
                                          <p:spTgt spid="437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72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Voltaire</a:t>
            </a:r>
            <a:r>
              <a:rPr lang="en-US" altLang="en-US" b="1" u="sng" dirty="0">
                <a:effectLst>
                  <a:outerShdw blurRad="38100" dist="38100" dir="2700000" algn="tl">
                    <a:srgbClr val="000000"/>
                  </a:outerShdw>
                </a:effectLst>
              </a:rPr>
              <a: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 am </a:t>
            </a:r>
            <a:r>
              <a:rPr lang="en-US" altLang="en-US" dirty="0" smtClean="0">
                <a:effectLst>
                  <a:outerShdw blurRad="38100" dist="38100" dir="2700000" algn="tl">
                    <a:srgbClr val="000000"/>
                  </a:outerShdw>
                </a:effectLst>
              </a:rPr>
              <a:t>abandoned </a:t>
            </a:r>
            <a:r>
              <a:rPr lang="en-US" altLang="en-US" dirty="0">
                <a:effectLst>
                  <a:outerShdw blurRad="38100" dist="38100" dir="2700000" algn="tl">
                    <a:srgbClr val="000000"/>
                  </a:outerShdw>
                </a:effectLst>
              </a:rPr>
              <a:t>by God and man; I will give you half of what I am worth, if you will give me six month's life," to the doctor treating him. When told it could not be done, he continued, "Then I shall die and go to hell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18818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Significance of the Resurrection.</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Sir </a:t>
            </a:r>
            <a:r>
              <a:rPr lang="en-US" altLang="en-US" b="1" u="sng" dirty="0">
                <a:effectLst>
                  <a:outerShdw blurRad="38100" dist="38100" dir="2700000" algn="tl">
                    <a:srgbClr val="000000"/>
                  </a:outerShdw>
                </a:effectLst>
              </a:rPr>
              <a:t>Thomas Scott:</a:t>
            </a:r>
            <a:r>
              <a:rPr lang="en-US" altLang="en-US" dirty="0">
                <a:effectLst>
                  <a:outerShdw blurRad="38100" dist="38100" dir="2700000" algn="tl">
                    <a:srgbClr val="000000"/>
                  </a:outerShdw>
                </a:effectLst>
              </a:rPr>
              <a:t> "Until this </a:t>
            </a:r>
            <a:r>
              <a:rPr lang="en-US" altLang="en-US" dirty="0" smtClean="0">
                <a:effectLst>
                  <a:outerShdw blurRad="38100" dist="38100" dir="2700000" algn="tl">
                    <a:srgbClr val="000000"/>
                  </a:outerShdw>
                </a:effectLst>
              </a:rPr>
              <a:t>moment </a:t>
            </a:r>
            <a:r>
              <a:rPr lang="en-US" altLang="en-US" dirty="0">
                <a:effectLst>
                  <a:outerShdw blurRad="38100" dist="38100" dir="2700000" algn="tl">
                    <a:srgbClr val="000000"/>
                  </a:outerShdw>
                </a:effectLst>
              </a:rPr>
              <a:t>I thought there was neither a God nor a hell. Now I know and feel there are both, and I am doomed to perdition by the just judgment of the Almighty."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14368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are the consequences if Jesus was never raised from the dead?</a:t>
            </a:r>
          </a:p>
        </p:txBody>
      </p:sp>
      <p:sp>
        <p:nvSpPr>
          <p:cNvPr id="43725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Knowledgeable </a:t>
            </a:r>
            <a:r>
              <a:rPr lang="en-US" altLang="en-US" dirty="0">
                <a:effectLst>
                  <a:outerShdw blurRad="38100" dist="38100" dir="2700000" algn="tl">
                    <a:srgbClr val="000000"/>
                  </a:outerShdw>
                </a:effectLst>
              </a:rPr>
              <a:t>Atheists will challenge Christianity here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9671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Effect transition="in" filter="fade">
                                      <p:cBhvr>
                                        <p:cTn id="7" dur="1000"/>
                                        <p:tgtEl>
                                          <p:spTgt spid="437251">
                                            <p:txEl>
                                              <p:pRg st="0" end="0"/>
                                            </p:txEl>
                                          </p:spTgt>
                                        </p:tgtEl>
                                      </p:cBhvr>
                                    </p:animEffect>
                                    <p:anim calcmode="lin" valueType="num">
                                      <p:cBhvr>
                                        <p:cTn id="8" dur="1000" fill="hold"/>
                                        <p:tgtEl>
                                          <p:spTgt spid="437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72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when they speak of faith think in terms of feelings, tradition, and </a:t>
            </a:r>
            <a:r>
              <a:rPr lang="en-US" altLang="en-US" dirty="0" smtClean="0">
                <a:effectLst>
                  <a:outerShdw blurRad="38100" dist="38100" dir="2700000" algn="tl">
                    <a:srgbClr val="000000"/>
                  </a:outerShdw>
                </a:effectLst>
              </a:rPr>
              <a:t>prejudice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Faith </a:t>
            </a:r>
            <a:r>
              <a:rPr lang="en-US" altLang="en-US" dirty="0">
                <a:effectLst>
                  <a:outerShdw blurRad="38100" dist="38100" dir="2700000" algn="tl">
                    <a:srgbClr val="000000"/>
                  </a:outerShdw>
                </a:effectLst>
              </a:rPr>
              <a:t>is based upon evidence. </a:t>
            </a:r>
            <a:r>
              <a:rPr lang="en-US" altLang="en-US" b="1" dirty="0">
                <a:effectLst>
                  <a:outerShdw blurRad="38100" dist="38100" dir="2700000" algn="tl">
                    <a:srgbClr val="000000"/>
                  </a:outerShdw>
                </a:effectLst>
              </a:rPr>
              <a:t>(</a:t>
            </a:r>
            <a:r>
              <a:rPr lang="en-US" altLang="en-US" b="1" dirty="0" err="1">
                <a:effectLst>
                  <a:outerShdw blurRad="38100" dist="38100" dir="2700000" algn="tl">
                    <a:srgbClr val="000000"/>
                  </a:outerShdw>
                </a:effectLst>
              </a:rPr>
              <a:t>Heb</a:t>
            </a:r>
            <a:r>
              <a:rPr lang="en-US" altLang="en-US" b="1"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11:1)</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Nature of the Evidence - Historical, Eyewitness Testimony</a:t>
            </a:r>
          </a:p>
        </p:txBody>
      </p:sp>
      <p:sp>
        <p:nvSpPr>
          <p:cNvPr id="438275" name="Rectangle 3"/>
          <p:cNvSpPr>
            <a:spLocks noGrp="1" noChangeArrowheads="1"/>
          </p:cNvSpPr>
          <p:nvPr>
            <p:ph type="body" idx="1"/>
          </p:nvPr>
        </p:nvSpPr>
        <p:spPr/>
        <p:txBody>
          <a:bodyPr/>
          <a:lstStyle/>
          <a:p>
            <a:r>
              <a:rPr lang="en-US" altLang="en-US" b="1" u="sng" dirty="0" err="1" smtClean="0">
                <a:effectLst>
                  <a:outerShdw blurRad="38100" dist="38100" dir="2700000" algn="tl">
                    <a:srgbClr val="000000"/>
                  </a:outerShdw>
                </a:effectLst>
              </a:rPr>
              <a:t>Heb</a:t>
            </a:r>
            <a:r>
              <a:rPr lang="en-US" altLang="en-US" b="1" u="sng" dirty="0" smtClean="0">
                <a:effectLst>
                  <a:outerShdw blurRad="38100" dist="38100" dir="2700000" algn="tl">
                    <a:srgbClr val="000000"/>
                  </a:outerShdw>
                </a:effectLst>
              </a:rPr>
              <a:t> </a:t>
            </a:r>
            <a:r>
              <a:rPr lang="en-US" altLang="en-US" b="1" u="sng" dirty="0">
                <a:effectLst>
                  <a:outerShdw blurRad="38100" dist="38100" dir="2700000" algn="tl">
                    <a:srgbClr val="000000"/>
                  </a:outerShdw>
                </a:effectLst>
              </a:rPr>
              <a:t>11:1</a:t>
            </a:r>
            <a:r>
              <a:rPr lang="en-US" altLang="en-US" dirty="0">
                <a:effectLst>
                  <a:outerShdw blurRad="38100" dist="38100" dir="2700000" algn="tl">
                    <a:srgbClr val="000000"/>
                  </a:outerShdw>
                </a:effectLst>
              </a:rPr>
              <a:t> (NKJV</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"Now faith is the substance of things hoped for, the evidence of things not seen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1335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3080</TotalTime>
  <Words>3067</Words>
  <Application>Microsoft Office PowerPoint</Application>
  <PresentationFormat>On-screen Show (4:3)</PresentationFormat>
  <Paragraphs>147</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Default Design</vt:lpstr>
      <vt:lpstr>The Resurrection of Christ – Hoax or History?    </vt:lpstr>
      <vt:lpstr>Do you understand the logical basis for faith in Christ?</vt:lpstr>
      <vt:lpstr>Do you understand the logical basis for faith in Christ?</vt:lpstr>
      <vt:lpstr>Do you understand the logical basis for faith in Christ?</vt:lpstr>
      <vt:lpstr>Do you understand the logical basis for faith in Christ?</vt:lpstr>
      <vt:lpstr>What are the consequences if Jesus was never raised from the dead?</vt:lpstr>
      <vt:lpstr>What are the consequences if Jesus was never raised from the dead?</vt:lpstr>
      <vt:lpstr>The Nature of the Evidence - Historical, Eyewitness Testimony</vt:lpstr>
      <vt:lpstr>The Nature of the Evidence - Historical, Eyewitness Testimony</vt:lpstr>
      <vt:lpstr>The Nature of the Evidence - Historical, Eyewitness Testimony</vt:lpstr>
      <vt:lpstr>The Nature of the Evidence - Historical, Eyewitness Testimony</vt:lpstr>
      <vt:lpstr>The Nature of the Evidence - Historical, Eyewitness Testimony</vt:lpstr>
      <vt:lpstr>The Nature of the Evidence - Historical, Eyewitness Testimony</vt:lpstr>
      <vt:lpstr>The Nature of the Evidence - Historical, Eyewitness Testimony</vt:lpstr>
      <vt:lpstr>The Validity of Historical Testimony.</vt:lpstr>
      <vt:lpstr>The Validity of Historical Testimony.</vt:lpstr>
      <vt:lpstr>The Validity of Historical Testimony.</vt:lpstr>
      <vt:lpstr>The Validity of Historical Testimony.</vt:lpstr>
      <vt:lpstr>The New Testament Passes the Test.</vt:lpstr>
      <vt:lpstr>The New Testament Passes the Test.</vt:lpstr>
      <vt:lpstr>The New Testament Passes the Test.</vt:lpstr>
      <vt:lpstr>The New Testament Passes the Test.</vt:lpstr>
      <vt:lpstr>The New Testament Passes the Test.</vt:lpstr>
      <vt:lpstr>The New Testament Passes the Test.</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The Resurrection Scene (Mt 27:57-66)</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Who Moved the Stone?</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lpstr>The Significance of the Resurrection.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77</cp:revision>
  <dcterms:created xsi:type="dcterms:W3CDTF">2011-01-22T21:17:58Z</dcterms:created>
  <dcterms:modified xsi:type="dcterms:W3CDTF">2018-03-11T14:51:03Z</dcterms:modified>
</cp:coreProperties>
</file>