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</p:spPr>
        <p:txBody>
          <a:bodyPr/>
          <a:lstStyle>
            <a:lvl1pPr>
              <a:def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</p:spPr>
        <p:txBody>
          <a:bodyPr/>
          <a:lstStyle>
            <a:lvl1pPr marL="406400" indent="-406400"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812800" indent="-406400"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19200" indent="-406400"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25600" indent="-406400"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32000" indent="-406400">
              <a:def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  <a:lvl2pPr>
              <a:defRPr sz="3800">
                <a:solidFill>
                  <a:srgbClr val="FFFFFF"/>
                </a:solidFill>
              </a:defRPr>
            </a:lvl2pPr>
            <a:lvl3pPr>
              <a:defRPr sz="3800">
                <a:solidFill>
                  <a:srgbClr val="FFFFFF"/>
                </a:solidFill>
              </a:defRPr>
            </a:lvl3pPr>
            <a:lvl4pPr>
              <a:defRPr sz="3800">
                <a:solidFill>
                  <a:srgbClr val="FFFFFF"/>
                </a:solidFill>
              </a:defRPr>
            </a:lvl4pPr>
            <a:lvl5pPr>
              <a:defRPr sz="3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1658092" y="8886613"/>
            <a:ext cx="371349" cy="387038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3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3" Type="http://schemas.openxmlformats.org/officeDocument/2006/relationships/image" Target="../media/image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1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Relationship Id="rId3" Type="http://schemas.openxmlformats.org/officeDocument/2006/relationships/image" Target="../media/image2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creen Shot 2018-09-16 at 7.40.27 AM.png" descr="Screen Shot 2018-09-16 at 7.40.2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6" y="1017175"/>
            <a:ext cx="12996528" cy="771925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Arrow"/>
          <p:cNvSpPr/>
          <p:nvPr/>
        </p:nvSpPr>
        <p:spPr>
          <a:xfrm rot="5400000">
            <a:off x="7538878" y="5434137"/>
            <a:ext cx="1270001" cy="1270001"/>
          </a:xfrm>
          <a:prstGeom prst="rightArrow">
            <a:avLst>
              <a:gd name="adj1" fmla="val 49581"/>
              <a:gd name="adj2" fmla="val 44667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247" name="APPROACHING GOD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APPROACHING GOD</a:t>
            </a:r>
          </a:p>
        </p:txBody>
      </p:sp>
      <p:sp>
        <p:nvSpPr>
          <p:cNvPr id="248" name="Arrow"/>
          <p:cNvSpPr/>
          <p:nvPr/>
        </p:nvSpPr>
        <p:spPr>
          <a:xfrm rot="16200000">
            <a:off x="8807427" y="5309415"/>
            <a:ext cx="5597023" cy="1131561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grpSp>
        <p:nvGrpSpPr>
          <p:cNvPr id="259" name="Group"/>
          <p:cNvGrpSpPr/>
          <p:nvPr/>
        </p:nvGrpSpPr>
        <p:grpSpPr>
          <a:xfrm>
            <a:off x="11106757" y="8148752"/>
            <a:ext cx="1053437" cy="1467055"/>
            <a:chOff x="377149" y="0"/>
            <a:chExt cx="1053436" cy="1467053"/>
          </a:xfrm>
        </p:grpSpPr>
        <p:sp>
          <p:nvSpPr>
            <p:cNvPr id="249" name="Rounded Rectangle"/>
            <p:cNvSpPr/>
            <p:nvPr/>
          </p:nvSpPr>
          <p:spPr>
            <a:xfrm>
              <a:off x="396660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0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1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fill="norm" stroke="1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2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3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fill="norm" stroke="1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60" name="God"/>
          <p:cNvSpPr/>
          <p:nvPr/>
        </p:nvSpPr>
        <p:spPr>
          <a:xfrm>
            <a:off x="10334779" y="1677218"/>
            <a:ext cx="2597393" cy="1270000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60000"/>
              </a:lnSpc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63500" dist="0" dir="264000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God</a:t>
            </a:r>
            <a:br/>
          </a:p>
        </p:txBody>
      </p:sp>
      <p:grpSp>
        <p:nvGrpSpPr>
          <p:cNvPr id="281" name="Group"/>
          <p:cNvGrpSpPr/>
          <p:nvPr/>
        </p:nvGrpSpPr>
        <p:grpSpPr>
          <a:xfrm>
            <a:off x="10748013" y="4375380"/>
            <a:ext cx="1715851" cy="1467054"/>
            <a:chOff x="0" y="0"/>
            <a:chExt cx="1715849" cy="1467053"/>
          </a:xfrm>
        </p:grpSpPr>
        <p:sp>
          <p:nvSpPr>
            <p:cNvPr id="261" name="Shape"/>
            <p:cNvSpPr/>
            <p:nvPr/>
          </p:nvSpPr>
          <p:spPr>
            <a:xfrm>
              <a:off x="0" y="1026961"/>
              <a:ext cx="1715850" cy="440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447"/>
                  </a:moveTo>
                  <a:lnTo>
                    <a:pt x="2702" y="0"/>
                  </a:lnTo>
                  <a:lnTo>
                    <a:pt x="19097" y="0"/>
                  </a:lnTo>
                  <a:lnTo>
                    <a:pt x="21600" y="21600"/>
                  </a:lnTo>
                  <a:lnTo>
                    <a:pt x="0" y="214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rgbClr val="88540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grpSp>
          <p:nvGrpSpPr>
            <p:cNvPr id="267" name="Group"/>
            <p:cNvGrpSpPr/>
            <p:nvPr/>
          </p:nvGrpSpPr>
          <p:grpSpPr>
            <a:xfrm>
              <a:off x="93247" y="-1"/>
              <a:ext cx="1415196" cy="1123045"/>
              <a:chOff x="0" y="0"/>
              <a:chExt cx="1415194" cy="1123043"/>
            </a:xfrm>
          </p:grpSpPr>
          <p:sp>
            <p:nvSpPr>
              <p:cNvPr id="262" name="Shape"/>
              <p:cNvSpPr/>
              <p:nvPr/>
            </p:nvSpPr>
            <p:spPr>
              <a:xfrm>
                <a:off x="968450" y="172369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3" name="Shape"/>
              <p:cNvSpPr/>
              <p:nvPr/>
            </p:nvSpPr>
            <p:spPr>
              <a:xfrm>
                <a:off x="542690" y="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4" name="Shape"/>
              <p:cNvSpPr/>
              <p:nvPr/>
            </p:nvSpPr>
            <p:spPr>
              <a:xfrm>
                <a:off x="240211" y="287388"/>
                <a:ext cx="446745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FFB538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5" name="Shape"/>
              <p:cNvSpPr/>
              <p:nvPr/>
            </p:nvSpPr>
            <p:spPr>
              <a:xfrm>
                <a:off x="826126" y="23041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6" name="Shape"/>
              <p:cNvSpPr/>
              <p:nvPr/>
            </p:nvSpPr>
            <p:spPr>
              <a:xfrm>
                <a:off x="-1" y="175780"/>
                <a:ext cx="446746" cy="835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4" h="21530" fill="norm" stroke="1" extrusionOk="0">
                    <a:moveTo>
                      <a:pt x="9249" y="21510"/>
                    </a:moveTo>
                    <a:cubicBezTo>
                      <a:pt x="6466" y="21370"/>
                      <a:pt x="3903" y="20534"/>
                      <a:pt x="2181" y="19200"/>
                    </a:cubicBezTo>
                    <a:cubicBezTo>
                      <a:pt x="-222" y="17339"/>
                      <a:pt x="-675" y="14812"/>
                      <a:pt x="1001" y="12677"/>
                    </a:cubicBezTo>
                    <a:cubicBezTo>
                      <a:pt x="2541" y="10717"/>
                      <a:pt x="5705" y="9399"/>
                      <a:pt x="7199" y="7425"/>
                    </a:cubicBezTo>
                    <a:cubicBezTo>
                      <a:pt x="8037" y="6318"/>
                      <a:pt x="8286" y="5082"/>
                      <a:pt x="7938" y="3882"/>
                    </a:cubicBezTo>
                    <a:cubicBezTo>
                      <a:pt x="7488" y="2330"/>
                      <a:pt x="6077" y="941"/>
                      <a:pt x="3995" y="0"/>
                    </a:cubicBezTo>
                    <a:cubicBezTo>
                      <a:pt x="7528" y="473"/>
                      <a:pt x="10746" y="1580"/>
                      <a:pt x="13229" y="3178"/>
                    </a:cubicBezTo>
                    <a:cubicBezTo>
                      <a:pt x="15409" y="4581"/>
                      <a:pt x="16924" y="6298"/>
                      <a:pt x="18117" y="8083"/>
                    </a:cubicBezTo>
                    <a:cubicBezTo>
                      <a:pt x="19854" y="10684"/>
                      <a:pt x="20925" y="13496"/>
                      <a:pt x="19885" y="16231"/>
                    </a:cubicBezTo>
                    <a:cubicBezTo>
                      <a:pt x="19146" y="18173"/>
                      <a:pt x="17330" y="19942"/>
                      <a:pt x="14441" y="20876"/>
                    </a:cubicBezTo>
                    <a:cubicBezTo>
                      <a:pt x="12851" y="21391"/>
                      <a:pt x="11045" y="21600"/>
                      <a:pt x="9249" y="21510"/>
                    </a:cubicBezTo>
                    <a:close/>
                  </a:path>
                </a:pathLst>
              </a:custGeom>
              <a:solidFill>
                <a:srgbClr val="DE2826">
                  <a:alpha val="71604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72" name="Group"/>
            <p:cNvGrpSpPr/>
            <p:nvPr/>
          </p:nvGrpSpPr>
          <p:grpSpPr>
            <a:xfrm>
              <a:off x="58871" y="647855"/>
              <a:ext cx="1600879" cy="502001"/>
              <a:chOff x="0" y="0"/>
              <a:chExt cx="1600878" cy="502000"/>
            </a:xfrm>
          </p:grpSpPr>
          <p:sp>
            <p:nvSpPr>
              <p:cNvPr id="268" name="Rounded Rectangle"/>
              <p:cNvSpPr/>
              <p:nvPr/>
            </p:nvSpPr>
            <p:spPr>
              <a:xfrm flipH="1" rot="910930">
                <a:off x="497164" y="141105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69" name="Rounded Rectangle"/>
              <p:cNvSpPr/>
              <p:nvPr/>
            </p:nvSpPr>
            <p:spPr>
              <a:xfrm flipH="1" rot="910930">
                <a:off x="257214" y="189371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0" name="Rounded Rectangle"/>
              <p:cNvSpPr/>
              <p:nvPr/>
            </p:nvSpPr>
            <p:spPr>
              <a:xfrm flipH="1" rot="20778005">
                <a:off x="4657" y="169274"/>
                <a:ext cx="1100458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1" name="Rounded Rectangle"/>
              <p:cNvSpPr/>
              <p:nvPr/>
            </p:nvSpPr>
            <p:spPr>
              <a:xfrm flipH="1" rot="20860834">
                <a:off x="290225" y="191998"/>
                <a:ext cx="1100459" cy="17152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88540A"/>
                  </a:gs>
                  <a:gs pos="100000">
                    <a:srgbClr val="613804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79" name="Group"/>
            <p:cNvGrpSpPr/>
            <p:nvPr/>
          </p:nvGrpSpPr>
          <p:grpSpPr>
            <a:xfrm>
              <a:off x="364615" y="581801"/>
              <a:ext cx="863856" cy="440094"/>
              <a:chOff x="0" y="0"/>
              <a:chExt cx="863854" cy="440092"/>
            </a:xfrm>
          </p:grpSpPr>
          <p:sp>
            <p:nvSpPr>
              <p:cNvPr id="273" name="Oval"/>
              <p:cNvSpPr/>
              <p:nvPr/>
            </p:nvSpPr>
            <p:spPr>
              <a:xfrm>
                <a:off x="212038" y="9735"/>
                <a:ext cx="614202" cy="318630"/>
              </a:xfrm>
              <a:prstGeom prst="ellipse">
                <a:avLst/>
              </a:prstGeom>
              <a:gradFill flip="none" rotWithShape="1">
                <a:gsLst>
                  <a:gs pos="0">
                    <a:srgbClr val="DCDEE0"/>
                  </a:gs>
                  <a:gs pos="100000">
                    <a:srgbClr val="A6AAA8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4" name="Oval"/>
              <p:cNvSpPr/>
              <p:nvPr/>
            </p:nvSpPr>
            <p:spPr>
              <a:xfrm rot="19351939">
                <a:off x="27665" y="72185"/>
                <a:ext cx="303032" cy="193730"/>
              </a:xfrm>
              <a:prstGeom prst="ellipse">
                <a:avLst/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5" name="Rounded Rectangle"/>
              <p:cNvSpPr/>
              <p:nvPr/>
            </p:nvSpPr>
            <p:spPr>
              <a:xfrm flipH="1" rot="17317123">
                <a:off x="223566" y="310107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6" name="Rounded Rectangle"/>
              <p:cNvSpPr/>
              <p:nvPr/>
            </p:nvSpPr>
            <p:spPr>
              <a:xfrm flipH="1" rot="16478207">
                <a:off x="621282" y="294981"/>
                <a:ext cx="187795" cy="621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7" name="Rounded Rectangle"/>
              <p:cNvSpPr/>
              <p:nvPr/>
            </p:nvSpPr>
            <p:spPr>
              <a:xfrm flipH="1" rot="14786675">
                <a:off x="703943" y="261840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78" name="Rounded Rectangle"/>
              <p:cNvSpPr/>
              <p:nvPr/>
            </p:nvSpPr>
            <p:spPr>
              <a:xfrm flipH="1" rot="14786675">
                <a:off x="318411" y="286264"/>
                <a:ext cx="187796" cy="6215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3585F"/>
                  </a:gs>
                  <a:gs pos="100000">
                    <a:srgbClr val="000000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280" name="Shape"/>
            <p:cNvSpPr/>
            <p:nvPr/>
          </p:nvSpPr>
          <p:spPr>
            <a:xfrm>
              <a:off x="331763" y="719212"/>
              <a:ext cx="1055096" cy="29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12" fill="norm" stroke="1" extrusionOk="0">
                  <a:moveTo>
                    <a:pt x="8118" y="6902"/>
                  </a:moveTo>
                  <a:cubicBezTo>
                    <a:pt x="5995" y="8571"/>
                    <a:pt x="3869" y="4071"/>
                    <a:pt x="1724" y="5346"/>
                  </a:cubicBezTo>
                  <a:cubicBezTo>
                    <a:pt x="973" y="5792"/>
                    <a:pt x="295" y="6987"/>
                    <a:pt x="79" y="8870"/>
                  </a:cubicBezTo>
                  <a:cubicBezTo>
                    <a:pt x="-357" y="12665"/>
                    <a:pt x="1094" y="15730"/>
                    <a:pt x="2702" y="17258"/>
                  </a:cubicBezTo>
                  <a:cubicBezTo>
                    <a:pt x="3646" y="18155"/>
                    <a:pt x="4640" y="18858"/>
                    <a:pt x="5637" y="18463"/>
                  </a:cubicBezTo>
                  <a:cubicBezTo>
                    <a:pt x="6700" y="18042"/>
                    <a:pt x="7661" y="16379"/>
                    <a:pt x="8742" y="16430"/>
                  </a:cubicBezTo>
                  <a:cubicBezTo>
                    <a:pt x="10352" y="16504"/>
                    <a:pt x="11533" y="20180"/>
                    <a:pt x="13090" y="21029"/>
                  </a:cubicBezTo>
                  <a:cubicBezTo>
                    <a:pt x="13846" y="21441"/>
                    <a:pt x="14634" y="21150"/>
                    <a:pt x="15315" y="20210"/>
                  </a:cubicBezTo>
                  <a:cubicBezTo>
                    <a:pt x="16448" y="18646"/>
                    <a:pt x="17149" y="15476"/>
                    <a:pt x="18344" y="14217"/>
                  </a:cubicBezTo>
                  <a:cubicBezTo>
                    <a:pt x="19476" y="13026"/>
                    <a:pt x="21036" y="12941"/>
                    <a:pt x="21164" y="9793"/>
                  </a:cubicBezTo>
                  <a:cubicBezTo>
                    <a:pt x="21243" y="7854"/>
                    <a:pt x="20575" y="6482"/>
                    <a:pt x="20012" y="5150"/>
                  </a:cubicBezTo>
                  <a:cubicBezTo>
                    <a:pt x="19053" y="2885"/>
                    <a:pt x="18185" y="-159"/>
                    <a:pt x="16883" y="6"/>
                  </a:cubicBezTo>
                  <a:cubicBezTo>
                    <a:pt x="15947" y="125"/>
                    <a:pt x="15219" y="2043"/>
                    <a:pt x="14314" y="2588"/>
                  </a:cubicBezTo>
                  <a:cubicBezTo>
                    <a:pt x="13365" y="3158"/>
                    <a:pt x="12380" y="2142"/>
                    <a:pt x="11423" y="2588"/>
                  </a:cubicBezTo>
                  <a:cubicBezTo>
                    <a:pt x="10187" y="3165"/>
                    <a:pt x="9313" y="5963"/>
                    <a:pt x="8118" y="6902"/>
                  </a:cubicBezTo>
                  <a:close/>
                </a:path>
              </a:pathLst>
            </a:custGeom>
            <a:solidFill>
              <a:srgbClr val="971817">
                <a:alpha val="6796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84" name="Group"/>
          <p:cNvGrpSpPr/>
          <p:nvPr/>
        </p:nvGrpSpPr>
        <p:grpSpPr>
          <a:xfrm>
            <a:off x="10914845" y="6741498"/>
            <a:ext cx="1382187" cy="1021200"/>
            <a:chOff x="0" y="0"/>
            <a:chExt cx="1382185" cy="1021198"/>
          </a:xfrm>
        </p:grpSpPr>
        <p:sp>
          <p:nvSpPr>
            <p:cNvPr id="282" name="Shape"/>
            <p:cNvSpPr/>
            <p:nvPr/>
          </p:nvSpPr>
          <p:spPr>
            <a:xfrm>
              <a:off x="-1" y="0"/>
              <a:ext cx="1382187" cy="1021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46" fill="norm" stroke="1" extrusionOk="0">
                  <a:moveTo>
                    <a:pt x="10629" y="0"/>
                  </a:moveTo>
                  <a:cubicBezTo>
                    <a:pt x="7830" y="23"/>
                    <a:pt x="5036" y="683"/>
                    <a:pt x="2509" y="2327"/>
                  </a:cubicBezTo>
                  <a:cubicBezTo>
                    <a:pt x="1539" y="2958"/>
                    <a:pt x="590" y="3786"/>
                    <a:pt x="199" y="5144"/>
                  </a:cubicBezTo>
                  <a:cubicBezTo>
                    <a:pt x="-61" y="6047"/>
                    <a:pt x="-27" y="6982"/>
                    <a:pt x="81" y="7925"/>
                  </a:cubicBezTo>
                  <a:cubicBezTo>
                    <a:pt x="389" y="10628"/>
                    <a:pt x="1224" y="13366"/>
                    <a:pt x="2533" y="15615"/>
                  </a:cubicBezTo>
                  <a:cubicBezTo>
                    <a:pt x="4577" y="19128"/>
                    <a:pt x="7555" y="21506"/>
                    <a:pt x="10842" y="21545"/>
                  </a:cubicBezTo>
                  <a:cubicBezTo>
                    <a:pt x="13517" y="21577"/>
                    <a:pt x="16045" y="20017"/>
                    <a:pt x="17953" y="17468"/>
                  </a:cubicBezTo>
                  <a:cubicBezTo>
                    <a:pt x="19801" y="14999"/>
                    <a:pt x="20867" y="11660"/>
                    <a:pt x="21312" y="8431"/>
                  </a:cubicBezTo>
                  <a:cubicBezTo>
                    <a:pt x="21476" y="7243"/>
                    <a:pt x="21539" y="6057"/>
                    <a:pt x="21164" y="4937"/>
                  </a:cubicBezTo>
                  <a:cubicBezTo>
                    <a:pt x="20732" y="3644"/>
                    <a:pt x="19807" y="2858"/>
                    <a:pt x="18861" y="2252"/>
                  </a:cubicBezTo>
                  <a:cubicBezTo>
                    <a:pt x="16297" y="609"/>
                    <a:pt x="13463" y="-23"/>
                    <a:pt x="1062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B437"/>
                </a:gs>
                <a:gs pos="100000">
                  <a:srgbClr val="88540A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3" name="Oval"/>
            <p:cNvSpPr/>
            <p:nvPr/>
          </p:nvSpPr>
          <p:spPr>
            <a:xfrm>
              <a:off x="59842" y="33296"/>
              <a:ext cx="1270001" cy="507322"/>
            </a:xfrm>
            <a:prstGeom prst="ellipse">
              <a:avLst/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89" name="Group"/>
          <p:cNvGrpSpPr/>
          <p:nvPr/>
        </p:nvGrpSpPr>
        <p:grpSpPr>
          <a:xfrm>
            <a:off x="10677501" y="1501413"/>
            <a:ext cx="1911949" cy="1441182"/>
            <a:chOff x="0" y="0"/>
            <a:chExt cx="1911948" cy="1441180"/>
          </a:xfrm>
        </p:grpSpPr>
        <p:sp>
          <p:nvSpPr>
            <p:cNvPr id="285" name="Shape"/>
            <p:cNvSpPr/>
            <p:nvPr/>
          </p:nvSpPr>
          <p:spPr>
            <a:xfrm>
              <a:off x="0" y="-1"/>
              <a:ext cx="1911949" cy="144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20257"/>
                  </a:moveTo>
                  <a:cubicBezTo>
                    <a:pt x="861" y="20682"/>
                    <a:pt x="1818" y="20726"/>
                    <a:pt x="2703" y="20381"/>
                  </a:cubicBezTo>
                  <a:cubicBezTo>
                    <a:pt x="3312" y="20143"/>
                    <a:pt x="3867" y="19725"/>
                    <a:pt x="4488" y="19536"/>
                  </a:cubicBezTo>
                  <a:cubicBezTo>
                    <a:pt x="5457" y="19241"/>
                    <a:pt x="6467" y="19515"/>
                    <a:pt x="7352" y="20077"/>
                  </a:cubicBezTo>
                  <a:cubicBezTo>
                    <a:pt x="8040" y="20515"/>
                    <a:pt x="8673" y="21129"/>
                    <a:pt x="9448" y="21250"/>
                  </a:cubicBezTo>
                  <a:cubicBezTo>
                    <a:pt x="10579" y="21427"/>
                    <a:pt x="11565" y="20555"/>
                    <a:pt x="12480" y="19728"/>
                  </a:cubicBezTo>
                  <a:cubicBezTo>
                    <a:pt x="13247" y="19033"/>
                    <a:pt x="14149" y="18381"/>
                    <a:pt x="15006" y="18835"/>
                  </a:cubicBezTo>
                  <a:cubicBezTo>
                    <a:pt x="15605" y="19151"/>
                    <a:pt x="15906" y="19936"/>
                    <a:pt x="16427" y="20404"/>
                  </a:cubicBezTo>
                  <a:cubicBezTo>
                    <a:pt x="17160" y="21063"/>
                    <a:pt x="18129" y="20992"/>
                    <a:pt x="19040" y="20873"/>
                  </a:cubicBezTo>
                  <a:cubicBezTo>
                    <a:pt x="19895" y="20761"/>
                    <a:pt x="20749" y="20630"/>
                    <a:pt x="21600" y="20479"/>
                  </a:cubicBezTo>
                  <a:lnTo>
                    <a:pt x="21230" y="1457"/>
                  </a:lnTo>
                  <a:cubicBezTo>
                    <a:pt x="20677" y="2091"/>
                    <a:pt x="19948" y="2455"/>
                    <a:pt x="19184" y="2477"/>
                  </a:cubicBezTo>
                  <a:cubicBezTo>
                    <a:pt x="18471" y="2498"/>
                    <a:pt x="17778" y="2219"/>
                    <a:pt x="17192" y="1728"/>
                  </a:cubicBezTo>
                  <a:cubicBezTo>
                    <a:pt x="16571" y="1208"/>
                    <a:pt x="16075" y="454"/>
                    <a:pt x="15358" y="150"/>
                  </a:cubicBezTo>
                  <a:cubicBezTo>
                    <a:pt x="14598" y="-173"/>
                    <a:pt x="13780" y="69"/>
                    <a:pt x="13041" y="460"/>
                  </a:cubicBezTo>
                  <a:cubicBezTo>
                    <a:pt x="12006" y="1006"/>
                    <a:pt x="11038" y="1841"/>
                    <a:pt x="9902" y="1879"/>
                  </a:cubicBezTo>
                  <a:cubicBezTo>
                    <a:pt x="9223" y="1902"/>
                    <a:pt x="8570" y="1631"/>
                    <a:pt x="7954" y="1289"/>
                  </a:cubicBezTo>
                  <a:cubicBezTo>
                    <a:pt x="7368" y="965"/>
                    <a:pt x="6800" y="574"/>
                    <a:pt x="6166" y="428"/>
                  </a:cubicBezTo>
                  <a:cubicBezTo>
                    <a:pt x="5141" y="192"/>
                    <a:pt x="4088" y="610"/>
                    <a:pt x="3378" y="1533"/>
                  </a:cubicBezTo>
                  <a:cubicBezTo>
                    <a:pt x="2915" y="2007"/>
                    <a:pt x="2323" y="2255"/>
                    <a:pt x="1717" y="2229"/>
                  </a:cubicBezTo>
                  <a:cubicBezTo>
                    <a:pt x="1175" y="2206"/>
                    <a:pt x="655" y="1965"/>
                    <a:pt x="241" y="1544"/>
                  </a:cubicBezTo>
                  <a:lnTo>
                    <a:pt x="0" y="20257"/>
                  </a:lnTo>
                  <a:close/>
                </a:path>
              </a:pathLst>
            </a:custGeom>
            <a:solidFill>
              <a:srgbClr val="00397A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20058" y="1046788"/>
              <a:ext cx="1865571" cy="219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59" fill="norm" stroke="1" extrusionOk="0">
                  <a:moveTo>
                    <a:pt x="0" y="5309"/>
                  </a:moveTo>
                  <a:cubicBezTo>
                    <a:pt x="352" y="6282"/>
                    <a:pt x="726" y="6740"/>
                    <a:pt x="1102" y="6659"/>
                  </a:cubicBezTo>
                  <a:cubicBezTo>
                    <a:pt x="2100" y="6444"/>
                    <a:pt x="2994" y="2541"/>
                    <a:pt x="3964" y="904"/>
                  </a:cubicBezTo>
                  <a:cubicBezTo>
                    <a:pt x="5256" y="-1280"/>
                    <a:pt x="6606" y="582"/>
                    <a:pt x="7749" y="5535"/>
                  </a:cubicBezTo>
                  <a:cubicBezTo>
                    <a:pt x="8438" y="8523"/>
                    <a:pt x="9077" y="12669"/>
                    <a:pt x="9881" y="12962"/>
                  </a:cubicBezTo>
                  <a:cubicBezTo>
                    <a:pt x="11396" y="13512"/>
                    <a:pt x="12361" y="865"/>
                    <a:pt x="13854" y="379"/>
                  </a:cubicBezTo>
                  <a:cubicBezTo>
                    <a:pt x="15249" y="-75"/>
                    <a:pt x="16155" y="9619"/>
                    <a:pt x="17338" y="14658"/>
                  </a:cubicBezTo>
                  <a:cubicBezTo>
                    <a:pt x="18668" y="20320"/>
                    <a:pt x="20320" y="19948"/>
                    <a:pt x="21600" y="13698"/>
                  </a:cubicBezTo>
                </a:path>
              </a:pathLst>
            </a:custGeom>
            <a:noFill/>
            <a:ln w="635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29915" y="1146595"/>
              <a:ext cx="1852115" cy="19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fill="norm" stroke="1" extrusionOk="0">
                  <a:moveTo>
                    <a:pt x="0" y="5709"/>
                  </a:moveTo>
                  <a:cubicBezTo>
                    <a:pt x="360" y="6647"/>
                    <a:pt x="733" y="7167"/>
                    <a:pt x="1110" y="7254"/>
                  </a:cubicBezTo>
                  <a:cubicBezTo>
                    <a:pt x="2099" y="7484"/>
                    <a:pt x="3052" y="4765"/>
                    <a:pt x="4021" y="3174"/>
                  </a:cubicBezTo>
                  <a:cubicBezTo>
                    <a:pt x="5300" y="1074"/>
                    <a:pt x="6646" y="997"/>
                    <a:pt x="7805" y="5968"/>
                  </a:cubicBezTo>
                  <a:cubicBezTo>
                    <a:pt x="8519" y="9032"/>
                    <a:pt x="9145" y="13983"/>
                    <a:pt x="9953" y="14466"/>
                  </a:cubicBezTo>
                  <a:cubicBezTo>
                    <a:pt x="10716" y="14923"/>
                    <a:pt x="11344" y="11533"/>
                    <a:pt x="11966" y="7950"/>
                  </a:cubicBezTo>
                  <a:cubicBezTo>
                    <a:pt x="12588" y="4372"/>
                    <a:pt x="13208" y="599"/>
                    <a:pt x="13955" y="68"/>
                  </a:cubicBezTo>
                  <a:cubicBezTo>
                    <a:pt x="15277" y="-871"/>
                    <a:pt x="16276" y="8185"/>
                    <a:pt x="17421" y="13515"/>
                  </a:cubicBezTo>
                  <a:cubicBezTo>
                    <a:pt x="18695" y="19452"/>
                    <a:pt x="20208" y="20729"/>
                    <a:pt x="21600" y="17042"/>
                  </a:cubicBezTo>
                </a:path>
              </a:pathLst>
            </a:custGeom>
            <a:noFill/>
            <a:ln w="635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24565" y="931541"/>
              <a:ext cx="1870954" cy="20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91" fill="norm" stroke="1" extrusionOk="0">
                  <a:moveTo>
                    <a:pt x="0" y="6452"/>
                  </a:moveTo>
                  <a:cubicBezTo>
                    <a:pt x="377" y="8352"/>
                    <a:pt x="821" y="9261"/>
                    <a:pt x="1269" y="9048"/>
                  </a:cubicBezTo>
                  <a:cubicBezTo>
                    <a:pt x="2260" y="8577"/>
                    <a:pt x="3056" y="2888"/>
                    <a:pt x="4008" y="875"/>
                  </a:cubicBezTo>
                  <a:cubicBezTo>
                    <a:pt x="5227" y="-1702"/>
                    <a:pt x="6471" y="1828"/>
                    <a:pt x="7613" y="6073"/>
                  </a:cubicBezTo>
                  <a:cubicBezTo>
                    <a:pt x="8293" y="8600"/>
                    <a:pt x="8973" y="11409"/>
                    <a:pt x="9725" y="11853"/>
                  </a:cubicBezTo>
                  <a:cubicBezTo>
                    <a:pt x="10446" y="12279"/>
                    <a:pt x="11104" y="10607"/>
                    <a:pt x="11732" y="7919"/>
                  </a:cubicBezTo>
                  <a:cubicBezTo>
                    <a:pt x="12384" y="5133"/>
                    <a:pt x="12968" y="1284"/>
                    <a:pt x="13701" y="580"/>
                  </a:cubicBezTo>
                  <a:cubicBezTo>
                    <a:pt x="14980" y="-648"/>
                    <a:pt x="15968" y="7521"/>
                    <a:pt x="17073" y="12499"/>
                  </a:cubicBezTo>
                  <a:cubicBezTo>
                    <a:pt x="18449" y="18700"/>
                    <a:pt x="20102" y="19898"/>
                    <a:pt x="21600" y="15781"/>
                  </a:cubicBezTo>
                </a:path>
              </a:pathLst>
            </a:custGeom>
            <a:noFill/>
            <a:ln w="762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90" name="Ex 25:8 - Lessons from the tabernacle:…"/>
          <p:cNvSpPr txBox="1"/>
          <p:nvPr/>
        </p:nvSpPr>
        <p:spPr>
          <a:xfrm>
            <a:off x="737979" y="1964892"/>
            <a:ext cx="7674024" cy="727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02986" indent="-502986" algn="l">
              <a:lnSpc>
                <a:spcPct val="14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Ex 25:8</a:t>
            </a:r>
            <a:r>
              <a:t> - Lessons from the tabernacle:</a:t>
            </a:r>
          </a:p>
          <a:p>
            <a:pPr marL="502986" indent="-502986" algn="l">
              <a:lnSpc>
                <a:spcPct val="14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must have clean hands &amp; </a:t>
            </a:r>
            <a:br/>
            <a:r>
              <a:t>a pure heart</a:t>
            </a:r>
          </a:p>
          <a:p>
            <a:pPr marL="502986" indent="-502986" algn="l">
              <a:lnSpc>
                <a:spcPct val="14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death occurred to allow me to come near</a:t>
            </a:r>
          </a:p>
          <a:p>
            <a:pPr marL="502986" indent="-502986" algn="l">
              <a:lnSpc>
                <a:spcPct val="140000"/>
              </a:lnSpc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 still cannot see God Himself</a:t>
            </a:r>
          </a:p>
        </p:txBody>
      </p:sp>
      <p:sp>
        <p:nvSpPr>
          <p:cNvPr id="291" name="The tabernacle/temple said:…"/>
          <p:cNvSpPr/>
          <p:nvPr/>
        </p:nvSpPr>
        <p:spPr>
          <a:xfrm>
            <a:off x="2526291" y="3347643"/>
            <a:ext cx="7952218" cy="3522527"/>
          </a:xfrm>
          <a:prstGeom prst="roundRect">
            <a:avLst>
              <a:gd name="adj" fmla="val 20927"/>
            </a:avLst>
          </a:prstGeom>
          <a:solidFill>
            <a:srgbClr val="0039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tabernacle/temple said:</a:t>
            </a:r>
          </a:p>
          <a:p>
            <a:pPr>
              <a:defRPr b="1"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- God is with you</a:t>
            </a:r>
          </a:p>
          <a:p>
            <a:pPr>
              <a:defRPr b="1" sz="4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- …But </a:t>
            </a:r>
            <a:r>
              <a:rPr u="sng"/>
              <a:t>keep your distance</a:t>
            </a:r>
            <a: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2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99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99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199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199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199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3"/>
      <p:bldP build="whole" bldLvl="1" animBg="1" rev="0" advAuto="0" spid="260" grpId="4"/>
      <p:bldP build="whole" bldLvl="1" animBg="1" rev="0" advAuto="0" spid="291" grpId="8"/>
      <p:bldP build="whole" bldLvl="1" animBg="1" rev="0" advAuto="0" spid="289" grpId="7"/>
      <p:bldP build="p" bldLvl="5" animBg="1" rev="0" advAuto="0" spid="290" grpId="1"/>
      <p:bldP build="whole" bldLvl="1" animBg="1" rev="0" advAuto="0" spid="284" grpId="5"/>
      <p:bldP build="whole" bldLvl="1" animBg="1" rev="0" advAuto="0" spid="259" grpId="2"/>
      <p:bldP build="whole" bldLvl="1" animBg="1" rev="0" advAuto="0" spid="281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294" name="APPROACHING GOD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APPROACHING GOD</a:t>
            </a:r>
          </a:p>
        </p:txBody>
      </p:sp>
      <p:pic>
        <p:nvPicPr>
          <p:cNvPr id="295" name="veil torn 2.png" descr="veil torn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7355" y="1119018"/>
            <a:ext cx="7110090" cy="8630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veil torn 1.jpg" descr="veil torn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34346"/>
            <a:ext cx="13004800" cy="7084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6" grpId="2"/>
      <p:bldP build="whole" bldLvl="1" animBg="1" rev="0" advAuto="0" spid="29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299" name="WORSHIP WITHIN THE VEIL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WORSHIP WITHIN THE VEIL</a:t>
            </a:r>
          </a:p>
        </p:txBody>
      </p:sp>
      <p:sp>
        <p:nvSpPr>
          <p:cNvPr id="300" name="Arrow"/>
          <p:cNvSpPr/>
          <p:nvPr/>
        </p:nvSpPr>
        <p:spPr>
          <a:xfrm rot="16200000">
            <a:off x="8180190" y="5290569"/>
            <a:ext cx="5597023" cy="1131561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grpSp>
        <p:nvGrpSpPr>
          <p:cNvPr id="311" name="Group"/>
          <p:cNvGrpSpPr/>
          <p:nvPr/>
        </p:nvGrpSpPr>
        <p:grpSpPr>
          <a:xfrm>
            <a:off x="10479520" y="8129906"/>
            <a:ext cx="1053438" cy="1467055"/>
            <a:chOff x="377149" y="0"/>
            <a:chExt cx="1053436" cy="1467053"/>
          </a:xfrm>
        </p:grpSpPr>
        <p:sp>
          <p:nvSpPr>
            <p:cNvPr id="301" name="Rounded Rectangle"/>
            <p:cNvSpPr/>
            <p:nvPr/>
          </p:nvSpPr>
          <p:spPr>
            <a:xfrm>
              <a:off x="396660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3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fill="norm" stroke="1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4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5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fill="norm" stroke="1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12" name="God"/>
          <p:cNvSpPr/>
          <p:nvPr/>
        </p:nvSpPr>
        <p:spPr>
          <a:xfrm>
            <a:off x="9680005" y="1604439"/>
            <a:ext cx="2597393" cy="1270001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60000"/>
              </a:lnSpc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63500" dist="0" dir="264000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God</a:t>
            </a:r>
            <a:br/>
          </a:p>
        </p:txBody>
      </p:sp>
      <p:grpSp>
        <p:nvGrpSpPr>
          <p:cNvPr id="317" name="Group"/>
          <p:cNvGrpSpPr/>
          <p:nvPr/>
        </p:nvGrpSpPr>
        <p:grpSpPr>
          <a:xfrm>
            <a:off x="10060432" y="1549218"/>
            <a:ext cx="994610" cy="1326726"/>
            <a:chOff x="0" y="0"/>
            <a:chExt cx="994609" cy="1326725"/>
          </a:xfrm>
        </p:grpSpPr>
        <p:sp>
          <p:nvSpPr>
            <p:cNvPr id="313" name="Shape"/>
            <p:cNvSpPr/>
            <p:nvPr/>
          </p:nvSpPr>
          <p:spPr>
            <a:xfrm>
              <a:off x="0" y="0"/>
              <a:ext cx="994610" cy="132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42001" y="755185"/>
              <a:ext cx="709395" cy="1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fill="norm" stroke="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29690" y="915384"/>
              <a:ext cx="849129" cy="14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fill="norm" stroke="1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16942" y="1041337"/>
              <a:ext cx="864676" cy="14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fill="norm" stroke="1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22" name="Group"/>
          <p:cNvGrpSpPr/>
          <p:nvPr/>
        </p:nvGrpSpPr>
        <p:grpSpPr>
          <a:xfrm>
            <a:off x="10736101" y="1567216"/>
            <a:ext cx="1215945" cy="1295510"/>
            <a:chOff x="0" y="0"/>
            <a:chExt cx="1215944" cy="1295508"/>
          </a:xfrm>
        </p:grpSpPr>
        <p:sp>
          <p:nvSpPr>
            <p:cNvPr id="318" name="Shape"/>
            <p:cNvSpPr/>
            <p:nvPr/>
          </p:nvSpPr>
          <p:spPr>
            <a:xfrm>
              <a:off x="0" y="0"/>
              <a:ext cx="1215945" cy="129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19440" y="709815"/>
              <a:ext cx="1181782" cy="18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fill="norm" stroke="1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137498" y="862425"/>
              <a:ext cx="1072945" cy="17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fill="norm" stroke="1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156399" y="994776"/>
              <a:ext cx="1051413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fill="norm" stroke="1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23" name="Mk 15:38 - When Jesus died, the veil was torn open.…"/>
          <p:cNvSpPr txBox="1"/>
          <p:nvPr/>
        </p:nvSpPr>
        <p:spPr>
          <a:xfrm>
            <a:off x="480829" y="1964892"/>
            <a:ext cx="8808169" cy="727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02986" indent="-502986" algn="l">
              <a:lnSpc>
                <a:spcPct val="16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Mk 15:38</a:t>
            </a:r>
            <a:r>
              <a:t> - When Jesus died, the veil was torn open.</a:t>
            </a:r>
          </a:p>
          <a:p>
            <a:pPr marL="502986" indent="-502986" algn="l">
              <a:lnSpc>
                <a:spcPct val="16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10:19-20</a:t>
            </a:r>
            <a:r>
              <a:t> - We now have an unbelievable privilege:</a:t>
            </a:r>
          </a:p>
          <a:p>
            <a:pPr lvl="1" marL="947486" indent="-502986" algn="l">
              <a:lnSpc>
                <a:spcPct val="160000"/>
              </a:lnSpc>
              <a:buSzPct val="75000"/>
              <a:buChar char="•"/>
              <a:defRPr sz="4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By the blood of Jesus, we can enter the most holy place!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59065 -0.000000" origin="layout" pathEditMode="relative">
                                      <p:cBhvr>
                                        <p:cTn id="14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72219 -0.000245" origin="layout" pathEditMode="relative">
                                      <p:cBhvr>
                                        <p:cTn id="17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99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26" name="WORSHIP WITHIN THE VEIL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WORSHIP WITHIN THE VEIL</a:t>
            </a:r>
          </a:p>
        </p:txBody>
      </p:sp>
      <p:sp>
        <p:nvSpPr>
          <p:cNvPr id="327" name="Heb 4:16 - Because we have this unspeakable privilege, how should we react?…"/>
          <p:cNvSpPr txBox="1"/>
          <p:nvPr/>
        </p:nvSpPr>
        <p:spPr>
          <a:xfrm>
            <a:off x="462461" y="1964892"/>
            <a:ext cx="8315823" cy="727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02986" indent="-502986" algn="l">
              <a:lnSpc>
                <a:spcPct val="110000"/>
              </a:lnSpc>
              <a:buSzPct val="75000"/>
              <a:buChar char="•"/>
              <a:defRPr sz="4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4:16</a:t>
            </a:r>
            <a:r>
              <a:t> - Because we have this unspeakable privilege, how should we react?</a:t>
            </a:r>
          </a:p>
          <a:p>
            <a:pPr lvl="1" marL="947486" indent="-502986" algn="l">
              <a:lnSpc>
                <a:spcPct val="110000"/>
              </a:lnSpc>
              <a:buSzPct val="75000"/>
              <a:buChar char="•"/>
              <a:defRPr sz="4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10:19-25</a:t>
            </a:r>
            <a:r>
              <a:t> - Draw near, hold fast, consider each other</a:t>
            </a:r>
          </a:p>
          <a:p>
            <a:pPr lvl="1" marL="947486" indent="-502986" algn="l">
              <a:lnSpc>
                <a:spcPct val="110000"/>
              </a:lnSpc>
              <a:buSzPct val="75000"/>
              <a:buChar char="•"/>
              <a:defRPr sz="4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12:28-29</a:t>
            </a:r>
            <a:r>
              <a:t> - Worship with reverence and awe</a:t>
            </a:r>
          </a:p>
          <a:p>
            <a:pPr lvl="1" marL="947486" indent="-502986" algn="l">
              <a:lnSpc>
                <a:spcPct val="110000"/>
              </a:lnSpc>
              <a:buSzPct val="75000"/>
              <a:buChar char="•"/>
              <a:defRPr sz="4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13:15</a:t>
            </a:r>
            <a:r>
              <a:t> - Offer the sacrifice of praise</a:t>
            </a:r>
          </a:p>
        </p:txBody>
      </p:sp>
      <p:sp>
        <p:nvSpPr>
          <p:cNvPr id="328" name="Arrow"/>
          <p:cNvSpPr/>
          <p:nvPr/>
        </p:nvSpPr>
        <p:spPr>
          <a:xfrm rot="16200000">
            <a:off x="8187645" y="5291047"/>
            <a:ext cx="5597022" cy="1131561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grpSp>
        <p:nvGrpSpPr>
          <p:cNvPr id="339" name="Group"/>
          <p:cNvGrpSpPr/>
          <p:nvPr/>
        </p:nvGrpSpPr>
        <p:grpSpPr>
          <a:xfrm>
            <a:off x="10486974" y="8130385"/>
            <a:ext cx="1053438" cy="1467054"/>
            <a:chOff x="377149" y="0"/>
            <a:chExt cx="1053436" cy="1467053"/>
          </a:xfrm>
        </p:grpSpPr>
        <p:sp>
          <p:nvSpPr>
            <p:cNvPr id="329" name="Rounded Rectangle"/>
            <p:cNvSpPr/>
            <p:nvPr/>
          </p:nvSpPr>
          <p:spPr>
            <a:xfrm>
              <a:off x="396660" y="1028585"/>
              <a:ext cx="993680" cy="438469"/>
            </a:xfrm>
            <a:prstGeom prst="roundRect">
              <a:avLst>
                <a:gd name="adj" fmla="val 339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0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1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fill="norm" stroke="1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2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3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fill="norm" stroke="1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4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5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7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8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40" name="God"/>
          <p:cNvSpPr/>
          <p:nvPr/>
        </p:nvSpPr>
        <p:spPr>
          <a:xfrm>
            <a:off x="9714997" y="1595350"/>
            <a:ext cx="2597393" cy="1270001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60000"/>
              </a:lnSpc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63500" dist="0" dir="2640000">
                    <a:srgbClr val="000000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t>God</a:t>
            </a:r>
            <a:br/>
          </a:p>
        </p:txBody>
      </p:sp>
      <p:grpSp>
        <p:nvGrpSpPr>
          <p:cNvPr id="345" name="Group"/>
          <p:cNvGrpSpPr/>
          <p:nvPr/>
        </p:nvGrpSpPr>
        <p:grpSpPr>
          <a:xfrm>
            <a:off x="9314353" y="1558228"/>
            <a:ext cx="994610" cy="1326727"/>
            <a:chOff x="0" y="0"/>
            <a:chExt cx="994609" cy="1326725"/>
          </a:xfrm>
        </p:grpSpPr>
        <p:sp>
          <p:nvSpPr>
            <p:cNvPr id="341" name="Shape"/>
            <p:cNvSpPr/>
            <p:nvPr/>
          </p:nvSpPr>
          <p:spPr>
            <a:xfrm>
              <a:off x="0" y="0"/>
              <a:ext cx="994610" cy="132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1" fill="norm" stroke="1" extrusionOk="0">
                  <a:moveTo>
                    <a:pt x="0" y="19586"/>
                  </a:moveTo>
                  <a:lnTo>
                    <a:pt x="726" y="612"/>
                  </a:lnTo>
                  <a:cubicBezTo>
                    <a:pt x="1410" y="1148"/>
                    <a:pt x="2341" y="1477"/>
                    <a:pt x="3338" y="1535"/>
                  </a:cubicBezTo>
                  <a:cubicBezTo>
                    <a:pt x="5695" y="1672"/>
                    <a:pt x="7647" y="337"/>
                    <a:pt x="9951" y="59"/>
                  </a:cubicBezTo>
                  <a:cubicBezTo>
                    <a:pt x="12793" y="-285"/>
                    <a:pt x="15369" y="951"/>
                    <a:pt x="17948" y="1873"/>
                  </a:cubicBezTo>
                  <a:cubicBezTo>
                    <a:pt x="18849" y="2195"/>
                    <a:pt x="19774" y="2479"/>
                    <a:pt x="20718" y="2725"/>
                  </a:cubicBezTo>
                  <a:lnTo>
                    <a:pt x="17367" y="4874"/>
                  </a:lnTo>
                  <a:lnTo>
                    <a:pt x="19122" y="6017"/>
                  </a:lnTo>
                  <a:lnTo>
                    <a:pt x="19144" y="7478"/>
                  </a:lnTo>
                  <a:lnTo>
                    <a:pt x="21229" y="9150"/>
                  </a:lnTo>
                  <a:lnTo>
                    <a:pt x="17059" y="9991"/>
                  </a:lnTo>
                  <a:lnTo>
                    <a:pt x="18823" y="10987"/>
                  </a:lnTo>
                  <a:lnTo>
                    <a:pt x="16125" y="14378"/>
                  </a:lnTo>
                  <a:lnTo>
                    <a:pt x="21600" y="14366"/>
                  </a:lnTo>
                  <a:lnTo>
                    <a:pt x="18519" y="17580"/>
                  </a:lnTo>
                  <a:lnTo>
                    <a:pt x="19766" y="19331"/>
                  </a:lnTo>
                  <a:lnTo>
                    <a:pt x="18411" y="21019"/>
                  </a:lnTo>
                  <a:cubicBezTo>
                    <a:pt x="16793" y="21315"/>
                    <a:pt x="15081" y="21109"/>
                    <a:pt x="13677" y="20450"/>
                  </a:cubicBezTo>
                  <a:cubicBezTo>
                    <a:pt x="11924" y="19627"/>
                    <a:pt x="10614" y="18117"/>
                    <a:pt x="8491" y="18148"/>
                  </a:cubicBezTo>
                  <a:cubicBezTo>
                    <a:pt x="6243" y="18181"/>
                    <a:pt x="4873" y="19992"/>
                    <a:pt x="2680" y="20225"/>
                  </a:cubicBezTo>
                  <a:cubicBezTo>
                    <a:pt x="1700" y="20330"/>
                    <a:pt x="709" y="20094"/>
                    <a:pt x="0" y="19586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42001" y="755185"/>
              <a:ext cx="709395" cy="1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1" fill="norm" stroke="1" extrusionOk="0">
                  <a:moveTo>
                    <a:pt x="0" y="7261"/>
                  </a:moveTo>
                  <a:cubicBezTo>
                    <a:pt x="1350" y="12719"/>
                    <a:pt x="3202" y="14722"/>
                    <a:pt x="4940" y="12602"/>
                  </a:cubicBezTo>
                  <a:cubicBezTo>
                    <a:pt x="7093" y="9974"/>
                    <a:pt x="8733" y="1286"/>
                    <a:pt x="10963" y="137"/>
                  </a:cubicBezTo>
                  <a:cubicBezTo>
                    <a:pt x="13888" y="-1369"/>
                    <a:pt x="16111" y="9897"/>
                    <a:pt x="18699" y="15908"/>
                  </a:cubicBezTo>
                  <a:cubicBezTo>
                    <a:pt x="19612" y="18028"/>
                    <a:pt x="20590" y="19486"/>
                    <a:pt x="21600" y="20231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3" name="Line"/>
            <p:cNvSpPr/>
            <p:nvPr/>
          </p:nvSpPr>
          <p:spPr>
            <a:xfrm>
              <a:off x="29690" y="915384"/>
              <a:ext cx="849129" cy="141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7" fill="norm" stroke="1" extrusionOk="0">
                  <a:moveTo>
                    <a:pt x="0" y="5307"/>
                  </a:moveTo>
                  <a:cubicBezTo>
                    <a:pt x="1050" y="10077"/>
                    <a:pt x="2397" y="12164"/>
                    <a:pt x="3725" y="11077"/>
                  </a:cubicBezTo>
                  <a:cubicBezTo>
                    <a:pt x="5820" y="9362"/>
                    <a:pt x="7555" y="-29"/>
                    <a:pt x="9686" y="0"/>
                  </a:cubicBezTo>
                  <a:cubicBezTo>
                    <a:pt x="12130" y="34"/>
                    <a:pt x="13898" y="11906"/>
                    <a:pt x="16114" y="17279"/>
                  </a:cubicBezTo>
                  <a:cubicBezTo>
                    <a:pt x="17865" y="21525"/>
                    <a:pt x="19842" y="21571"/>
                    <a:pt x="21600" y="17406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4" name="Line"/>
            <p:cNvSpPr/>
            <p:nvPr/>
          </p:nvSpPr>
          <p:spPr>
            <a:xfrm>
              <a:off x="16942" y="1041337"/>
              <a:ext cx="864676" cy="141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3" fill="norm" stroke="1" extrusionOk="0">
                  <a:moveTo>
                    <a:pt x="0" y="7311"/>
                  </a:moveTo>
                  <a:cubicBezTo>
                    <a:pt x="867" y="10063"/>
                    <a:pt x="1864" y="11238"/>
                    <a:pt x="2854" y="10675"/>
                  </a:cubicBezTo>
                  <a:cubicBezTo>
                    <a:pt x="4985" y="9463"/>
                    <a:pt x="6766" y="484"/>
                    <a:pt x="8913" y="20"/>
                  </a:cubicBezTo>
                  <a:cubicBezTo>
                    <a:pt x="11227" y="-481"/>
                    <a:pt x="13119" y="8675"/>
                    <a:pt x="15202" y="14116"/>
                  </a:cubicBezTo>
                  <a:cubicBezTo>
                    <a:pt x="17199" y="19331"/>
                    <a:pt x="19424" y="21119"/>
                    <a:pt x="21600" y="19257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0" name="Group"/>
          <p:cNvGrpSpPr/>
          <p:nvPr/>
        </p:nvGrpSpPr>
        <p:grpSpPr>
          <a:xfrm>
            <a:off x="11676770" y="1573836"/>
            <a:ext cx="1215945" cy="1295510"/>
            <a:chOff x="0" y="0"/>
            <a:chExt cx="1215944" cy="1295508"/>
          </a:xfrm>
        </p:grpSpPr>
        <p:sp>
          <p:nvSpPr>
            <p:cNvPr id="346" name="Shape"/>
            <p:cNvSpPr/>
            <p:nvPr/>
          </p:nvSpPr>
          <p:spPr>
            <a:xfrm>
              <a:off x="0" y="0"/>
              <a:ext cx="1215945" cy="1295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6" fill="norm" stroke="1" extrusionOk="0">
                  <a:moveTo>
                    <a:pt x="21600" y="20138"/>
                  </a:moveTo>
                  <a:lnTo>
                    <a:pt x="21599" y="133"/>
                  </a:lnTo>
                  <a:cubicBezTo>
                    <a:pt x="20346" y="1472"/>
                    <a:pt x="18447" y="2195"/>
                    <a:pt x="16494" y="2076"/>
                  </a:cubicBezTo>
                  <a:cubicBezTo>
                    <a:pt x="15155" y="1994"/>
                    <a:pt x="13908" y="1518"/>
                    <a:pt x="12684" y="1040"/>
                  </a:cubicBezTo>
                  <a:cubicBezTo>
                    <a:pt x="11297" y="498"/>
                    <a:pt x="9871" y="-60"/>
                    <a:pt x="8352" y="6"/>
                  </a:cubicBezTo>
                  <a:cubicBezTo>
                    <a:pt x="6584" y="82"/>
                    <a:pt x="4994" y="987"/>
                    <a:pt x="4172" y="2383"/>
                  </a:cubicBezTo>
                  <a:lnTo>
                    <a:pt x="1184" y="4271"/>
                  </a:lnTo>
                  <a:lnTo>
                    <a:pt x="2651" y="5749"/>
                  </a:lnTo>
                  <a:lnTo>
                    <a:pt x="2949" y="7505"/>
                  </a:lnTo>
                  <a:lnTo>
                    <a:pt x="4736" y="8715"/>
                  </a:lnTo>
                  <a:lnTo>
                    <a:pt x="549" y="9847"/>
                  </a:lnTo>
                  <a:lnTo>
                    <a:pt x="2116" y="11131"/>
                  </a:lnTo>
                  <a:lnTo>
                    <a:pt x="0" y="14410"/>
                  </a:lnTo>
                  <a:lnTo>
                    <a:pt x="4504" y="15230"/>
                  </a:lnTo>
                  <a:lnTo>
                    <a:pt x="2066" y="17765"/>
                  </a:lnTo>
                  <a:lnTo>
                    <a:pt x="3108" y="19661"/>
                  </a:lnTo>
                  <a:lnTo>
                    <a:pt x="2025" y="21405"/>
                  </a:lnTo>
                  <a:cubicBezTo>
                    <a:pt x="3206" y="21540"/>
                    <a:pt x="4407" y="21340"/>
                    <a:pt x="5450" y="20834"/>
                  </a:cubicBezTo>
                  <a:cubicBezTo>
                    <a:pt x="7437" y="19870"/>
                    <a:pt x="8900" y="17837"/>
                    <a:pt x="11213" y="17990"/>
                  </a:cubicBezTo>
                  <a:cubicBezTo>
                    <a:pt x="12671" y="18087"/>
                    <a:pt x="13759" y="19091"/>
                    <a:pt x="15001" y="19757"/>
                  </a:cubicBezTo>
                  <a:cubicBezTo>
                    <a:pt x="16300" y="20453"/>
                    <a:pt x="17806" y="20781"/>
                    <a:pt x="19319" y="20669"/>
                  </a:cubicBezTo>
                  <a:cubicBezTo>
                    <a:pt x="20109" y="20611"/>
                    <a:pt x="20881" y="20431"/>
                    <a:pt x="21600" y="20138"/>
                  </a:cubicBezTo>
                  <a:close/>
                </a:path>
              </a:pathLst>
            </a:custGeom>
            <a:solidFill>
              <a:srgbClr val="00397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7" name="Line"/>
            <p:cNvSpPr/>
            <p:nvPr/>
          </p:nvSpPr>
          <p:spPr>
            <a:xfrm>
              <a:off x="19440" y="709815"/>
              <a:ext cx="1181782" cy="188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fill="norm" stroke="1" extrusionOk="0">
                  <a:moveTo>
                    <a:pt x="0" y="16729"/>
                  </a:moveTo>
                  <a:cubicBezTo>
                    <a:pt x="1665" y="19146"/>
                    <a:pt x="3426" y="17882"/>
                    <a:pt x="4939" y="13184"/>
                  </a:cubicBezTo>
                  <a:cubicBezTo>
                    <a:pt x="6350" y="8804"/>
                    <a:pt x="7526" y="1502"/>
                    <a:pt x="9123" y="210"/>
                  </a:cubicBezTo>
                  <a:cubicBezTo>
                    <a:pt x="11045" y="-1345"/>
                    <a:pt x="12703" y="6083"/>
                    <a:pt x="14397" y="11457"/>
                  </a:cubicBezTo>
                  <a:cubicBezTo>
                    <a:pt x="15634" y="15383"/>
                    <a:pt x="16969" y="18246"/>
                    <a:pt x="18367" y="19382"/>
                  </a:cubicBezTo>
                  <a:cubicBezTo>
                    <a:pt x="19442" y="20255"/>
                    <a:pt x="20535" y="20084"/>
                    <a:pt x="21600" y="18875"/>
                  </a:cubicBezTo>
                </a:path>
              </a:pathLst>
            </a:custGeom>
            <a:noFill/>
            <a:ln w="38100" cap="flat">
              <a:solidFill>
                <a:srgbClr val="5747C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8" name="Line"/>
            <p:cNvSpPr/>
            <p:nvPr/>
          </p:nvSpPr>
          <p:spPr>
            <a:xfrm>
              <a:off x="137498" y="862425"/>
              <a:ext cx="1072945" cy="176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16" fill="norm" stroke="1" extrusionOk="0">
                  <a:moveTo>
                    <a:pt x="0" y="19716"/>
                  </a:moveTo>
                  <a:cubicBezTo>
                    <a:pt x="976" y="18820"/>
                    <a:pt x="1920" y="17081"/>
                    <a:pt x="2799" y="14563"/>
                  </a:cubicBezTo>
                  <a:cubicBezTo>
                    <a:pt x="4565" y="9505"/>
                    <a:pt x="6077" y="1308"/>
                    <a:pt x="8087" y="145"/>
                  </a:cubicBezTo>
                  <a:cubicBezTo>
                    <a:pt x="10476" y="-1237"/>
                    <a:pt x="12470" y="7565"/>
                    <a:pt x="14621" y="12960"/>
                  </a:cubicBezTo>
                  <a:cubicBezTo>
                    <a:pt x="16790" y="18401"/>
                    <a:pt x="19218" y="20363"/>
                    <a:pt x="21600" y="18589"/>
                  </a:cubicBezTo>
                </a:path>
              </a:pathLst>
            </a:custGeom>
            <a:noFill/>
            <a:ln w="38100" cap="flat">
              <a:solidFill>
                <a:srgbClr val="1497F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9" name="Line"/>
            <p:cNvSpPr/>
            <p:nvPr/>
          </p:nvSpPr>
          <p:spPr>
            <a:xfrm>
              <a:off x="156399" y="994776"/>
              <a:ext cx="1051413" cy="16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5" fill="norm" stroke="1" extrusionOk="0">
                  <a:moveTo>
                    <a:pt x="0" y="19855"/>
                  </a:moveTo>
                  <a:cubicBezTo>
                    <a:pt x="1774" y="18591"/>
                    <a:pt x="3491" y="15427"/>
                    <a:pt x="5059" y="10532"/>
                  </a:cubicBezTo>
                  <a:cubicBezTo>
                    <a:pt x="6377" y="6419"/>
                    <a:pt x="7625" y="1038"/>
                    <a:pt x="9125" y="140"/>
                  </a:cubicBezTo>
                  <a:cubicBezTo>
                    <a:pt x="11475" y="-1267"/>
                    <a:pt x="13428" y="8300"/>
                    <a:pt x="15559" y="13801"/>
                  </a:cubicBezTo>
                  <a:cubicBezTo>
                    <a:pt x="17450" y="18681"/>
                    <a:pt x="19548" y="20333"/>
                    <a:pt x="21600" y="18558"/>
                  </a:cubicBezTo>
                </a:path>
              </a:pathLst>
            </a:custGeom>
            <a:noFill/>
            <a:ln w="38100" cap="flat">
              <a:solidFill>
                <a:srgbClr val="97181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roup-photo-outdoor-sharpened.jpg" descr="group-photo-outdoor-sharpened.jpg"/>
          <p:cNvPicPr>
            <a:picLocks noChangeAspect="1"/>
          </p:cNvPicPr>
          <p:nvPr/>
        </p:nvPicPr>
        <p:blipFill>
          <a:blip r:embed="rId2">
            <a:extLst/>
          </a:blip>
          <a:srcRect l="0" t="28640" r="0" b="4543"/>
          <a:stretch>
            <a:fillRect/>
          </a:stretch>
        </p:blipFill>
        <p:spPr>
          <a:xfrm>
            <a:off x="-4826" y="-3620"/>
            <a:ext cx="13004711" cy="975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"/>
          <p:cNvSpPr/>
          <p:nvPr/>
        </p:nvSpPr>
        <p:spPr>
          <a:xfrm>
            <a:off x="-3582" y="479532"/>
            <a:ext cx="13011964" cy="2692365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56" name="SONG WORSHIP"/>
          <p:cNvSpPr txBox="1"/>
          <p:nvPr/>
        </p:nvSpPr>
        <p:spPr>
          <a:xfrm>
            <a:off x="2031017" y="257282"/>
            <a:ext cx="895940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SONG WORSHIP</a:t>
            </a:r>
          </a:p>
        </p:txBody>
      </p:sp>
      <p:sp>
        <p:nvSpPr>
          <p:cNvPr id="357" name="WORKSHOP"/>
          <p:cNvSpPr txBox="1"/>
          <p:nvPr/>
        </p:nvSpPr>
        <p:spPr>
          <a:xfrm>
            <a:off x="3161566" y="1608841"/>
            <a:ext cx="6698308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WORKSHOP</a:t>
            </a:r>
          </a:p>
        </p:txBody>
      </p:sp>
      <p:sp>
        <p:nvSpPr>
          <p:cNvPr id="358" name="University church of Christ…"/>
          <p:cNvSpPr txBox="1"/>
          <p:nvPr/>
        </p:nvSpPr>
        <p:spPr>
          <a:xfrm>
            <a:off x="3044229" y="7987162"/>
            <a:ext cx="691634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University church of Christ</a:t>
            </a:r>
          </a:p>
          <a:p>
            <a:pPr>
              <a:defRPr b="1" sz="4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Sept 16-19, 2018</a:t>
            </a:r>
          </a:p>
        </p:txBody>
      </p:sp>
      <p:sp>
        <p:nvSpPr>
          <p:cNvPr id="359" name="Sun 10:20 am - Worship Within the Veil…"/>
          <p:cNvSpPr txBox="1"/>
          <p:nvPr/>
        </p:nvSpPr>
        <p:spPr>
          <a:xfrm>
            <a:off x="1147229" y="3359990"/>
            <a:ext cx="10710342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Sun 10:20 am - Worship Within the Veil</a:t>
            </a:r>
            <a:endParaRPr b="1"/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Sun 6:00 pm - The Sacrifice of Praise</a:t>
            </a:r>
            <a:endParaRPr b="1"/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Mon 7 pm - Asaph, Heman, &amp; Jeduthun</a:t>
            </a:r>
            <a:endParaRPr b="1"/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Tue 7 pm - Teaching through Hymns, Part 1</a:t>
            </a:r>
            <a:endParaRPr b="1"/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Wed 7 pm - Teaching through Hymns, Part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HE"/>
          <p:cNvSpPr txBox="1"/>
          <p:nvPr>
            <p:ph type="title"/>
          </p:nvPr>
        </p:nvSpPr>
        <p:spPr>
          <a:xfrm>
            <a:off x="239844" y="1472275"/>
            <a:ext cx="12525112" cy="1967850"/>
          </a:xfrm>
          <a:prstGeom prst="rect">
            <a:avLst/>
          </a:prstGeom>
        </p:spPr>
        <p:txBody>
          <a:bodyPr anchor="t"/>
          <a:lstStyle>
            <a:lvl1pPr>
              <a:defRPr b="1" sz="10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362" name="SACRIFICE"/>
          <p:cNvSpPr txBox="1"/>
          <p:nvPr/>
        </p:nvSpPr>
        <p:spPr>
          <a:xfrm>
            <a:off x="239844" y="2635259"/>
            <a:ext cx="12525112" cy="2471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14000">
                <a:solidFill>
                  <a:schemeClr val="accent4">
                    <a:satOff val="1488"/>
                    <a:lumOff val="-724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SACRIFICE</a:t>
            </a:r>
          </a:p>
        </p:txBody>
      </p:sp>
      <p:sp>
        <p:nvSpPr>
          <p:cNvPr id="363" name="Unless otherwise indicated, all Scripture quotations are from The ESV® Bible (The Holy Bible, English Standard Version®), copyright © 2001 by Crossway, a publishing ministry of Good News Publishers. Used by permission. All rights reserved."/>
          <p:cNvSpPr txBox="1"/>
          <p:nvPr/>
        </p:nvSpPr>
        <p:spPr>
          <a:xfrm>
            <a:off x="235396" y="9007013"/>
            <a:ext cx="1253400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Unless otherwise indicated, all Scripture quotations are from The ESV® Bible (The Holy Bible, English Standard Version®), copyright © 2001 by Crossway, a publishing ministry of Good News Publishers. Used by permission. All rights reserved.</a:t>
            </a:r>
          </a:p>
        </p:txBody>
      </p:sp>
      <p:sp>
        <p:nvSpPr>
          <p:cNvPr id="364" name="HEB 13:15"/>
          <p:cNvSpPr/>
          <p:nvPr/>
        </p:nvSpPr>
        <p:spPr>
          <a:xfrm>
            <a:off x="4379600" y="6537786"/>
            <a:ext cx="4116953" cy="1220566"/>
          </a:xfrm>
          <a:prstGeom prst="roundRect">
            <a:avLst>
              <a:gd name="adj" fmla="val 15608"/>
            </a:avLst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5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HEB 13:15</a:t>
            </a:r>
          </a:p>
        </p:txBody>
      </p:sp>
      <p:sp>
        <p:nvSpPr>
          <p:cNvPr id="365" name="OF PRAISE"/>
          <p:cNvSpPr txBox="1"/>
          <p:nvPr/>
        </p:nvSpPr>
        <p:spPr>
          <a:xfrm>
            <a:off x="239844" y="4446298"/>
            <a:ext cx="12525112" cy="1967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10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OF PRAISE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68" name="WORSHIP WITHIN THE VEIL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WORSHIP WITHIN THE VEIL</a:t>
            </a:r>
          </a:p>
        </p:txBody>
      </p:sp>
      <p:pic>
        <p:nvPicPr>
          <p:cNvPr id="369" name="veil torn 2.png" descr="veil torn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7355" y="1119018"/>
            <a:ext cx="7110090" cy="8630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veil torn 1.jpg" descr="veil torn 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334346"/>
            <a:ext cx="13004800" cy="7084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2"/>
      <p:bldP build="whole" bldLvl="1" animBg="1" rev="0" advAuto="0" spid="36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73" name="THE SACRIFICE OF PRAISE"/>
          <p:cNvSpPr txBox="1"/>
          <p:nvPr/>
        </p:nvSpPr>
        <p:spPr>
          <a:xfrm>
            <a:off x="150826" y="1218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SACRIFICE OF PRAISE</a:t>
            </a:r>
          </a:p>
        </p:txBody>
      </p:sp>
      <p:sp>
        <p:nvSpPr>
          <p:cNvPr id="374" name="Do you offer sacrifices?…"/>
          <p:cNvSpPr txBox="1"/>
          <p:nvPr/>
        </p:nvSpPr>
        <p:spPr>
          <a:xfrm>
            <a:off x="315517" y="1735287"/>
            <a:ext cx="12373766" cy="773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97956" indent="-497956" algn="l" defTabSz="578358">
              <a:buSzPct val="75000"/>
              <a:buChar char="•"/>
              <a:defRPr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 you offer sacrifices?</a:t>
            </a:r>
          </a:p>
          <a:p>
            <a:pPr marL="497956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Hb 13:15-16 </a:t>
            </a:r>
            <a:r>
              <a:rPr b="0"/>
              <a:t>- Sacrifices:</a:t>
            </a:r>
            <a:endParaRPr b="0"/>
          </a:p>
          <a:p>
            <a:pPr lvl="2" marL="1378066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Praise - fruit of lips</a:t>
            </a:r>
            <a:endParaRPr b="0"/>
          </a:p>
          <a:p>
            <a:pPr lvl="2" marL="1378066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Do good</a:t>
            </a:r>
            <a:endParaRPr b="0"/>
          </a:p>
          <a:p>
            <a:pPr lvl="2" marL="1378066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Share what you have</a:t>
            </a:r>
            <a:endParaRPr b="0"/>
          </a:p>
          <a:p>
            <a:pPr marL="497956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Not every sacrifice is pleasing to God:</a:t>
            </a:r>
            <a:endParaRPr b="0"/>
          </a:p>
          <a:p>
            <a:pPr lvl="2" marL="1378066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Gen 4:3-5 </a:t>
            </a:r>
            <a:r>
              <a:rPr b="0"/>
              <a:t>- “the firstborn… fat portions…”</a:t>
            </a:r>
            <a:endParaRPr b="0"/>
          </a:p>
          <a:p>
            <a:pPr lvl="2" marL="1378066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 12:5, etc. </a:t>
            </a:r>
            <a:r>
              <a:rPr b="0"/>
              <a:t>- “without blemish…” (36x Ex-Num)</a:t>
            </a:r>
            <a:endParaRPr b="0"/>
          </a:p>
          <a:p>
            <a:pPr lvl="2" marL="1378066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Mal 1:6-8 </a:t>
            </a:r>
            <a:r>
              <a:rPr b="0"/>
              <a:t>- God knows when we’re lazy</a:t>
            </a:r>
            <a:br>
              <a:rPr b="0"/>
            </a:br>
            <a:endParaRPr b="0"/>
          </a:p>
          <a:p>
            <a:pPr lvl="2" indent="452627" defTabSz="578358">
              <a:defRPr i="1" sz="5346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God deserves better than our best.</a:t>
            </a:r>
          </a:p>
        </p:txBody>
      </p:sp>
      <p:pic>
        <p:nvPicPr>
          <p:cNvPr id="375" name="Sacrificial Lamb.jpg" descr="Sacrificial Lam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1712" y="1675146"/>
            <a:ext cx="5973806" cy="3427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99"/>
                                        <p:tgtEl>
                                          <p:spTgt spid="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99"/>
                                        <p:tgtEl>
                                          <p:spTgt spid="3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199"/>
                                        <p:tgtEl>
                                          <p:spTgt spid="3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199"/>
                                        <p:tgtEl>
                                          <p:spTgt spid="3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199"/>
                                        <p:tgtEl>
                                          <p:spTgt spid="3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4" grpId="1"/>
      <p:bldP build="whole" bldLvl="1" animBg="1" rev="0" advAuto="0" spid="37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 Shot 2018-09-16 at 7.42.29 AM.png" descr="Screen Shot 2018-09-16 at 7.42.2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66599"/>
            <a:ext cx="13004800" cy="5420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78" name="THE SACRIFICE OF PRAISE"/>
          <p:cNvSpPr txBox="1"/>
          <p:nvPr/>
        </p:nvSpPr>
        <p:spPr>
          <a:xfrm>
            <a:off x="150826" y="1218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SACRIFICE OF PRAISE</a:t>
            </a:r>
          </a:p>
        </p:txBody>
      </p:sp>
      <p:sp>
        <p:nvSpPr>
          <p:cNvPr id="379" name="What obstacles hinder our sacrifices?…"/>
          <p:cNvSpPr txBox="1"/>
          <p:nvPr/>
        </p:nvSpPr>
        <p:spPr>
          <a:xfrm>
            <a:off x="315517" y="1735287"/>
            <a:ext cx="12373766" cy="773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02986" indent="-502986" algn="l">
              <a:buSzPct val="75000"/>
              <a:buChar char="•"/>
              <a:defRPr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</a:t>
            </a:r>
            <a:r>
              <a:rPr i="1"/>
              <a:t>obstacles</a:t>
            </a:r>
            <a:r>
              <a:t> hinder</a:t>
            </a:r>
            <a:br/>
            <a:r>
              <a:t>our sacrifices?</a:t>
            </a:r>
          </a:p>
          <a:p>
            <a:pPr lvl="1" marL="947486" indent="-502986" algn="l">
              <a:buSzPct val="75000"/>
              <a:buChar char="•"/>
              <a:defRPr b="1"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Amos 5:21-24; 1 Pt 3:7</a:t>
            </a:r>
            <a:br/>
            <a:r>
              <a:t> </a:t>
            </a:r>
            <a:r>
              <a:rPr b="0"/>
              <a:t>- A life of sin, hypocrisy</a:t>
            </a:r>
            <a:endParaRPr b="0"/>
          </a:p>
          <a:p>
            <a:pPr lvl="1" marL="947486" indent="-502986" algn="l">
              <a:buSzPct val="75000"/>
              <a:buChar char="•"/>
              <a:defRPr b="1"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Mal 1:8 </a:t>
            </a:r>
            <a:r>
              <a:rPr b="0"/>
              <a:t>- Laziness: lack </a:t>
            </a:r>
            <a:br>
              <a:rPr b="0"/>
            </a:br>
            <a:r>
              <a:rPr b="0"/>
              <a:t>of preparation, thought</a:t>
            </a:r>
            <a:endParaRPr b="0"/>
          </a:p>
          <a:p>
            <a:pPr lvl="3" marL="1836486" indent="-502986" algn="l">
              <a:buSzPct val="75000"/>
              <a:buChar char="•"/>
              <a:defRPr b="1" sz="4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Distraction: internal, external</a:t>
            </a:r>
          </a:p>
        </p:txBody>
      </p:sp>
      <p:pic>
        <p:nvPicPr>
          <p:cNvPr id="380" name="Sacrificial Lamb.jpg" descr="Sacrificial Lam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1712" y="1675146"/>
            <a:ext cx="5973806" cy="3427472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Internal:…"/>
          <p:cNvSpPr/>
          <p:nvPr/>
        </p:nvSpPr>
        <p:spPr>
          <a:xfrm>
            <a:off x="159253" y="1498884"/>
            <a:ext cx="6346930" cy="4370333"/>
          </a:xfrm>
          <a:prstGeom prst="roundRect">
            <a:avLst>
              <a:gd name="adj" fmla="val 11764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Internal</a:t>
            </a:r>
            <a:r>
              <a:t>: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Low sleep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Hunger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Worry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Chronic pain</a:t>
            </a:r>
          </a:p>
        </p:txBody>
      </p:sp>
      <p:sp>
        <p:nvSpPr>
          <p:cNvPr id="382" name="External:…"/>
          <p:cNvSpPr/>
          <p:nvPr/>
        </p:nvSpPr>
        <p:spPr>
          <a:xfrm>
            <a:off x="6555150" y="1498884"/>
            <a:ext cx="6346930" cy="4370333"/>
          </a:xfrm>
          <a:prstGeom prst="roundRect">
            <a:avLst>
              <a:gd name="adj" fmla="val 11764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External</a:t>
            </a:r>
            <a:r>
              <a:t>: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Other worshippers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Kids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Clothing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Songs themselves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99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99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99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99"/>
                                        <p:tgtEl>
                                          <p:spTgt spid="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99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99"/>
                                        <p:tgtEl>
                                          <p:spTgt spid="3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Class="entr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199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199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199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6" dur="199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199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1" grpId="2"/>
      <p:bldP build="p" bldLvl="5" animBg="1" rev="0" advAuto="0" spid="379" grpId="1"/>
      <p:bldP build="p" bldLvl="5" animBg="1" rev="0" advAuto="0" spid="382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85" name="THE SACRIFICE OF PRAISE"/>
          <p:cNvSpPr txBox="1"/>
          <p:nvPr/>
        </p:nvSpPr>
        <p:spPr>
          <a:xfrm>
            <a:off x="150826" y="1218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SACRIFICE OF PRAISE</a:t>
            </a:r>
          </a:p>
        </p:txBody>
      </p:sp>
      <p:sp>
        <p:nvSpPr>
          <p:cNvPr id="386" name="What obstacles hinder our sacrifices?…"/>
          <p:cNvSpPr txBox="1"/>
          <p:nvPr/>
        </p:nvSpPr>
        <p:spPr>
          <a:xfrm>
            <a:off x="315517" y="1735287"/>
            <a:ext cx="12373766" cy="773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02986" indent="-502986" algn="l">
              <a:buSzPct val="75000"/>
              <a:buChar char="•"/>
              <a:defRPr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</a:t>
            </a:r>
            <a:r>
              <a:rPr i="1"/>
              <a:t>obstacles</a:t>
            </a:r>
            <a:r>
              <a:t> hinder</a:t>
            </a:r>
            <a:br/>
            <a:r>
              <a:t>our sacrifices?</a:t>
            </a:r>
          </a:p>
          <a:p>
            <a:pPr lvl="1" marL="947486" indent="-502986" algn="l">
              <a:buSzPct val="75000"/>
              <a:buChar char="•"/>
              <a:defRPr b="1"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Amos 5:21-24; 1 Pt 3:7</a:t>
            </a:r>
            <a:br/>
            <a:r>
              <a:t> </a:t>
            </a:r>
            <a:r>
              <a:rPr b="0"/>
              <a:t>- A life of sin, hypocrisy</a:t>
            </a:r>
            <a:endParaRPr b="0"/>
          </a:p>
          <a:p>
            <a:pPr lvl="1" marL="947486" indent="-502986" algn="l">
              <a:buSzPct val="75000"/>
              <a:buChar char="•"/>
              <a:defRPr b="1"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Mal 1:8 </a:t>
            </a:r>
            <a:r>
              <a:rPr b="0"/>
              <a:t>- Laziness: lack </a:t>
            </a:r>
            <a:br>
              <a:rPr b="0"/>
            </a:br>
            <a:r>
              <a:rPr b="0"/>
              <a:t>of preparation, thought</a:t>
            </a:r>
            <a:endParaRPr b="0"/>
          </a:p>
          <a:p>
            <a:pPr lvl="3" marL="1836486" indent="-502986" algn="l">
              <a:buSzPct val="75000"/>
              <a:buChar char="•"/>
              <a:defRPr b="1"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Distraction: internal, external</a:t>
            </a:r>
            <a:endParaRPr b="0"/>
          </a:p>
          <a:p>
            <a:pPr lvl="3" marL="1836486" indent="-502986" algn="l">
              <a:buSzPct val="75000"/>
              <a:buChar char="•"/>
              <a:defRPr b="1"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Selection: words &amp; music for </a:t>
            </a:r>
            <a:r>
              <a:rPr b="0" i="1"/>
              <a:t>all</a:t>
            </a:r>
            <a:r>
              <a:rPr b="0"/>
              <a:t> to offer to God</a:t>
            </a:r>
          </a:p>
        </p:txBody>
      </p:sp>
      <p:pic>
        <p:nvPicPr>
          <p:cNvPr id="387" name="Sacrificial Lamb.jpg" descr="Sacrificial Lam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1712" y="1675146"/>
            <a:ext cx="5973806" cy="3427472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election:…"/>
          <p:cNvSpPr/>
          <p:nvPr/>
        </p:nvSpPr>
        <p:spPr>
          <a:xfrm>
            <a:off x="159254" y="1498884"/>
            <a:ext cx="6346929" cy="4370333"/>
          </a:xfrm>
          <a:prstGeom prst="roundRect">
            <a:avLst>
              <a:gd name="adj" fmla="val 11764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Selection</a:t>
            </a:r>
            <a:r>
              <a:t>: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New song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Hard / old words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Not favorite style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Difficult music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3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6" grpId="1"/>
      <p:bldP build="p" bldLvl="5" animBg="1" rev="0" advAuto="0" spid="38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91" name="THE SACRIFICE OF PRAISE"/>
          <p:cNvSpPr txBox="1"/>
          <p:nvPr/>
        </p:nvSpPr>
        <p:spPr>
          <a:xfrm>
            <a:off x="150826" y="1218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SACRIFICE OF PRAISE</a:t>
            </a:r>
          </a:p>
        </p:txBody>
      </p:sp>
      <p:sp>
        <p:nvSpPr>
          <p:cNvPr id="392" name="What obstacles hinder our sacrifices?…"/>
          <p:cNvSpPr txBox="1"/>
          <p:nvPr/>
        </p:nvSpPr>
        <p:spPr>
          <a:xfrm>
            <a:off x="315517" y="1735287"/>
            <a:ext cx="12373766" cy="773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502986" indent="-502986" algn="l">
              <a:buSzPct val="75000"/>
              <a:buChar char="•"/>
              <a:defRPr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</a:t>
            </a:r>
            <a:r>
              <a:rPr i="1"/>
              <a:t>obstacles</a:t>
            </a:r>
            <a:r>
              <a:t> hinder</a:t>
            </a:r>
            <a:br/>
            <a:r>
              <a:t>our sacrifices?</a:t>
            </a:r>
          </a:p>
          <a:p>
            <a:pPr lvl="1" marL="947486" indent="-502986" algn="l">
              <a:buSzPct val="75000"/>
              <a:buChar char="•"/>
              <a:defRPr b="1"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Amos 5:21-24; 1 Pt 3:7</a:t>
            </a:r>
            <a:br/>
            <a:r>
              <a:t> </a:t>
            </a:r>
            <a:r>
              <a:rPr b="0"/>
              <a:t>- A life of sin, hypocrisy</a:t>
            </a:r>
            <a:endParaRPr b="0"/>
          </a:p>
          <a:p>
            <a:pPr lvl="1" marL="947486" indent="-502986" algn="l">
              <a:buSzPct val="75000"/>
              <a:buChar char="•"/>
              <a:defRPr b="1"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Mal 1:8 </a:t>
            </a:r>
            <a:r>
              <a:rPr b="0"/>
              <a:t>- Laziness: lack </a:t>
            </a:r>
            <a:br>
              <a:rPr b="0"/>
            </a:br>
            <a:r>
              <a:rPr b="0"/>
              <a:t>of preparation, thought</a:t>
            </a:r>
            <a:endParaRPr b="0"/>
          </a:p>
          <a:p>
            <a:pPr lvl="3" marL="1836486" indent="-502986" algn="l">
              <a:buSzPct val="75000"/>
              <a:buChar char="•"/>
              <a:defRPr b="1"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Distraction: internal, external</a:t>
            </a:r>
            <a:endParaRPr b="0"/>
          </a:p>
          <a:p>
            <a:pPr lvl="3" marL="1836486" indent="-502986" algn="l">
              <a:buSzPct val="75000"/>
              <a:buChar char="•"/>
              <a:defRPr b="1"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Selection: words &amp; music for </a:t>
            </a:r>
            <a:r>
              <a:rPr b="0" i="1"/>
              <a:t>all</a:t>
            </a:r>
            <a:r>
              <a:rPr b="0"/>
              <a:t> to offer to God</a:t>
            </a:r>
            <a:endParaRPr b="0"/>
          </a:p>
          <a:p>
            <a:pPr lvl="3" marL="1836486" indent="-502986" algn="l">
              <a:buSzPct val="75000"/>
              <a:buChar char="•"/>
              <a:defRPr b="1" sz="43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Poor leadership, poor following</a:t>
            </a:r>
          </a:p>
        </p:txBody>
      </p:sp>
      <p:pic>
        <p:nvPicPr>
          <p:cNvPr id="393" name="Sacrificial Lamb.jpg" descr="Sacrificial Lam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1712" y="1675146"/>
            <a:ext cx="5973806" cy="3427472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Leadership:…"/>
          <p:cNvSpPr/>
          <p:nvPr/>
        </p:nvSpPr>
        <p:spPr>
          <a:xfrm>
            <a:off x="159254" y="1498884"/>
            <a:ext cx="6346929" cy="4370333"/>
          </a:xfrm>
          <a:prstGeom prst="roundRect">
            <a:avLst>
              <a:gd name="adj" fmla="val 11764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Leadership</a:t>
            </a:r>
            <a:r>
              <a:t>: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Too fast / slow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Can’t see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Slide operation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Lack of energy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3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4" grpId="2"/>
      <p:bldP build="p" bldLvl="5" animBg="1" rev="0" advAuto="0" spid="39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97" name="THE SACRIFICE OF PRAISE"/>
          <p:cNvSpPr txBox="1"/>
          <p:nvPr/>
        </p:nvSpPr>
        <p:spPr>
          <a:xfrm>
            <a:off x="150826" y="1218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SACRIFICE OF PRAISE</a:t>
            </a:r>
          </a:p>
        </p:txBody>
      </p:sp>
      <p:sp>
        <p:nvSpPr>
          <p:cNvPr id="398" name="What obstacles hinder our sacrifices?…"/>
          <p:cNvSpPr txBox="1"/>
          <p:nvPr/>
        </p:nvSpPr>
        <p:spPr>
          <a:xfrm>
            <a:off x="315517" y="1735287"/>
            <a:ext cx="12373766" cy="773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92927" indent="-492927" algn="l" defTabSz="572516">
              <a:buSzPct val="75000"/>
              <a:buChar char="•"/>
              <a:defRPr sz="43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What </a:t>
            </a:r>
            <a:r>
              <a:rPr i="1"/>
              <a:t>obstacles</a:t>
            </a:r>
            <a:r>
              <a:t> hinder</a:t>
            </a:r>
            <a:br/>
            <a:r>
              <a:t>our sacrifices?</a:t>
            </a:r>
          </a:p>
          <a:p>
            <a:pPr lvl="1" marL="928537" indent="-492927" algn="l" defTabSz="572516">
              <a:buSzPct val="75000"/>
              <a:buChar char="•"/>
              <a:defRPr b="1" sz="43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Amos 5:21-24; 1 Pt 3:7</a:t>
            </a:r>
            <a:br/>
            <a:r>
              <a:t> </a:t>
            </a:r>
            <a:r>
              <a:rPr b="0"/>
              <a:t>- A life of sin, hypocrisy</a:t>
            </a:r>
            <a:endParaRPr b="0"/>
          </a:p>
          <a:p>
            <a:pPr lvl="1" marL="928537" indent="-492927" algn="l" defTabSz="572516">
              <a:buSzPct val="75000"/>
              <a:buChar char="•"/>
              <a:defRPr b="1" sz="43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Mal 1:8 </a:t>
            </a:r>
            <a:r>
              <a:rPr b="0"/>
              <a:t>- Laziness: lack </a:t>
            </a:r>
            <a:br>
              <a:rPr b="0"/>
            </a:br>
            <a:r>
              <a:rPr b="0"/>
              <a:t>of preparation, thought</a:t>
            </a:r>
            <a:endParaRPr b="0"/>
          </a:p>
          <a:p>
            <a:pPr lvl="3" marL="1799757" indent="-492927" algn="l" defTabSz="572516">
              <a:buSzPct val="75000"/>
              <a:buChar char="•"/>
              <a:defRPr b="1" sz="43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Distraction: internal, external</a:t>
            </a:r>
            <a:endParaRPr b="0"/>
          </a:p>
          <a:p>
            <a:pPr lvl="3" marL="1799757" indent="-492927" algn="l" defTabSz="572516">
              <a:buSzPct val="75000"/>
              <a:buChar char="•"/>
              <a:defRPr b="1" sz="43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Selection: words &amp; music for </a:t>
            </a:r>
            <a:r>
              <a:rPr b="0" i="1"/>
              <a:t>all</a:t>
            </a:r>
            <a:r>
              <a:rPr b="0"/>
              <a:t> to offer to God</a:t>
            </a:r>
            <a:endParaRPr b="0"/>
          </a:p>
          <a:p>
            <a:pPr lvl="3" marL="1799757" indent="-492927" algn="l" defTabSz="572516">
              <a:buSzPct val="75000"/>
              <a:buChar char="•"/>
              <a:defRPr b="1" sz="43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Poor leadership, poor following</a:t>
            </a:r>
            <a:endParaRPr b="0"/>
          </a:p>
          <a:p>
            <a:pPr lvl="3" marL="1799757" indent="-492927" algn="l" defTabSz="572516">
              <a:buSzPct val="75000"/>
              <a:buChar char="•"/>
              <a:defRPr b="1" sz="43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Poor attitude, self-focus (</a:t>
            </a:r>
            <a:r>
              <a:t>Heb 10:24</a:t>
            </a:r>
            <a:r>
              <a:rPr b="0"/>
              <a:t>)</a:t>
            </a:r>
            <a:endParaRPr b="0"/>
          </a:p>
          <a:p>
            <a:pPr defTabSz="572516">
              <a:defRPr b="1" i="1" sz="5096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My sacrifice is my responsibility.</a:t>
            </a:r>
          </a:p>
        </p:txBody>
      </p:sp>
      <p:pic>
        <p:nvPicPr>
          <p:cNvPr id="399" name="Sacrificial Lamb.jpg" descr="Sacrificial Lam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1712" y="1675146"/>
            <a:ext cx="5973806" cy="3427472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Attitude / Self-focus:…"/>
          <p:cNvSpPr/>
          <p:nvPr/>
        </p:nvSpPr>
        <p:spPr>
          <a:xfrm>
            <a:off x="159254" y="1498884"/>
            <a:ext cx="6346929" cy="4370333"/>
          </a:xfrm>
          <a:prstGeom prst="roundRect">
            <a:avLst>
              <a:gd name="adj" fmla="val 11764"/>
            </a:avLst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/>
              <a:t>Attitude / Self-focus</a:t>
            </a:r>
            <a:r>
              <a:t>: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Not favorite song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Oversung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Not entertaining</a:t>
            </a:r>
          </a:p>
          <a:p>
            <a:pPr marL="1241425" indent="-555625" algn="l">
              <a:spcBef>
                <a:spcPts val="300"/>
              </a:spcBef>
              <a:buSzPct val="75000"/>
              <a:buChar char="•"/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Not encouraging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9" dur="199" fill="hold"/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Class="exit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2" dur="199" fill="hold"/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Class="exit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5" dur="199" fill="hold"/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Class="exit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8" dur="199" fill="hold"/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Class="exit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1" dur="199" fill="hold"/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Class="exit" nodeType="withEffect" presetSubtype="0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4" dur="199" fill="hold"/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0" dur="199"/>
                                        <p:tgtEl>
                                          <p:spTgt spid="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8" grpId="1"/>
      <p:bldP build="p" bldLvl="5" animBg="1" rev="0" advAuto="0" spid="400" grpId="3"/>
      <p:bldP build="p" bldLvl="5" animBg="1" rev="0" advAuto="0" spid="400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4">
              <a:satOff val="1488"/>
              <a:lumOff val="-7242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403" name="THE SACRIFICE OF PRAISE"/>
          <p:cNvSpPr txBox="1"/>
          <p:nvPr/>
        </p:nvSpPr>
        <p:spPr>
          <a:xfrm>
            <a:off x="150826" y="1218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 SACRIFICE OF PRAISE</a:t>
            </a:r>
          </a:p>
        </p:txBody>
      </p:sp>
      <p:sp>
        <p:nvSpPr>
          <p:cNvPr id="404" name="Heb 13:15 - How can I offer a better sacrifice?…"/>
          <p:cNvSpPr txBox="1"/>
          <p:nvPr/>
        </p:nvSpPr>
        <p:spPr>
          <a:xfrm>
            <a:off x="315517" y="1735287"/>
            <a:ext cx="12373766" cy="773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97956" indent="-497956" algn="l" defTabSz="578358">
              <a:buSzPct val="75000"/>
              <a:buChar char="•"/>
              <a:defRPr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Heb 13:15</a:t>
            </a:r>
            <a:r>
              <a:t> - How can I</a:t>
            </a:r>
            <a:br/>
            <a:r>
              <a:t>offer a better sacrifice?</a:t>
            </a:r>
          </a:p>
          <a:p>
            <a:pPr lvl="1" marL="938011" indent="-497956" algn="l" defTabSz="578358">
              <a:buSzPct val="75000"/>
              <a:buChar char="•"/>
              <a:defRPr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i="1" u="sng"/>
              <a:t>Preparation</a:t>
            </a:r>
            <a:r>
              <a:t>: </a:t>
            </a:r>
            <a:br/>
            <a:r>
              <a:t>Get your heart ready</a:t>
            </a:r>
          </a:p>
          <a:p>
            <a:pPr lvl="1" marL="938011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i="1" u="sng"/>
              <a:t>Perspective</a:t>
            </a:r>
            <a:r>
              <a:rPr b="0"/>
              <a:t>:</a:t>
            </a:r>
            <a:br>
              <a:rPr b="0"/>
            </a:br>
            <a:r>
              <a:rPr b="0"/>
              <a:t>God’s holy presence</a:t>
            </a:r>
            <a:endParaRPr b="0"/>
          </a:p>
          <a:p>
            <a:pPr lvl="1" marL="938011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i="1" u="sng"/>
              <a:t>Participation</a:t>
            </a:r>
            <a:r>
              <a:rPr b="0"/>
              <a:t>: The more you put in, the more you and others benefit</a:t>
            </a:r>
            <a:endParaRPr b="0"/>
          </a:p>
          <a:p>
            <a:pPr lvl="1" marL="938011" indent="-497956" algn="l" defTabSz="578358">
              <a:buSzPct val="75000"/>
              <a:buChar char="•"/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i="1" u="sng"/>
              <a:t>Practice</a:t>
            </a:r>
            <a:r>
              <a:rPr b="0"/>
              <a:t>: Make hymns a habit, work at it</a:t>
            </a:r>
            <a:endParaRPr b="0"/>
          </a:p>
          <a:p>
            <a:pPr lvl="1" indent="226313" defTabSz="578358"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i="1" sz="4851" u="sng"/>
              <a:t>God deserves better than my best</a:t>
            </a:r>
            <a:r>
              <a:rPr b="0" i="1" sz="4851"/>
              <a:t>.</a:t>
            </a:r>
            <a:endParaRPr b="0" i="1" sz="4851" u="sng"/>
          </a:p>
          <a:p>
            <a:pPr lvl="1" indent="226313" defTabSz="578358">
              <a:defRPr b="1" sz="4356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 i="1" sz="4851" u="sng"/>
              <a:t>My sacrifice is my responsibility</a:t>
            </a:r>
            <a:r>
              <a:rPr b="0" i="1" sz="4851"/>
              <a:t>.</a:t>
            </a:r>
          </a:p>
        </p:txBody>
      </p:sp>
      <p:pic>
        <p:nvPicPr>
          <p:cNvPr id="405" name="Sacrificial Lamb.jpg" descr="Sacrificial Lam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1712" y="1675146"/>
            <a:ext cx="5973806" cy="3427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99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ASAPH, HEMAN,"/>
          <p:cNvSpPr txBox="1"/>
          <p:nvPr>
            <p:ph type="title"/>
          </p:nvPr>
        </p:nvSpPr>
        <p:spPr>
          <a:xfrm>
            <a:off x="239844" y="3134559"/>
            <a:ext cx="12525112" cy="1967850"/>
          </a:xfrm>
          <a:prstGeom prst="rect">
            <a:avLst/>
          </a:prstGeom>
        </p:spPr>
        <p:txBody>
          <a:bodyPr anchor="t"/>
          <a:lstStyle>
            <a:lvl1pPr defTabSz="531622">
              <a:defRPr b="1" sz="1201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ASAPH, HEMAN,</a:t>
            </a:r>
          </a:p>
        </p:txBody>
      </p:sp>
      <p:sp>
        <p:nvSpPr>
          <p:cNvPr id="409" name="&amp; JEDUTHUN"/>
          <p:cNvSpPr txBox="1"/>
          <p:nvPr/>
        </p:nvSpPr>
        <p:spPr>
          <a:xfrm>
            <a:off x="239844" y="4521493"/>
            <a:ext cx="12525112" cy="367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13200">
                <a:solidFill>
                  <a:srgbClr val="720C04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&amp; JEDUTHUN</a:t>
            </a:r>
          </a:p>
        </p:txBody>
      </p:sp>
      <p:sp>
        <p:nvSpPr>
          <p:cNvPr id="410" name="Unless otherwise indicated, all Scripture quotations are from The ESV® Bible (The Holy Bible, English Standard Version®), copyright © 2001 by Crossway, a publishing ministry of Good News Publishers. Used by permission. All rights reserved."/>
          <p:cNvSpPr txBox="1"/>
          <p:nvPr/>
        </p:nvSpPr>
        <p:spPr>
          <a:xfrm>
            <a:off x="235396" y="9007013"/>
            <a:ext cx="1253400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Unless otherwise indicated, all Scripture quotations are from The ESV® Bible (The Holy Bible, English Standard Version®), copyright © 2001 by Crossway, a publishing ministry of Good News Publishers. Used by permission. All rights reserved.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699">
        <p:dissolve/>
      </p:transition>
    </mc:Choice>
    <mc:Fallback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Rectangle"/>
          <p:cNvSpPr/>
          <p:nvPr/>
        </p:nvSpPr>
        <p:spPr>
          <a:xfrm>
            <a:off x="-26366" y="385201"/>
            <a:ext cx="13057532" cy="1270001"/>
          </a:xfrm>
          <a:prstGeom prst="rect">
            <a:avLst/>
          </a:prstGeom>
          <a:solidFill>
            <a:srgbClr val="720C0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413" name="LEADERS OF TEMPLE WORSHIP"/>
          <p:cNvSpPr txBox="1"/>
          <p:nvPr/>
        </p:nvSpPr>
        <p:spPr>
          <a:xfrm>
            <a:off x="480209" y="42238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67359">
              <a:defRPr b="1" sz="728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LEADERS OF TEMPLE WORSHIP</a:t>
            </a:r>
          </a:p>
        </p:txBody>
      </p:sp>
      <p:sp>
        <p:nvSpPr>
          <p:cNvPr id="414" name="1 Ch 15:16-17 - Heman (6:33,37), Asaph, &amp; Ethan…"/>
          <p:cNvSpPr txBox="1"/>
          <p:nvPr/>
        </p:nvSpPr>
        <p:spPr>
          <a:xfrm>
            <a:off x="480209" y="2084018"/>
            <a:ext cx="12044382" cy="729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15:16-17</a:t>
            </a:r>
            <a:r>
              <a:t> - Heman (</a:t>
            </a:r>
            <a:r>
              <a:rPr b="1"/>
              <a:t>6:33,37</a:t>
            </a:r>
            <a:r>
              <a:t>), Asaph, &amp; Ethan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b="1"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15:12-13 </a:t>
            </a:r>
            <a:r>
              <a:rPr b="0"/>
              <a:t>- Correction after Uzzah’s death</a:t>
            </a:r>
            <a:endParaRPr b="0"/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b="1"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v22 </a:t>
            </a:r>
            <a:r>
              <a:rPr b="0"/>
              <a:t>- Chenaniah led because he understood</a:t>
            </a:r>
            <a:endParaRPr b="0"/>
          </a:p>
          <a:p>
            <a:pPr marL="655052" indent="-655052" algn="l">
              <a:lnSpc>
                <a:spcPct val="110000"/>
              </a:lnSpc>
              <a:buSzPct val="75000"/>
              <a:buChar char="•"/>
              <a:defRPr b="1"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Ch 16:7-36</a:t>
            </a:r>
            <a:r>
              <a:rPr b="0"/>
              <a:t> - First organized psalm service</a:t>
            </a:r>
            <a:endParaRPr b="0"/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b="1"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v8-22</a:t>
            </a:r>
            <a:r>
              <a:rPr b="0"/>
              <a:t> = </a:t>
            </a:r>
            <a:r>
              <a:t>Ps 105:1-15</a:t>
            </a:r>
            <a:endParaRPr b="0"/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b="1"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v23-33</a:t>
            </a:r>
            <a:r>
              <a:rPr b="0"/>
              <a:t> =</a:t>
            </a:r>
            <a:r>
              <a:t> Ps 96:1-13a</a:t>
            </a:r>
            <a:r>
              <a:rPr b="0"/>
              <a:t> (</a:t>
            </a:r>
            <a:r>
              <a:t>v34</a:t>
            </a:r>
            <a:r>
              <a:rPr b="0"/>
              <a:t> used frequently)</a:t>
            </a:r>
            <a:endParaRPr b="0"/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b="1"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v35-36</a:t>
            </a:r>
            <a:r>
              <a:rPr b="0"/>
              <a:t> = </a:t>
            </a:r>
            <a:r>
              <a:t>Ps 106:47-48</a:t>
            </a:r>
            <a:endParaRPr b="0"/>
          </a:p>
          <a:p>
            <a:pPr lvl="1" marL="1099552" indent="-655052" algn="l">
              <a:lnSpc>
                <a:spcPct val="110000"/>
              </a:lnSpc>
              <a:buSzPct val="75000"/>
              <a:buChar char="•"/>
              <a:defRPr b="1"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16:37,41 </a:t>
            </a:r>
            <a:r>
              <a:rPr b="0"/>
              <a:t>- Ethan renamed Jeduthun</a:t>
            </a:r>
            <a:endParaRPr b="0"/>
          </a:p>
          <a:p>
            <a:pPr marL="655052" indent="-655052" algn="l">
              <a:lnSpc>
                <a:spcPct val="110000"/>
              </a:lnSpc>
              <a:buSzPct val="75000"/>
              <a:buChar char="•"/>
              <a:defRPr b="1"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 Ch 25:1,7</a:t>
            </a:r>
            <a:r>
              <a:rPr b="0"/>
              <a:t> - Prophesied (teaching), trained, skillful</a:t>
            </a:r>
            <a:endParaRPr b="0"/>
          </a:p>
          <a:p>
            <a:pPr>
              <a:lnSpc>
                <a:spcPct val="110000"/>
              </a:lnSpc>
              <a:defRPr b="1" i="1" sz="4900" u="sng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0"/>
              <a:t>Worship must not be random, but thoughtful.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99"/>
                                        <p:tgtEl>
                                          <p:spTgt spid="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99"/>
                                        <p:tgtEl>
                                          <p:spTgt spid="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0" dur="199"/>
                                        <p:tgtEl>
                                          <p:spTgt spid="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199"/>
                                        <p:tgtEl>
                                          <p:spTgt spid="4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"/>
          <p:cNvSpPr/>
          <p:nvPr/>
        </p:nvSpPr>
        <p:spPr>
          <a:xfrm>
            <a:off x="-26366" y="385201"/>
            <a:ext cx="13057532" cy="1270001"/>
          </a:xfrm>
          <a:prstGeom prst="rect">
            <a:avLst/>
          </a:prstGeom>
          <a:solidFill>
            <a:srgbClr val="720C0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417" name="THOUGHTFUL WORSHIP"/>
          <p:cNvSpPr txBox="1"/>
          <p:nvPr/>
        </p:nvSpPr>
        <p:spPr>
          <a:xfrm>
            <a:off x="480209" y="38428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84886">
              <a:defRPr b="1" sz="755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THOUGHTFUL WORSHIP</a:t>
            </a:r>
          </a:p>
        </p:txBody>
      </p:sp>
      <p:sp>
        <p:nvSpPr>
          <p:cNvPr id="418" name="1 Ch 16:7 - Thoughtful preparation:…"/>
          <p:cNvSpPr txBox="1"/>
          <p:nvPr/>
        </p:nvSpPr>
        <p:spPr>
          <a:xfrm>
            <a:off x="480209" y="1938582"/>
            <a:ext cx="12044382" cy="756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16:7 </a:t>
            </a:r>
            <a:r>
              <a:t>- Thoughtful preparation: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Theme / part of service</a:t>
            </a:r>
          </a:p>
          <a:p>
            <a:pPr lvl="4" marL="2433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Not just “my favorite songs” (preaching?)</a:t>
            </a:r>
          </a:p>
          <a:p>
            <a:pPr lvl="4" marL="2433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Does this song fit what we are thinking on?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tangle"/>
          <p:cNvSpPr/>
          <p:nvPr/>
        </p:nvSpPr>
        <p:spPr>
          <a:xfrm>
            <a:off x="-26366" y="385201"/>
            <a:ext cx="13057532" cy="1270001"/>
          </a:xfrm>
          <a:prstGeom prst="rect">
            <a:avLst/>
          </a:prstGeom>
          <a:solidFill>
            <a:srgbClr val="720C0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421" name="THOUGHTFUL WORSHIP"/>
          <p:cNvSpPr txBox="1"/>
          <p:nvPr/>
        </p:nvSpPr>
        <p:spPr>
          <a:xfrm>
            <a:off x="480209" y="38428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84886">
              <a:defRPr b="1" sz="755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THOUGHTFUL WORSHIP</a:t>
            </a:r>
          </a:p>
        </p:txBody>
      </p:sp>
      <p:sp>
        <p:nvSpPr>
          <p:cNvPr id="422" name="1 Ch 16:7 - Thoughtful preparation:…"/>
          <p:cNvSpPr txBox="1"/>
          <p:nvPr/>
        </p:nvSpPr>
        <p:spPr>
          <a:xfrm>
            <a:off x="480209" y="1938582"/>
            <a:ext cx="12044382" cy="756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16:7 </a:t>
            </a:r>
            <a:r>
              <a:t>- Thoughtful preparation: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Theme / part of service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 selection</a:t>
            </a:r>
          </a:p>
          <a:p>
            <a:pPr lvl="4" marL="2433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Does it teach truth? </a:t>
            </a:r>
            <a:r>
              <a:rPr b="1"/>
              <a:t>Col 3:16</a:t>
            </a:r>
          </a:p>
          <a:p>
            <a:pPr lvl="4" marL="2433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Can we understand it?</a:t>
            </a:r>
          </a:p>
          <a:p>
            <a:pPr lvl="4" marL="2433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Do we know the song well?</a:t>
            </a:r>
          </a:p>
          <a:p>
            <a:pPr lvl="4" marL="2433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Is too difficult for the congregation?</a:t>
            </a:r>
          </a:p>
        </p:txBody>
      </p:sp>
      <p:pic>
        <p:nvPicPr>
          <p:cNvPr id="423" name="Screen Shot 2018-09-17 at 5.40.35 PM.png" descr="Screen Shot 2018-09-17 at 5.40.3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82" y="8195347"/>
            <a:ext cx="11183636" cy="1400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Screen Shot 2018-09-17 at 5.43.09 PM.png" descr="Screen Shot 2018-09-17 at 5.43.0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850" y="6910812"/>
            <a:ext cx="11087101" cy="129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99"/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99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99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4" grpId="2"/>
      <p:bldP build="p" bldLvl="5" animBg="1" rev="0" advAuto="0" spid="422" grpId="1"/>
      <p:bldP build="whole" bldLvl="1" animBg="1" rev="0" advAuto="0" spid="423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 Shot 2018-09-16 at 7.43.54 AM.png" descr="Screen Shot 2018-09-16 at 7.43.5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600" y="614419"/>
            <a:ext cx="13033999" cy="8524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Rectangle"/>
          <p:cNvSpPr/>
          <p:nvPr/>
        </p:nvSpPr>
        <p:spPr>
          <a:xfrm>
            <a:off x="-26366" y="385201"/>
            <a:ext cx="13057532" cy="1270001"/>
          </a:xfrm>
          <a:prstGeom prst="rect">
            <a:avLst/>
          </a:prstGeom>
          <a:solidFill>
            <a:srgbClr val="720C0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427" name="THOUGHTFUL WORSHIP"/>
          <p:cNvSpPr txBox="1"/>
          <p:nvPr/>
        </p:nvSpPr>
        <p:spPr>
          <a:xfrm>
            <a:off x="480209" y="38428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84886">
              <a:defRPr b="1" sz="755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THOUGHTFUL WORSHIP</a:t>
            </a:r>
          </a:p>
        </p:txBody>
      </p:sp>
      <p:sp>
        <p:nvSpPr>
          <p:cNvPr id="428" name="1 Ch 16:7 - Thoughtful preparation:…"/>
          <p:cNvSpPr txBox="1"/>
          <p:nvPr/>
        </p:nvSpPr>
        <p:spPr>
          <a:xfrm>
            <a:off x="480209" y="1938582"/>
            <a:ext cx="12044382" cy="756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16:7 </a:t>
            </a:r>
            <a:r>
              <a:t>- Thoughtful preparation: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Theme / part of service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 selection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Order</a:t>
            </a:r>
          </a:p>
          <a:p>
            <a:pPr lvl="4" marL="2433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Start with a strong, well-known song</a:t>
            </a:r>
          </a:p>
          <a:p>
            <a:pPr lvl="4" marL="2433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Build your theme logically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Rectangle"/>
          <p:cNvSpPr/>
          <p:nvPr/>
        </p:nvSpPr>
        <p:spPr>
          <a:xfrm>
            <a:off x="-26366" y="385201"/>
            <a:ext cx="13057532" cy="1270001"/>
          </a:xfrm>
          <a:prstGeom prst="rect">
            <a:avLst/>
          </a:prstGeom>
          <a:solidFill>
            <a:srgbClr val="720C0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431" name="THOUGHTFUL WORSHIP"/>
          <p:cNvSpPr txBox="1"/>
          <p:nvPr/>
        </p:nvSpPr>
        <p:spPr>
          <a:xfrm>
            <a:off x="480209" y="38428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84886">
              <a:defRPr b="1" sz="755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THOUGHTFUL WORSHIP</a:t>
            </a:r>
          </a:p>
        </p:txBody>
      </p:sp>
      <p:sp>
        <p:nvSpPr>
          <p:cNvPr id="432" name="1 Ch 16:7 - Thoughtful preparation:…"/>
          <p:cNvSpPr txBox="1"/>
          <p:nvPr/>
        </p:nvSpPr>
        <p:spPr>
          <a:xfrm>
            <a:off x="480209" y="1938582"/>
            <a:ext cx="12044382" cy="756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16:7 </a:t>
            </a:r>
            <a:r>
              <a:t>- Thoughtful preparation: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Theme / part of service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 selection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Order</a:t>
            </a:r>
          </a:p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25:7 </a:t>
            </a:r>
            <a:r>
              <a:t>- Thoughtful leadership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Appropriate comments / explanation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Correct pitch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Start &amp; stop together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3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1.…"/>
          <p:cNvSpPr txBox="1"/>
          <p:nvPr/>
        </p:nvSpPr>
        <p:spPr>
          <a:xfrm>
            <a:off x="1386275" y="2876408"/>
            <a:ext cx="6102770" cy="4455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Encamped along the hills of light,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Ye Christian soldiers, rise,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press the battle ere the night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Shall veil the glowing skies.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Against the foe in vales below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 all our strength be hurled;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Faith is the victory, we know,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overcomes the world.</a:t>
            </a:r>
          </a:p>
        </p:txBody>
      </p:sp>
      <p:pic>
        <p:nvPicPr>
          <p:cNvPr id="435" name="FaithIsTheVictory1.png" descr="FaithIsTheVictory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1 – Faith is the Victory"/>
          <p:cNvSpPr txBox="1"/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– Faith is the Victory</a:t>
            </a:r>
          </a:p>
        </p:txBody>
      </p:sp>
      <p:sp>
        <p:nvSpPr>
          <p:cNvPr id="437" name="Words by: John H. Yates…"/>
          <p:cNvSpPr txBox="1"/>
          <p:nvPr/>
        </p:nvSpPr>
        <p:spPr>
          <a:xfrm>
            <a:off x="325119" y="8669866"/>
            <a:ext cx="2968810" cy="77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Words by: John H. Yates</a:t>
            </a:r>
          </a:p>
          <a:p>
            <a:pPr algn="l" defTabSz="130048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Music by: Ira D. Sankey</a:t>
            </a:r>
          </a:p>
        </p:txBody>
      </p:sp>
      <p:sp>
        <p:nvSpPr>
          <p:cNvPr id="438" name="© 2001 The Paperless Hymnal™"/>
          <p:cNvSpPr txBox="1"/>
          <p:nvPr/>
        </p:nvSpPr>
        <p:spPr>
          <a:xfrm>
            <a:off x="9378808" y="9320106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© 2001 The Paperless Hymnal™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FaithIsTheVictory2.png" descr="FaithIsTheVictory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441" name="1 – Faith is the Victory"/>
          <p:cNvSpPr txBox="1"/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– Faith is the Victory</a:t>
            </a:r>
          </a:p>
        </p:txBody>
      </p:sp>
      <p:sp>
        <p:nvSpPr>
          <p:cNvPr id="442" name="© 2001 The Paperless Hymnal™"/>
          <p:cNvSpPr txBox="1"/>
          <p:nvPr/>
        </p:nvSpPr>
        <p:spPr>
          <a:xfrm>
            <a:off x="9378808" y="9320106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© 2001 The Paperless Hymnal™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Faith is the victory!…"/>
          <p:cNvSpPr txBox="1"/>
          <p:nvPr/>
        </p:nvSpPr>
        <p:spPr>
          <a:xfrm>
            <a:off x="1928142" y="2984782"/>
            <a:ext cx="5050046" cy="2042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Faith is the victory!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Faith is the victory!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 glorious victory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o-ver-comes the world.</a:t>
            </a:r>
          </a:p>
        </p:txBody>
      </p:sp>
      <p:pic>
        <p:nvPicPr>
          <p:cNvPr id="445" name="FaithIsTheVictory3.png" descr="FaithIsTheVictory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c – Faith is the Victory"/>
          <p:cNvSpPr txBox="1"/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 – Faith is the Victory</a:t>
            </a:r>
          </a:p>
        </p:txBody>
      </p:sp>
      <p:sp>
        <p:nvSpPr>
          <p:cNvPr id="447" name="© 2001 The Paperless Hymnal™"/>
          <p:cNvSpPr txBox="1"/>
          <p:nvPr/>
        </p:nvSpPr>
        <p:spPr>
          <a:xfrm>
            <a:off x="9378808" y="9320106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© 2001 The Paperless Hymnal™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ectangle"/>
          <p:cNvSpPr/>
          <p:nvPr/>
        </p:nvSpPr>
        <p:spPr>
          <a:xfrm>
            <a:off x="-26366" y="385201"/>
            <a:ext cx="13057532" cy="1270001"/>
          </a:xfrm>
          <a:prstGeom prst="rect">
            <a:avLst/>
          </a:prstGeom>
          <a:solidFill>
            <a:srgbClr val="720C0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450" name="THOUGHTFUL WORSHIP"/>
          <p:cNvSpPr txBox="1"/>
          <p:nvPr/>
        </p:nvSpPr>
        <p:spPr>
          <a:xfrm>
            <a:off x="480209" y="38428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84886">
              <a:defRPr b="1" sz="755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THOUGHTFUL WORSHIP</a:t>
            </a:r>
          </a:p>
        </p:txBody>
      </p:sp>
      <p:sp>
        <p:nvSpPr>
          <p:cNvPr id="451" name="1 Ch 16:7 - Thoughtful preparation:…"/>
          <p:cNvSpPr txBox="1"/>
          <p:nvPr/>
        </p:nvSpPr>
        <p:spPr>
          <a:xfrm>
            <a:off x="480209" y="1938582"/>
            <a:ext cx="12044382" cy="756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16:7 </a:t>
            </a:r>
            <a:r>
              <a:t>- Thoughtful preparation: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Theme / part of service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 selection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Order</a:t>
            </a:r>
          </a:p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25:7 </a:t>
            </a:r>
            <a:r>
              <a:t>- Thoughtful leadership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Appropriate comments / explanation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Correct pitch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Start &amp; stop together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Appropriate pace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51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1.…"/>
          <p:cNvSpPr txBox="1"/>
          <p:nvPr/>
        </p:nvSpPr>
        <p:spPr>
          <a:xfrm>
            <a:off x="1386275" y="2876408"/>
            <a:ext cx="6102770" cy="4455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Encamped along the hills of light,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Ye Christian soldiers, rise,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press the battle ere the night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Shall veil the glowing skies.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Against the foe in vales below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 all our strength be hurled;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Faith is the victory, we know,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overcomes the world.</a:t>
            </a:r>
          </a:p>
        </p:txBody>
      </p:sp>
      <p:pic>
        <p:nvPicPr>
          <p:cNvPr id="454" name="FaithIsTheVictory1.png" descr="FaithIsTheVictory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1 – Faith is the Victory"/>
          <p:cNvSpPr txBox="1"/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– Faith is the Victory</a:t>
            </a:r>
          </a:p>
        </p:txBody>
      </p:sp>
      <p:sp>
        <p:nvSpPr>
          <p:cNvPr id="456" name="Words by: John H. Yates…"/>
          <p:cNvSpPr txBox="1"/>
          <p:nvPr/>
        </p:nvSpPr>
        <p:spPr>
          <a:xfrm>
            <a:off x="325119" y="8669866"/>
            <a:ext cx="2968810" cy="77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Words by: John H. Yates</a:t>
            </a:r>
          </a:p>
          <a:p>
            <a:pPr algn="l" defTabSz="130048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Music by: Ira D. Sankey</a:t>
            </a:r>
          </a:p>
        </p:txBody>
      </p:sp>
      <p:sp>
        <p:nvSpPr>
          <p:cNvPr id="457" name="© 2001 The Paperless Hymnal™"/>
          <p:cNvSpPr txBox="1"/>
          <p:nvPr/>
        </p:nvSpPr>
        <p:spPr>
          <a:xfrm>
            <a:off x="9378808" y="9320107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© 2001 The Paperless Hymnal™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FaithIsTheVictory2.png" descr="FaithIsTheVictory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1 – Faith is the Victory"/>
          <p:cNvSpPr txBox="1"/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– Faith is the Victory</a:t>
            </a:r>
          </a:p>
        </p:txBody>
      </p:sp>
      <p:sp>
        <p:nvSpPr>
          <p:cNvPr id="461" name="© 2001 The Paperless Hymnal™"/>
          <p:cNvSpPr txBox="1"/>
          <p:nvPr/>
        </p:nvSpPr>
        <p:spPr>
          <a:xfrm>
            <a:off x="9378808" y="9320107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© 2001 The Paperless Hymnal™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Faith is the victory!…"/>
          <p:cNvSpPr txBox="1"/>
          <p:nvPr/>
        </p:nvSpPr>
        <p:spPr>
          <a:xfrm>
            <a:off x="1928142" y="2984782"/>
            <a:ext cx="5050046" cy="2042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Faith is the victory!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Faith is the victory!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 glorious victory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o-ver-comes the world.</a:t>
            </a:r>
          </a:p>
        </p:txBody>
      </p:sp>
      <p:pic>
        <p:nvPicPr>
          <p:cNvPr id="464" name="FaithIsTheVictory3.png" descr="FaithIsTheVictory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c – Faith is the Victory"/>
          <p:cNvSpPr txBox="1"/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 – Faith is the Victory</a:t>
            </a:r>
          </a:p>
        </p:txBody>
      </p:sp>
      <p:sp>
        <p:nvSpPr>
          <p:cNvPr id="466" name="© 2001 The Paperless Hymnal™"/>
          <p:cNvSpPr txBox="1"/>
          <p:nvPr/>
        </p:nvSpPr>
        <p:spPr>
          <a:xfrm>
            <a:off x="9378808" y="9320107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© 2001 The Paperless Hymnal™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Rectangle"/>
          <p:cNvSpPr/>
          <p:nvPr/>
        </p:nvSpPr>
        <p:spPr>
          <a:xfrm>
            <a:off x="-26366" y="385201"/>
            <a:ext cx="13057532" cy="1270001"/>
          </a:xfrm>
          <a:prstGeom prst="rect">
            <a:avLst/>
          </a:prstGeom>
          <a:solidFill>
            <a:srgbClr val="720C0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469" name="THOUGHTFUL WORSHIP"/>
          <p:cNvSpPr txBox="1"/>
          <p:nvPr/>
        </p:nvSpPr>
        <p:spPr>
          <a:xfrm>
            <a:off x="480209" y="38428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84886">
              <a:defRPr b="1" sz="755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THOUGHTFUL WORSHIP</a:t>
            </a:r>
          </a:p>
        </p:txBody>
      </p:sp>
      <p:sp>
        <p:nvSpPr>
          <p:cNvPr id="470" name="1 Ch 16:7 - Thoughtful preparation:…"/>
          <p:cNvSpPr txBox="1"/>
          <p:nvPr/>
        </p:nvSpPr>
        <p:spPr>
          <a:xfrm>
            <a:off x="480209" y="1938582"/>
            <a:ext cx="12044382" cy="756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16:7 </a:t>
            </a:r>
            <a:r>
              <a:t>- Thoughtful preparation: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Theme / part of service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 selection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Order</a:t>
            </a:r>
          </a:p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25:7 </a:t>
            </a:r>
            <a:r>
              <a:t>- Thoughtful leadership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Appropriate comments / explanation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Correct pitch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Start &amp; stop together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Appropriate pace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Energy &amp; engagement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28953721_10216387802355565_4429741373104002609_o.jpg" descr="28953721_10216387802355565_4429741373104002609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0" y="2116151"/>
            <a:ext cx="6089044" cy="7615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28947586_10216387802875578_5996528526270462008_o.jpg" descr="28947586_10216387802875578_5996528526270462008_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89838" y="14039"/>
            <a:ext cx="5572142" cy="6961580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63" name="29339909_10216387803515594_4075884847492477200_n.jpg" descr="29339909_10216387803515594_4075884847492477200_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4477" y="2224991"/>
            <a:ext cx="6089044" cy="7606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  <p:bldP build="whole" bldLvl="1" animBg="1" rev="0" advAuto="0" spid="163" grpId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1.…"/>
          <p:cNvSpPr txBox="1"/>
          <p:nvPr/>
        </p:nvSpPr>
        <p:spPr>
          <a:xfrm>
            <a:off x="1386275" y="2876408"/>
            <a:ext cx="6102770" cy="4455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1.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Encamped along the hills of light,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Ye Christian soldiers, rise,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And press the battle ere the night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Shall veil the glowing skies.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Against the foe in vales below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Let all our strength be hurled;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Faith is the victory, we know,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overcomes the world.</a:t>
            </a:r>
          </a:p>
        </p:txBody>
      </p:sp>
      <p:pic>
        <p:nvPicPr>
          <p:cNvPr id="473" name="FaithIsTheVictory1.png" descr="FaithIsTheVictory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1 – Faith is the Victory"/>
          <p:cNvSpPr txBox="1"/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– Faith is the Victory</a:t>
            </a:r>
          </a:p>
        </p:txBody>
      </p:sp>
      <p:sp>
        <p:nvSpPr>
          <p:cNvPr id="475" name="Words by: John H. Yates…"/>
          <p:cNvSpPr txBox="1"/>
          <p:nvPr/>
        </p:nvSpPr>
        <p:spPr>
          <a:xfrm>
            <a:off x="325119" y="8669866"/>
            <a:ext cx="2968810" cy="778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Words by: John H. Yates</a:t>
            </a:r>
          </a:p>
          <a:p>
            <a:pPr algn="l" defTabSz="1300480"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Music by: Ira D. Sankey</a:t>
            </a:r>
          </a:p>
        </p:txBody>
      </p:sp>
      <p:sp>
        <p:nvSpPr>
          <p:cNvPr id="476" name="© 2001 The Paperless Hymnal™"/>
          <p:cNvSpPr txBox="1"/>
          <p:nvPr/>
        </p:nvSpPr>
        <p:spPr>
          <a:xfrm>
            <a:off x="9378808" y="9320107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© 2001 The Paperless Hymnal™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FaithIsTheVictory2.png" descr="FaithIsTheVictory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1 – Faith is the Victory"/>
          <p:cNvSpPr txBox="1"/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 – Faith is the Victory</a:t>
            </a:r>
          </a:p>
        </p:txBody>
      </p:sp>
      <p:sp>
        <p:nvSpPr>
          <p:cNvPr id="480" name="© 2001 The Paperless Hymnal™"/>
          <p:cNvSpPr txBox="1"/>
          <p:nvPr/>
        </p:nvSpPr>
        <p:spPr>
          <a:xfrm>
            <a:off x="9378808" y="9320107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© 2001 The Paperless Hymnal™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Faith is the victory!…"/>
          <p:cNvSpPr txBox="1"/>
          <p:nvPr/>
        </p:nvSpPr>
        <p:spPr>
          <a:xfrm>
            <a:off x="1928142" y="2984782"/>
            <a:ext cx="5050046" cy="2042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Faith is the victory!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Faith is the victory!  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 glorious victory</a:t>
            </a:r>
          </a:p>
          <a:p>
            <a:pPr algn="l" defTabSz="1300480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o-ver-comes the world.</a:t>
            </a:r>
          </a:p>
        </p:txBody>
      </p:sp>
      <p:pic>
        <p:nvPicPr>
          <p:cNvPr id="483" name="FaithIsTheVictory3.png" descr="FaithIsTheVictory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c – Faith is the Victory"/>
          <p:cNvSpPr txBox="1"/>
          <p:nvPr>
            <p:ph type="title"/>
          </p:nvPr>
        </p:nvSpPr>
        <p:spPr>
          <a:xfrm>
            <a:off x="216746" y="216746"/>
            <a:ext cx="11054081" cy="541868"/>
          </a:xfrm>
          <a:prstGeom prst="rect">
            <a:avLst/>
          </a:prstGeom>
        </p:spPr>
        <p:txBody>
          <a:bodyPr/>
          <a:lstStyle>
            <a:lvl1pPr algn="l" defTabSz="1001369">
              <a:defRPr sz="2925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 – Faith is the Victory</a:t>
            </a:r>
          </a:p>
        </p:txBody>
      </p:sp>
      <p:sp>
        <p:nvSpPr>
          <p:cNvPr id="485" name="© 2001 The Paperless Hymnal™"/>
          <p:cNvSpPr txBox="1"/>
          <p:nvPr/>
        </p:nvSpPr>
        <p:spPr>
          <a:xfrm>
            <a:off x="9378808" y="9320107"/>
            <a:ext cx="3177392" cy="38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© 2001 The Paperless Hymnal™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tangle"/>
          <p:cNvSpPr/>
          <p:nvPr/>
        </p:nvSpPr>
        <p:spPr>
          <a:xfrm>
            <a:off x="-26366" y="385201"/>
            <a:ext cx="13057532" cy="1270001"/>
          </a:xfrm>
          <a:prstGeom prst="rect">
            <a:avLst/>
          </a:prstGeom>
          <a:solidFill>
            <a:srgbClr val="720C0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488" name="THOUGHTFUL WORSHIP"/>
          <p:cNvSpPr txBox="1"/>
          <p:nvPr/>
        </p:nvSpPr>
        <p:spPr>
          <a:xfrm>
            <a:off x="480209" y="38428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84886">
              <a:defRPr b="1" sz="7553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THOUGHTFUL WORSHIP</a:t>
            </a:r>
          </a:p>
        </p:txBody>
      </p:sp>
      <p:sp>
        <p:nvSpPr>
          <p:cNvPr id="489" name="1 Ch 16:7 - Thoughtful preparation:…"/>
          <p:cNvSpPr txBox="1"/>
          <p:nvPr/>
        </p:nvSpPr>
        <p:spPr>
          <a:xfrm>
            <a:off x="480209" y="1938582"/>
            <a:ext cx="12044382" cy="756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16:7 </a:t>
            </a:r>
            <a:r>
              <a:t>- Thoughtful preparation: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Theme / part of service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Song selection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Order</a:t>
            </a:r>
          </a:p>
          <a:p>
            <a:pPr marL="655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Ch 25:7 </a:t>
            </a:r>
            <a:r>
              <a:t>- Thoughtful leadership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Appropriate comments / explanation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Correct pitch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Start &amp; stop together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Appropriate pace</a:t>
            </a:r>
          </a:p>
          <a:p>
            <a:pPr lvl="2" marL="1544052" indent="-655052" algn="l">
              <a:lnSpc>
                <a:spcPct val="110000"/>
              </a:lnSpc>
              <a:buSzPct val="75000"/>
              <a:buChar char="•"/>
              <a:defRPr sz="42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Energy &amp; engagement</a:t>
            </a:r>
          </a:p>
        </p:txBody>
      </p:sp>
      <p:sp>
        <p:nvSpPr>
          <p:cNvPr id="490" name="Prepare &amp; practice:…"/>
          <p:cNvSpPr/>
          <p:nvPr/>
        </p:nvSpPr>
        <p:spPr>
          <a:xfrm>
            <a:off x="852426" y="3666727"/>
            <a:ext cx="11299948" cy="4107026"/>
          </a:xfrm>
          <a:prstGeom prst="roundRect">
            <a:avLst>
              <a:gd name="adj" fmla="val 19998"/>
            </a:avLst>
          </a:prstGeom>
          <a:solidFill>
            <a:schemeClr val="accent5">
              <a:hueOff val="-522602"/>
              <a:satOff val="-6700"/>
              <a:lumOff val="-22320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Prepare &amp; practice:</a:t>
            </a:r>
          </a:p>
          <a:p>
            <a:pPr marL="914400" indent="-457200" algn="l">
              <a:buSzPct val="75000"/>
              <a:buChar char="•"/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 glorify God, not to glorify self/song</a:t>
            </a:r>
          </a:p>
          <a:p>
            <a:pPr marL="914400" indent="-457200" algn="l">
              <a:buSzPct val="75000"/>
              <a:buChar char="•"/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 edify others, not to put on a show</a:t>
            </a:r>
          </a:p>
          <a:p>
            <a:pPr marL="914400" indent="-457200" algn="l">
              <a:buSzPct val="75000"/>
              <a:buChar char="•"/>
              <a:defRPr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To teach, to admonish, to let the Word</a:t>
            </a:r>
            <a:br/>
            <a:r>
              <a:t>dwell richly within us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9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THROUGH"/>
          <p:cNvSpPr txBox="1"/>
          <p:nvPr>
            <p:ph type="title"/>
          </p:nvPr>
        </p:nvSpPr>
        <p:spPr>
          <a:xfrm>
            <a:off x="239844" y="3543934"/>
            <a:ext cx="12525112" cy="1967851"/>
          </a:xfrm>
          <a:prstGeom prst="rect">
            <a:avLst/>
          </a:prstGeom>
        </p:spPr>
        <p:txBody>
          <a:bodyPr anchor="t"/>
          <a:lstStyle>
            <a:lvl1pPr>
              <a:defRPr b="1" sz="9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THROUGH</a:t>
            </a:r>
          </a:p>
        </p:txBody>
      </p:sp>
      <p:sp>
        <p:nvSpPr>
          <p:cNvPr id="494" name="HYMNS"/>
          <p:cNvSpPr txBox="1"/>
          <p:nvPr/>
        </p:nvSpPr>
        <p:spPr>
          <a:xfrm>
            <a:off x="239844" y="4308569"/>
            <a:ext cx="12525112" cy="367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18800">
                <a:solidFill>
                  <a:srgbClr val="0B5D1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HYMNS</a:t>
            </a:r>
          </a:p>
        </p:txBody>
      </p:sp>
      <p:sp>
        <p:nvSpPr>
          <p:cNvPr id="495" name="Unless otherwise indicated, all Scripture quotations are from The ESV® Bible (The Holy Bible, English Standard Version®), copyright © 2001 by Crossway, a publishing ministry of Good News Publishers. Used by permission. All rights reserved."/>
          <p:cNvSpPr txBox="1"/>
          <p:nvPr/>
        </p:nvSpPr>
        <p:spPr>
          <a:xfrm>
            <a:off x="235396" y="9007013"/>
            <a:ext cx="1253400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Unless otherwise indicated, all Scripture quotations are from The ESV® Bible (The Holy Bible, English Standard Version®), copyright © 2001 by Crossway, a publishing ministry of Good News Publishers. Used by permission. All rights reserved.</a:t>
            </a:r>
          </a:p>
        </p:txBody>
      </p:sp>
      <p:sp>
        <p:nvSpPr>
          <p:cNvPr id="496" name="PART 1"/>
          <p:cNvSpPr txBox="1"/>
          <p:nvPr/>
        </p:nvSpPr>
        <p:spPr>
          <a:xfrm>
            <a:off x="239844" y="6700900"/>
            <a:ext cx="12525112" cy="1967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PART 1</a:t>
            </a:r>
          </a:p>
        </p:txBody>
      </p:sp>
      <p:sp>
        <p:nvSpPr>
          <p:cNvPr id="497" name="TEACHING"/>
          <p:cNvSpPr txBox="1"/>
          <p:nvPr/>
        </p:nvSpPr>
        <p:spPr>
          <a:xfrm>
            <a:off x="239844" y="1908141"/>
            <a:ext cx="12525112" cy="228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13600">
                <a:solidFill>
                  <a:srgbClr val="0B5D1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TEACHING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500" name="fdnsjk"/>
          <p:cNvSpPr txBox="1"/>
          <p:nvPr/>
        </p:nvSpPr>
        <p:spPr>
          <a:xfrm>
            <a:off x="480209" y="2488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fdnsjk</a:t>
            </a:r>
          </a:p>
        </p:txBody>
      </p:sp>
      <p:sp>
        <p:nvSpPr>
          <p:cNvPr id="501" name="fdsnjk"/>
          <p:cNvSpPr txBox="1"/>
          <p:nvPr/>
        </p:nvSpPr>
        <p:spPr>
          <a:xfrm>
            <a:off x="480209" y="1836848"/>
            <a:ext cx="12373765" cy="75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56847" indent="-456847" algn="l">
              <a:lnSpc>
                <a:spcPct val="130000"/>
              </a:lnSpc>
              <a:buSzPct val="75000"/>
              <a:buChar char="•"/>
              <a:defRPr b="1"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fdsnjk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5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1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THROUGH"/>
          <p:cNvSpPr txBox="1"/>
          <p:nvPr>
            <p:ph type="title"/>
          </p:nvPr>
        </p:nvSpPr>
        <p:spPr>
          <a:xfrm>
            <a:off x="239844" y="3543934"/>
            <a:ext cx="12525112" cy="1967851"/>
          </a:xfrm>
          <a:prstGeom prst="rect">
            <a:avLst/>
          </a:prstGeom>
        </p:spPr>
        <p:txBody>
          <a:bodyPr anchor="t"/>
          <a:lstStyle>
            <a:lvl1pPr>
              <a:defRPr b="1" sz="94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THROUGH</a:t>
            </a:r>
          </a:p>
        </p:txBody>
      </p:sp>
      <p:sp>
        <p:nvSpPr>
          <p:cNvPr id="505" name="HYMNS"/>
          <p:cNvSpPr txBox="1"/>
          <p:nvPr/>
        </p:nvSpPr>
        <p:spPr>
          <a:xfrm>
            <a:off x="239844" y="4308569"/>
            <a:ext cx="12525112" cy="3672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18800">
                <a:solidFill>
                  <a:srgbClr val="0B5D1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HYMNS</a:t>
            </a:r>
          </a:p>
        </p:txBody>
      </p:sp>
      <p:sp>
        <p:nvSpPr>
          <p:cNvPr id="506" name="Unless otherwise indicated, all Scripture quotations are from The ESV® Bible (The Holy Bible, English Standard Version®), copyright © 2001 by Crossway, a publishing ministry of Good News Publishers. Used by permission. All rights reserved."/>
          <p:cNvSpPr txBox="1"/>
          <p:nvPr/>
        </p:nvSpPr>
        <p:spPr>
          <a:xfrm>
            <a:off x="235396" y="9007013"/>
            <a:ext cx="1253400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Unless otherwise indicated, all Scripture quotations are from The ESV® Bible (The Holy Bible, English Standard Version®), copyright © 2001 by Crossway, a publishing ministry of Good News Publishers. Used by permission. All rights reserved.</a:t>
            </a:r>
          </a:p>
        </p:txBody>
      </p:sp>
      <p:sp>
        <p:nvSpPr>
          <p:cNvPr id="507" name="PART 2"/>
          <p:cNvSpPr txBox="1"/>
          <p:nvPr/>
        </p:nvSpPr>
        <p:spPr>
          <a:xfrm>
            <a:off x="239844" y="6700900"/>
            <a:ext cx="12525112" cy="196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6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PART 2</a:t>
            </a:r>
          </a:p>
        </p:txBody>
      </p:sp>
      <p:sp>
        <p:nvSpPr>
          <p:cNvPr id="508" name="TEACHING"/>
          <p:cNvSpPr txBox="1"/>
          <p:nvPr/>
        </p:nvSpPr>
        <p:spPr>
          <a:xfrm>
            <a:off x="239844" y="1908141"/>
            <a:ext cx="12525112" cy="2285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13600">
                <a:solidFill>
                  <a:srgbClr val="0B5D1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TEACHING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rgbClr val="0B5D1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511" name="fdnsjk"/>
          <p:cNvSpPr txBox="1"/>
          <p:nvPr/>
        </p:nvSpPr>
        <p:spPr>
          <a:xfrm>
            <a:off x="480209" y="248897"/>
            <a:ext cx="12044382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fdnsjk</a:t>
            </a:r>
          </a:p>
        </p:txBody>
      </p:sp>
      <p:sp>
        <p:nvSpPr>
          <p:cNvPr id="512" name="fdsnjk"/>
          <p:cNvSpPr txBox="1"/>
          <p:nvPr/>
        </p:nvSpPr>
        <p:spPr>
          <a:xfrm>
            <a:off x="480209" y="1836848"/>
            <a:ext cx="12373765" cy="7527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456847" indent="-456847" algn="l">
              <a:lnSpc>
                <a:spcPct val="130000"/>
              </a:lnSpc>
              <a:buSzPct val="75000"/>
              <a:buChar char="•"/>
              <a:defRPr b="1" sz="5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fdsnjk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5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oup-photo-outdoor-sharpened.jpg" descr="group-photo-outdoor-sharpened.jpg"/>
          <p:cNvPicPr>
            <a:picLocks noChangeAspect="1"/>
          </p:cNvPicPr>
          <p:nvPr/>
        </p:nvPicPr>
        <p:blipFill>
          <a:blip r:embed="rId2">
            <a:extLst/>
          </a:blip>
          <a:srcRect l="0" t="28640" r="0" b="4543"/>
          <a:stretch>
            <a:fillRect/>
          </a:stretch>
        </p:blipFill>
        <p:spPr>
          <a:xfrm>
            <a:off x="-4826" y="-3620"/>
            <a:ext cx="13004712" cy="975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"/>
          <p:cNvSpPr/>
          <p:nvPr/>
        </p:nvSpPr>
        <p:spPr>
          <a:xfrm>
            <a:off x="-3582" y="479532"/>
            <a:ext cx="13011964" cy="2692365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8" name="SONG WORSHIP"/>
          <p:cNvSpPr txBox="1"/>
          <p:nvPr/>
        </p:nvSpPr>
        <p:spPr>
          <a:xfrm>
            <a:off x="2031017" y="257282"/>
            <a:ext cx="8959405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SONG WORSHIP</a:t>
            </a:r>
          </a:p>
        </p:txBody>
      </p:sp>
      <p:sp>
        <p:nvSpPr>
          <p:cNvPr id="169" name="WORKSHOP"/>
          <p:cNvSpPr txBox="1"/>
          <p:nvPr/>
        </p:nvSpPr>
        <p:spPr>
          <a:xfrm>
            <a:off x="3161566" y="1608841"/>
            <a:ext cx="6698308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WORKSHOP</a:t>
            </a:r>
          </a:p>
        </p:txBody>
      </p:sp>
      <p:sp>
        <p:nvSpPr>
          <p:cNvPr id="170" name="University church of Christ…"/>
          <p:cNvSpPr txBox="1"/>
          <p:nvPr/>
        </p:nvSpPr>
        <p:spPr>
          <a:xfrm>
            <a:off x="3044229" y="7987162"/>
            <a:ext cx="691634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4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University church of Christ</a:t>
            </a:r>
          </a:p>
          <a:p>
            <a:pPr>
              <a:defRPr b="1" sz="4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Sept 16-19, 2018</a:t>
            </a:r>
          </a:p>
        </p:txBody>
      </p:sp>
      <p:sp>
        <p:nvSpPr>
          <p:cNvPr id="171" name="Sun 10:20 am - Worship Within the Veil…"/>
          <p:cNvSpPr txBox="1"/>
          <p:nvPr/>
        </p:nvSpPr>
        <p:spPr>
          <a:xfrm>
            <a:off x="1147229" y="3359990"/>
            <a:ext cx="10710342" cy="451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Sun 10:20 am - Worship Within the Veil</a:t>
            </a:r>
            <a:endParaRPr b="1"/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Sun 6:00 pm - The Sacrifice of Praise</a:t>
            </a:r>
            <a:endParaRPr b="1"/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Mon 7 pm - Asaph, Heman, &amp; Jeduthun</a:t>
            </a:r>
            <a:endParaRPr b="1"/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Tue 7 pm - Teaching through Hymns, Part 1</a:t>
            </a:r>
            <a:endParaRPr b="1"/>
          </a:p>
          <a:p>
            <a:pPr>
              <a:lnSpc>
                <a:spcPct val="130000"/>
              </a:lnSpc>
              <a:defRPr sz="4600"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Wed 7 pm - Teaching through Hymns, Part 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WORSHIP"/>
          <p:cNvSpPr txBox="1"/>
          <p:nvPr>
            <p:ph type="title"/>
          </p:nvPr>
        </p:nvSpPr>
        <p:spPr>
          <a:xfrm>
            <a:off x="239844" y="1690984"/>
            <a:ext cx="12525112" cy="3136149"/>
          </a:xfrm>
          <a:prstGeom prst="rect">
            <a:avLst/>
          </a:prstGeom>
        </p:spPr>
        <p:txBody>
          <a:bodyPr anchor="t"/>
          <a:lstStyle>
            <a:lvl1pPr>
              <a:defRPr b="1" sz="88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WORSHIP</a:t>
            </a:r>
          </a:p>
        </p:txBody>
      </p:sp>
      <p:sp>
        <p:nvSpPr>
          <p:cNvPr id="174" name="WITHIN THE VEIL"/>
          <p:cNvSpPr txBox="1"/>
          <p:nvPr/>
        </p:nvSpPr>
        <p:spPr>
          <a:xfrm>
            <a:off x="239844" y="2963985"/>
            <a:ext cx="12525112" cy="3656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80000"/>
              </a:lnSpc>
              <a:defRPr b="1" sz="124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WITHIN THE</a:t>
            </a:r>
            <a:br/>
            <a:r>
              <a:t>VEIL</a:t>
            </a:r>
          </a:p>
        </p:txBody>
      </p:sp>
      <p:sp>
        <p:nvSpPr>
          <p:cNvPr id="175" name="Unless otherwise indicated, all Scripture quotations are from The ESV® Bible (The Holy Bible, English Standard Version®), copyright © 2001 by Crossway, a publishing ministry of Good News Publishers. Used by permission. All rights reserved."/>
          <p:cNvSpPr txBox="1"/>
          <p:nvPr/>
        </p:nvSpPr>
        <p:spPr>
          <a:xfrm>
            <a:off x="235396" y="9007013"/>
            <a:ext cx="1253400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Unless otherwise indicated, all Scripture quotations are from The ESV® Bible (The Holy Bible, English Standard Version®), copyright © 2001 by Crossway, a publishing ministry of Good News Publishers. Used by permission. All rights reserved.</a:t>
            </a:r>
          </a:p>
        </p:txBody>
      </p:sp>
      <p:sp>
        <p:nvSpPr>
          <p:cNvPr id="176" name="HEB 10:19"/>
          <p:cNvSpPr/>
          <p:nvPr/>
        </p:nvSpPr>
        <p:spPr>
          <a:xfrm>
            <a:off x="4379600" y="6537786"/>
            <a:ext cx="4116953" cy="1220566"/>
          </a:xfrm>
          <a:prstGeom prst="roundRect">
            <a:avLst>
              <a:gd name="adj" fmla="val 15608"/>
            </a:avLst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5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HEB 10:19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79" name="A NATION OF PRIESTS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NATION OF PRIESTS</a:t>
            </a:r>
          </a:p>
        </p:txBody>
      </p:sp>
      <p:sp>
        <p:nvSpPr>
          <p:cNvPr id="180" name="The priesthood: showing what holiness looks like…"/>
          <p:cNvSpPr txBox="1"/>
          <p:nvPr/>
        </p:nvSpPr>
        <p:spPr>
          <a:xfrm>
            <a:off x="315517" y="5211998"/>
            <a:ext cx="12373766" cy="3802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67777" indent="-467777" algn="l" defTabSz="543305">
              <a:lnSpc>
                <a:spcPct val="140000"/>
              </a:lnSpc>
              <a:buSzPct val="75000"/>
              <a:buChar char="•"/>
              <a:defRPr sz="409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priesthood: showing what holiness looks like</a:t>
            </a:r>
          </a:p>
          <a:p>
            <a:pPr marL="467777" indent="-467777" algn="l" defTabSz="543305">
              <a:lnSpc>
                <a:spcPct val="140000"/>
              </a:lnSpc>
              <a:buSzPct val="75000"/>
              <a:buChar char="•"/>
              <a:defRPr sz="409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Ex 19:6 - </a:t>
            </a:r>
            <a:r>
              <a:rPr u="sng"/>
              <a:t>Israel</a:t>
            </a:r>
            <a:r>
              <a:t>: “a kingdom of priests and a holy nation”</a:t>
            </a:r>
            <a:endParaRPr b="1"/>
          </a:p>
          <a:p>
            <a:pPr marL="467777" indent="-467777" algn="l" defTabSz="543305">
              <a:lnSpc>
                <a:spcPct val="140000"/>
              </a:lnSpc>
              <a:buSzPct val="75000"/>
              <a:buChar char="•"/>
              <a:defRPr sz="4092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1 Pt 2:5,9 - </a:t>
            </a:r>
            <a:r>
              <a:rPr u="sng"/>
              <a:t>Christians</a:t>
            </a:r>
            <a:r>
              <a:t>:  “a holy priesthood…</a:t>
            </a:r>
            <a:br/>
            <a:r>
              <a:t>a royal priesthood”</a:t>
            </a:r>
          </a:p>
        </p:txBody>
      </p:sp>
      <p:grpSp>
        <p:nvGrpSpPr>
          <p:cNvPr id="199" name="Group"/>
          <p:cNvGrpSpPr/>
          <p:nvPr/>
        </p:nvGrpSpPr>
        <p:grpSpPr>
          <a:xfrm>
            <a:off x="5626679" y="2366968"/>
            <a:ext cx="1751442" cy="2097801"/>
            <a:chOff x="0" y="0"/>
            <a:chExt cx="1751440" cy="2097800"/>
          </a:xfrm>
        </p:grpSpPr>
        <p:sp>
          <p:nvSpPr>
            <p:cNvPr id="181" name="Rounded Rectangle"/>
            <p:cNvSpPr/>
            <p:nvPr/>
          </p:nvSpPr>
          <p:spPr>
            <a:xfrm rot="791021">
              <a:off x="1090898" y="1665496"/>
              <a:ext cx="641842" cy="238159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Rounded Rectangle"/>
            <p:cNvSpPr/>
            <p:nvPr/>
          </p:nvSpPr>
          <p:spPr>
            <a:xfrm rot="20936494">
              <a:off x="17484" y="1641537"/>
              <a:ext cx="641842" cy="244440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Rounded Rectangle"/>
            <p:cNvSpPr/>
            <p:nvPr/>
          </p:nvSpPr>
          <p:spPr>
            <a:xfrm>
              <a:off x="396660" y="1028585"/>
              <a:ext cx="993680" cy="756823"/>
            </a:xfrm>
            <a:prstGeom prst="roundRect">
              <a:avLst>
                <a:gd name="adj" fmla="val 196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fill="norm" stroke="1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6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7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fill="norm" stroke="1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Rounded Rectangle"/>
            <p:cNvSpPr/>
            <p:nvPr/>
          </p:nvSpPr>
          <p:spPr>
            <a:xfrm rot="20936494">
              <a:off x="169813" y="1541876"/>
              <a:ext cx="641842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4" name="Rounded Rectangle"/>
            <p:cNvSpPr/>
            <p:nvPr/>
          </p:nvSpPr>
          <p:spPr>
            <a:xfrm rot="791021">
              <a:off x="933487" y="1551233"/>
              <a:ext cx="641843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5" name="Rounded Rectangle"/>
            <p:cNvSpPr/>
            <p:nvPr/>
          </p:nvSpPr>
          <p:spPr>
            <a:xfrm>
              <a:off x="534874" y="1392168"/>
              <a:ext cx="731322" cy="705633"/>
            </a:xfrm>
            <a:prstGeom prst="roundRect">
              <a:avLst>
                <a:gd name="adj" fmla="val 8003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Rounded Rectangle"/>
            <p:cNvSpPr/>
            <p:nvPr/>
          </p:nvSpPr>
          <p:spPr>
            <a:xfrm>
              <a:off x="502368" y="1325308"/>
              <a:ext cx="801780" cy="163376"/>
            </a:xfrm>
            <a:prstGeom prst="roundRect">
              <a:avLst>
                <a:gd name="adj" fmla="val 34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Rounded Rectangle"/>
            <p:cNvSpPr/>
            <p:nvPr/>
          </p:nvSpPr>
          <p:spPr>
            <a:xfrm>
              <a:off x="410293" y="1490408"/>
              <a:ext cx="111837" cy="163376"/>
            </a:xfrm>
            <a:prstGeom prst="roundRect">
              <a:avLst>
                <a:gd name="adj" fmla="val 502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Rounded Rectangle"/>
            <p:cNvSpPr/>
            <p:nvPr/>
          </p:nvSpPr>
          <p:spPr>
            <a:xfrm>
              <a:off x="1277061" y="1498171"/>
              <a:ext cx="100092" cy="163376"/>
            </a:xfrm>
            <a:prstGeom prst="roundRect">
              <a:avLst>
                <a:gd name="adj" fmla="val 561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00" name="Screen Shot 2017-02-01 at 2.24.49 PM.png" descr="Screen Shot 2017-02-01 at 2.24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086" y="2113804"/>
            <a:ext cx="4717192" cy="260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creen Shot 2017-02-01 at 2.26.20 PM.png" descr="Screen Shot 2017-02-01 at 2.26.20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36868" y="1824692"/>
            <a:ext cx="3648673" cy="2929216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If you are a Christian,…"/>
          <p:cNvSpPr/>
          <p:nvPr/>
        </p:nvSpPr>
        <p:spPr>
          <a:xfrm>
            <a:off x="3546473" y="5049531"/>
            <a:ext cx="5911854" cy="4127554"/>
          </a:xfrm>
          <a:prstGeom prst="roundRect">
            <a:avLst>
              <a:gd name="adj" fmla="val 17860"/>
            </a:avLst>
          </a:prstGeom>
          <a:solidFill>
            <a:srgbClr val="00397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If you are a </a:t>
            </a:r>
            <a:r>
              <a:rPr u="sng"/>
              <a:t>Christian</a:t>
            </a:r>
            <a:r>
              <a:t>,</a:t>
            </a:r>
          </a:p>
          <a:p>
            <a:pPr>
              <a:defRPr b="1" sz="5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you are a </a:t>
            </a:r>
            <a:r>
              <a:rPr u="sng"/>
              <a:t>priest</a:t>
            </a:r>
            <a:r>
              <a:t> of God Almighty!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1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99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2"/>
      <p:bldP build="whole" bldLvl="1" animBg="1" rev="0" advAuto="0" spid="202" grpId="5"/>
      <p:bldP build="p" bldLvl="5" animBg="1" rev="0" advAuto="0" spid="180" grpId="1"/>
      <p:bldP build="whole" bldLvl="1" animBg="1" rev="0" advAuto="0" spid="201" grpId="4"/>
      <p:bldP build="whole" bldLvl="1" animBg="1" rev="0" advAuto="0" spid="199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"/>
          <p:cNvSpPr/>
          <p:nvPr/>
        </p:nvSpPr>
        <p:spPr>
          <a:xfrm>
            <a:off x="-26366" y="131201"/>
            <a:ext cx="13057532" cy="1270001"/>
          </a:xfrm>
          <a:prstGeom prst="rect">
            <a:avLst/>
          </a:prstGeom>
          <a:solidFill>
            <a:schemeClr val="accent1">
              <a:hueOff val="47394"/>
              <a:satOff val="-25753"/>
              <a:lumOff val="-754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205" name="A NATION OF PRIESTS"/>
          <p:cNvSpPr txBox="1"/>
          <p:nvPr/>
        </p:nvSpPr>
        <p:spPr>
          <a:xfrm>
            <a:off x="150826" y="185397"/>
            <a:ext cx="1270314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b="1" sz="7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NATION OF PRIESTS</a:t>
            </a:r>
          </a:p>
        </p:txBody>
      </p:sp>
      <p:sp>
        <p:nvSpPr>
          <p:cNvPr id="206" name="Arrow"/>
          <p:cNvSpPr/>
          <p:nvPr/>
        </p:nvSpPr>
        <p:spPr>
          <a:xfrm rot="5400000">
            <a:off x="10294210" y="6247010"/>
            <a:ext cx="1796873" cy="1129119"/>
          </a:xfrm>
          <a:prstGeom prst="rightArrow">
            <a:avLst>
              <a:gd name="adj1" fmla="val 43735"/>
              <a:gd name="adj2" fmla="val 43716"/>
            </a:avLst>
          </a:prstGeom>
          <a:blipFill>
            <a:blip r:embed="rId2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207" name="Arrow"/>
          <p:cNvSpPr/>
          <p:nvPr/>
        </p:nvSpPr>
        <p:spPr>
          <a:xfrm rot="16200000">
            <a:off x="10266742" y="3430188"/>
            <a:ext cx="1796734" cy="1131560"/>
          </a:xfrm>
          <a:prstGeom prst="rightArrow">
            <a:avLst>
              <a:gd name="adj1" fmla="val 48346"/>
              <a:gd name="adj2" fmla="val 44131"/>
            </a:avLst>
          </a:prstGeom>
          <a:blipFill>
            <a:blip r:embed="rId3"/>
          </a:blipFill>
          <a:ln w="508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grpSp>
        <p:nvGrpSpPr>
          <p:cNvPr id="226" name="Group"/>
          <p:cNvGrpSpPr/>
          <p:nvPr/>
        </p:nvGrpSpPr>
        <p:grpSpPr>
          <a:xfrm>
            <a:off x="10289388" y="4055547"/>
            <a:ext cx="1751441" cy="2675299"/>
            <a:chOff x="0" y="0"/>
            <a:chExt cx="1751440" cy="2675297"/>
          </a:xfrm>
        </p:grpSpPr>
        <p:sp>
          <p:nvSpPr>
            <p:cNvPr id="208" name="Rounded Rectangle"/>
            <p:cNvSpPr/>
            <p:nvPr/>
          </p:nvSpPr>
          <p:spPr>
            <a:xfrm rot="791021">
              <a:off x="1090898" y="1665496"/>
              <a:ext cx="641842" cy="238159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Rounded Rectangle"/>
            <p:cNvSpPr/>
            <p:nvPr/>
          </p:nvSpPr>
          <p:spPr>
            <a:xfrm rot="20936494">
              <a:off x="17484" y="1641537"/>
              <a:ext cx="641842" cy="244440"/>
            </a:xfrm>
            <a:prstGeom prst="roundRect">
              <a:avLst>
                <a:gd name="adj" fmla="val 50000"/>
              </a:avLst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Rounded Rectangle"/>
            <p:cNvSpPr/>
            <p:nvPr/>
          </p:nvSpPr>
          <p:spPr>
            <a:xfrm>
              <a:off x="396660" y="1028585"/>
              <a:ext cx="993680" cy="756823"/>
            </a:xfrm>
            <a:prstGeom prst="roundRect">
              <a:avLst>
                <a:gd name="adj" fmla="val 1969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1" name="Circle"/>
            <p:cNvSpPr/>
            <p:nvPr/>
          </p:nvSpPr>
          <p:spPr>
            <a:xfrm>
              <a:off x="425613" y="122237"/>
              <a:ext cx="935775" cy="935775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2" name="Shape"/>
            <p:cNvSpPr/>
            <p:nvPr/>
          </p:nvSpPr>
          <p:spPr>
            <a:xfrm>
              <a:off x="401301" y="497640"/>
              <a:ext cx="978115" cy="826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563" fill="norm" stroke="1" extrusionOk="0">
                  <a:moveTo>
                    <a:pt x="307" y="0"/>
                  </a:moveTo>
                  <a:cubicBezTo>
                    <a:pt x="-358" y="3764"/>
                    <a:pt x="65" y="7692"/>
                    <a:pt x="1504" y="11121"/>
                  </a:cubicBezTo>
                  <a:cubicBezTo>
                    <a:pt x="2878" y="14397"/>
                    <a:pt x="5081" y="16988"/>
                    <a:pt x="7364" y="19390"/>
                  </a:cubicBezTo>
                  <a:cubicBezTo>
                    <a:pt x="8380" y="20459"/>
                    <a:pt x="9488" y="21523"/>
                    <a:pt x="10830" y="21562"/>
                  </a:cubicBezTo>
                  <a:cubicBezTo>
                    <a:pt x="12163" y="21600"/>
                    <a:pt x="13311" y="20615"/>
                    <a:pt x="14317" y="19544"/>
                  </a:cubicBezTo>
                  <a:cubicBezTo>
                    <a:pt x="16172" y="17570"/>
                    <a:pt x="17767" y="15249"/>
                    <a:pt x="18917" y="12595"/>
                  </a:cubicBezTo>
                  <a:cubicBezTo>
                    <a:pt x="20570" y="8784"/>
                    <a:pt x="21242" y="4456"/>
                    <a:pt x="20846" y="174"/>
                  </a:cubicBezTo>
                  <a:lnTo>
                    <a:pt x="19179" y="174"/>
                  </a:lnTo>
                  <a:cubicBezTo>
                    <a:pt x="19234" y="1624"/>
                    <a:pt x="19160" y="3078"/>
                    <a:pt x="18958" y="4508"/>
                  </a:cubicBezTo>
                  <a:cubicBezTo>
                    <a:pt x="18775" y="5802"/>
                    <a:pt x="18488" y="7072"/>
                    <a:pt x="18101" y="8298"/>
                  </a:cubicBezTo>
                  <a:cubicBezTo>
                    <a:pt x="17620" y="8617"/>
                    <a:pt x="17052" y="8685"/>
                    <a:pt x="16529" y="8485"/>
                  </a:cubicBezTo>
                  <a:cubicBezTo>
                    <a:pt x="15565" y="8116"/>
                    <a:pt x="15003" y="6978"/>
                    <a:pt x="14205" y="6243"/>
                  </a:cubicBezTo>
                  <a:cubicBezTo>
                    <a:pt x="13281" y="5393"/>
                    <a:pt x="12107" y="5123"/>
                    <a:pt x="10948" y="5132"/>
                  </a:cubicBezTo>
                  <a:cubicBezTo>
                    <a:pt x="9918" y="5139"/>
                    <a:pt x="8892" y="5358"/>
                    <a:pt x="7940" y="5840"/>
                  </a:cubicBezTo>
                  <a:cubicBezTo>
                    <a:pt x="7159" y="6236"/>
                    <a:pt x="6444" y="6800"/>
                    <a:pt x="5814" y="7488"/>
                  </a:cubicBezTo>
                  <a:cubicBezTo>
                    <a:pt x="5348" y="7998"/>
                    <a:pt x="4891" y="8592"/>
                    <a:pt x="4265" y="8671"/>
                  </a:cubicBezTo>
                  <a:cubicBezTo>
                    <a:pt x="2912" y="8842"/>
                    <a:pt x="2164" y="6977"/>
                    <a:pt x="2072" y="5070"/>
                  </a:cubicBezTo>
                  <a:cubicBezTo>
                    <a:pt x="1998" y="3540"/>
                    <a:pt x="2081" y="2005"/>
                    <a:pt x="2319" y="50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rgbClr val="613804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Oval"/>
            <p:cNvSpPr/>
            <p:nvPr/>
          </p:nvSpPr>
          <p:spPr>
            <a:xfrm>
              <a:off x="685943" y="818197"/>
              <a:ext cx="415115" cy="191813"/>
            </a:xfrm>
            <a:prstGeom prst="ellipse">
              <a:avLst/>
            </a:prstGeom>
            <a:solidFill>
              <a:srgbClr val="BC802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4" name="Shape"/>
            <p:cNvSpPr/>
            <p:nvPr/>
          </p:nvSpPr>
          <p:spPr>
            <a:xfrm>
              <a:off x="377149" y="17417"/>
              <a:ext cx="1046772" cy="62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388" fill="norm" stroke="1" extrusionOk="0">
                  <a:moveTo>
                    <a:pt x="542" y="20617"/>
                  </a:moveTo>
                  <a:cubicBezTo>
                    <a:pt x="2626" y="20114"/>
                    <a:pt x="4671" y="19229"/>
                    <a:pt x="6640" y="17977"/>
                  </a:cubicBezTo>
                  <a:cubicBezTo>
                    <a:pt x="8205" y="16983"/>
                    <a:pt x="9715" y="15761"/>
                    <a:pt x="11154" y="14325"/>
                  </a:cubicBezTo>
                  <a:cubicBezTo>
                    <a:pt x="12314" y="15608"/>
                    <a:pt x="13520" y="16772"/>
                    <a:pt x="14764" y="17810"/>
                  </a:cubicBezTo>
                  <a:cubicBezTo>
                    <a:pt x="16492" y="19253"/>
                    <a:pt x="18289" y="20450"/>
                    <a:pt x="20136" y="21388"/>
                  </a:cubicBezTo>
                  <a:cubicBezTo>
                    <a:pt x="21072" y="18980"/>
                    <a:pt x="21419" y="16057"/>
                    <a:pt x="21104" y="13229"/>
                  </a:cubicBezTo>
                  <a:cubicBezTo>
                    <a:pt x="20598" y="8695"/>
                    <a:pt x="18574" y="5220"/>
                    <a:pt x="16181" y="2926"/>
                  </a:cubicBezTo>
                  <a:cubicBezTo>
                    <a:pt x="14477" y="1293"/>
                    <a:pt x="12593" y="225"/>
                    <a:pt x="10634" y="32"/>
                  </a:cubicBezTo>
                  <a:cubicBezTo>
                    <a:pt x="8170" y="-212"/>
                    <a:pt x="5721" y="940"/>
                    <a:pt x="3738" y="3410"/>
                  </a:cubicBezTo>
                  <a:cubicBezTo>
                    <a:pt x="2271" y="5237"/>
                    <a:pt x="1129" y="7716"/>
                    <a:pt x="511" y="10604"/>
                  </a:cubicBezTo>
                  <a:cubicBezTo>
                    <a:pt x="-181" y="13844"/>
                    <a:pt x="-170" y="17390"/>
                    <a:pt x="542" y="20617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385816" y="39687"/>
              <a:ext cx="625508" cy="47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39" y="20775"/>
                    <a:pt x="7949" y="19093"/>
                    <a:pt x="11577" y="16620"/>
                  </a:cubicBezTo>
                  <a:cubicBezTo>
                    <a:pt x="14137" y="14875"/>
                    <a:pt x="16556" y="12726"/>
                    <a:pt x="18382" y="9791"/>
                  </a:cubicBezTo>
                  <a:cubicBezTo>
                    <a:pt x="20128" y="6985"/>
                    <a:pt x="21243" y="3594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930870" y="100362"/>
              <a:ext cx="232958" cy="337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387086" y="0"/>
              <a:ext cx="449229" cy="37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3" y="19414"/>
                    <a:pt x="10954" y="16276"/>
                    <a:pt x="14727" y="12452"/>
                  </a:cubicBezTo>
                  <a:cubicBezTo>
                    <a:pt x="18398" y="8731"/>
                    <a:pt x="20752" y="4465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 flipH="1">
              <a:off x="1052264" y="349150"/>
              <a:ext cx="378322" cy="16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 flipH="1">
              <a:off x="1110340" y="261109"/>
              <a:ext cx="301531" cy="94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72" y="18711"/>
                    <a:pt x="7739" y="16325"/>
                    <a:pt x="10858" y="13841"/>
                  </a:cubicBezTo>
                  <a:cubicBezTo>
                    <a:pt x="15573" y="10087"/>
                    <a:pt x="19211" y="5643"/>
                    <a:pt x="21600" y="0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0" name="Rounded Rectangle"/>
            <p:cNvSpPr/>
            <p:nvPr/>
          </p:nvSpPr>
          <p:spPr>
            <a:xfrm rot="20936494">
              <a:off x="169813" y="1541876"/>
              <a:ext cx="641842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Rounded Rectangle"/>
            <p:cNvSpPr/>
            <p:nvPr/>
          </p:nvSpPr>
          <p:spPr>
            <a:xfrm rot="791021">
              <a:off x="933487" y="1551233"/>
              <a:ext cx="641843" cy="387616"/>
            </a:xfrm>
            <a:prstGeom prst="roundRect">
              <a:avLst>
                <a:gd name="adj" fmla="val 38454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Rounded Rectangle"/>
            <p:cNvSpPr/>
            <p:nvPr/>
          </p:nvSpPr>
          <p:spPr>
            <a:xfrm>
              <a:off x="534874" y="1392168"/>
              <a:ext cx="731322" cy="1283130"/>
            </a:xfrm>
            <a:prstGeom prst="roundRect">
              <a:avLst>
                <a:gd name="adj" fmla="val 7722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Rounded Rectangle"/>
            <p:cNvSpPr/>
            <p:nvPr/>
          </p:nvSpPr>
          <p:spPr>
            <a:xfrm>
              <a:off x="502368" y="1325308"/>
              <a:ext cx="801780" cy="163376"/>
            </a:xfrm>
            <a:prstGeom prst="roundRect">
              <a:avLst>
                <a:gd name="adj" fmla="val 344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Rounded Rectangle"/>
            <p:cNvSpPr/>
            <p:nvPr/>
          </p:nvSpPr>
          <p:spPr>
            <a:xfrm>
              <a:off x="410293" y="1490408"/>
              <a:ext cx="111837" cy="163376"/>
            </a:xfrm>
            <a:prstGeom prst="roundRect">
              <a:avLst>
                <a:gd name="adj" fmla="val 5026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5" name="Rounded Rectangle"/>
            <p:cNvSpPr/>
            <p:nvPr/>
          </p:nvSpPr>
          <p:spPr>
            <a:xfrm>
              <a:off x="1277061" y="1498171"/>
              <a:ext cx="100092" cy="163376"/>
            </a:xfrm>
            <a:prstGeom prst="roundRect">
              <a:avLst>
                <a:gd name="adj" fmla="val 5615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7" name="God"/>
          <p:cNvSpPr/>
          <p:nvPr/>
        </p:nvSpPr>
        <p:spPr>
          <a:xfrm>
            <a:off x="9893950" y="1677218"/>
            <a:ext cx="2597393" cy="1270000"/>
          </a:xfrm>
          <a:prstGeom prst="ellipse">
            <a:avLst/>
          </a:prstGeom>
          <a:solidFill>
            <a:srgbClr val="E8DD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lnSpc>
                <a:spcPct val="60000"/>
              </a:lnSpc>
              <a:defRPr b="1" sz="5000">
                <a:solidFill>
                  <a:srgbClr val="FFFFFF"/>
                </a:solidFill>
                <a:effectLst>
                  <a:outerShdw sx="100000" sy="100000" kx="0" ky="0" algn="b" rotWithShape="0" blurRad="63500" dist="0" dir="2640000">
                    <a:srgbClr val="000000"/>
                  </a:outerShdw>
                </a:effectLst>
                <a:latin typeface="Alegreya SC"/>
                <a:ea typeface="Alegreya SC"/>
                <a:cs typeface="Alegreya SC"/>
                <a:sym typeface="Alegreya SC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God</a:t>
            </a:r>
            <a:br/>
          </a:p>
        </p:txBody>
      </p:sp>
      <p:grpSp>
        <p:nvGrpSpPr>
          <p:cNvPr id="243" name="Group"/>
          <p:cNvGrpSpPr/>
          <p:nvPr/>
        </p:nvGrpSpPr>
        <p:grpSpPr>
          <a:xfrm>
            <a:off x="9692798" y="7846355"/>
            <a:ext cx="2961685" cy="1802730"/>
            <a:chOff x="0" y="0"/>
            <a:chExt cx="2961684" cy="1802729"/>
          </a:xfrm>
        </p:grpSpPr>
        <p:grpSp>
          <p:nvGrpSpPr>
            <p:cNvPr id="232" name="Group"/>
            <p:cNvGrpSpPr/>
            <p:nvPr/>
          </p:nvGrpSpPr>
          <p:grpSpPr>
            <a:xfrm>
              <a:off x="0" y="342527"/>
              <a:ext cx="993680" cy="1342837"/>
              <a:chOff x="0" y="0"/>
              <a:chExt cx="993679" cy="1342836"/>
            </a:xfrm>
          </p:grpSpPr>
          <p:sp>
            <p:nvSpPr>
              <p:cNvPr id="228" name="Rounded Rectangle"/>
              <p:cNvSpPr/>
              <p:nvPr/>
            </p:nvSpPr>
            <p:spPr>
              <a:xfrm>
                <a:off x="0" y="906347"/>
                <a:ext cx="993680" cy="436490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29" name="Circle"/>
              <p:cNvSpPr/>
              <p:nvPr/>
            </p:nvSpPr>
            <p:spPr>
              <a:xfrm>
                <a:off x="28952" y="0"/>
                <a:ext cx="935775" cy="935774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0" name="Shape"/>
              <p:cNvSpPr/>
              <p:nvPr/>
            </p:nvSpPr>
            <p:spPr>
              <a:xfrm>
                <a:off x="4641" y="375401"/>
                <a:ext cx="978114" cy="82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563" fill="norm" stroke="1" extrusionOk="0">
                    <a:moveTo>
                      <a:pt x="307" y="0"/>
                    </a:moveTo>
                    <a:cubicBezTo>
                      <a:pt x="-358" y="3764"/>
                      <a:pt x="65" y="7692"/>
                      <a:pt x="1504" y="11121"/>
                    </a:cubicBezTo>
                    <a:cubicBezTo>
                      <a:pt x="2878" y="14397"/>
                      <a:pt x="5081" y="16988"/>
                      <a:pt x="7364" y="19390"/>
                    </a:cubicBezTo>
                    <a:cubicBezTo>
                      <a:pt x="8380" y="20459"/>
                      <a:pt x="9488" y="21523"/>
                      <a:pt x="10830" y="21562"/>
                    </a:cubicBezTo>
                    <a:cubicBezTo>
                      <a:pt x="12163" y="21600"/>
                      <a:pt x="13311" y="20615"/>
                      <a:pt x="14317" y="19544"/>
                    </a:cubicBezTo>
                    <a:cubicBezTo>
                      <a:pt x="16172" y="17570"/>
                      <a:pt x="17767" y="15249"/>
                      <a:pt x="18917" y="12595"/>
                    </a:cubicBezTo>
                    <a:cubicBezTo>
                      <a:pt x="20570" y="8784"/>
                      <a:pt x="21242" y="4456"/>
                      <a:pt x="20846" y="174"/>
                    </a:cubicBezTo>
                    <a:lnTo>
                      <a:pt x="19179" y="174"/>
                    </a:lnTo>
                    <a:cubicBezTo>
                      <a:pt x="19234" y="1624"/>
                      <a:pt x="19160" y="3078"/>
                      <a:pt x="18958" y="4508"/>
                    </a:cubicBezTo>
                    <a:cubicBezTo>
                      <a:pt x="18775" y="5802"/>
                      <a:pt x="18488" y="7072"/>
                      <a:pt x="18101" y="8298"/>
                    </a:cubicBezTo>
                    <a:cubicBezTo>
                      <a:pt x="17620" y="8617"/>
                      <a:pt x="17052" y="8685"/>
                      <a:pt x="16529" y="8485"/>
                    </a:cubicBezTo>
                    <a:cubicBezTo>
                      <a:pt x="15565" y="8116"/>
                      <a:pt x="15003" y="6978"/>
                      <a:pt x="14205" y="6243"/>
                    </a:cubicBezTo>
                    <a:cubicBezTo>
                      <a:pt x="13281" y="5393"/>
                      <a:pt x="12107" y="5123"/>
                      <a:pt x="10948" y="5132"/>
                    </a:cubicBezTo>
                    <a:cubicBezTo>
                      <a:pt x="9918" y="5139"/>
                      <a:pt x="8892" y="5358"/>
                      <a:pt x="7940" y="5840"/>
                    </a:cubicBezTo>
                    <a:cubicBezTo>
                      <a:pt x="7159" y="6236"/>
                      <a:pt x="6444" y="6800"/>
                      <a:pt x="5814" y="7488"/>
                    </a:cubicBezTo>
                    <a:cubicBezTo>
                      <a:pt x="5348" y="7998"/>
                      <a:pt x="4891" y="8592"/>
                      <a:pt x="4265" y="8671"/>
                    </a:cubicBezTo>
                    <a:cubicBezTo>
                      <a:pt x="2912" y="8842"/>
                      <a:pt x="2164" y="6977"/>
                      <a:pt x="2072" y="5070"/>
                    </a:cubicBezTo>
                    <a:cubicBezTo>
                      <a:pt x="1998" y="3540"/>
                      <a:pt x="2081" y="2005"/>
                      <a:pt x="2319" y="500"/>
                    </a:cubicBez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DCDE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1" name="Oval"/>
              <p:cNvSpPr/>
              <p:nvPr/>
            </p:nvSpPr>
            <p:spPr>
              <a:xfrm>
                <a:off x="289282" y="695959"/>
                <a:ext cx="415115" cy="191814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37" name="Group"/>
            <p:cNvGrpSpPr/>
            <p:nvPr/>
          </p:nvGrpSpPr>
          <p:grpSpPr>
            <a:xfrm>
              <a:off x="1003008" y="-1"/>
              <a:ext cx="993680" cy="1347446"/>
              <a:chOff x="0" y="0"/>
              <a:chExt cx="993679" cy="1347444"/>
            </a:xfrm>
          </p:grpSpPr>
          <p:sp>
            <p:nvSpPr>
              <p:cNvPr id="233" name="Rounded Rectangle"/>
              <p:cNvSpPr/>
              <p:nvPr/>
            </p:nvSpPr>
            <p:spPr>
              <a:xfrm>
                <a:off x="0" y="910955"/>
                <a:ext cx="993680" cy="436490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4" name="Circle"/>
              <p:cNvSpPr/>
              <p:nvPr/>
            </p:nvSpPr>
            <p:spPr>
              <a:xfrm>
                <a:off x="28952" y="17308"/>
                <a:ext cx="935775" cy="935775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5" name="Shape"/>
              <p:cNvSpPr/>
              <p:nvPr/>
            </p:nvSpPr>
            <p:spPr>
              <a:xfrm>
                <a:off x="4641" y="-1"/>
                <a:ext cx="978114" cy="12069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7" h="21484" fill="norm" stroke="1" extrusionOk="0">
                    <a:moveTo>
                      <a:pt x="307" y="6765"/>
                    </a:moveTo>
                    <a:cubicBezTo>
                      <a:pt x="-358" y="9334"/>
                      <a:pt x="65" y="12016"/>
                      <a:pt x="1504" y="14357"/>
                    </a:cubicBezTo>
                    <a:cubicBezTo>
                      <a:pt x="2878" y="16593"/>
                      <a:pt x="5081" y="18361"/>
                      <a:pt x="7364" y="20001"/>
                    </a:cubicBezTo>
                    <a:cubicBezTo>
                      <a:pt x="8380" y="20731"/>
                      <a:pt x="9488" y="21457"/>
                      <a:pt x="10830" y="21484"/>
                    </a:cubicBezTo>
                    <a:cubicBezTo>
                      <a:pt x="12163" y="21510"/>
                      <a:pt x="13311" y="20838"/>
                      <a:pt x="14317" y="20107"/>
                    </a:cubicBezTo>
                    <a:cubicBezTo>
                      <a:pt x="16172" y="18759"/>
                      <a:pt x="17767" y="17174"/>
                      <a:pt x="18917" y="15363"/>
                    </a:cubicBezTo>
                    <a:cubicBezTo>
                      <a:pt x="20570" y="12762"/>
                      <a:pt x="21242" y="9807"/>
                      <a:pt x="20846" y="6884"/>
                    </a:cubicBezTo>
                    <a:cubicBezTo>
                      <a:pt x="20482" y="5352"/>
                      <a:pt x="19680" y="3935"/>
                      <a:pt x="18468" y="2760"/>
                    </a:cubicBezTo>
                    <a:cubicBezTo>
                      <a:pt x="16753" y="1096"/>
                      <a:pt x="14286" y="72"/>
                      <a:pt x="11700" y="126"/>
                    </a:cubicBezTo>
                    <a:cubicBezTo>
                      <a:pt x="11525" y="130"/>
                      <a:pt x="11346" y="140"/>
                      <a:pt x="11184" y="197"/>
                    </a:cubicBezTo>
                    <a:cubicBezTo>
                      <a:pt x="11068" y="238"/>
                      <a:pt x="10966" y="301"/>
                      <a:pt x="10872" y="371"/>
                    </a:cubicBezTo>
                    <a:cubicBezTo>
                      <a:pt x="8591" y="2088"/>
                      <a:pt x="11088" y="5171"/>
                      <a:pt x="15469" y="6145"/>
                    </a:cubicBezTo>
                    <a:cubicBezTo>
                      <a:pt x="16740" y="6427"/>
                      <a:pt x="17874" y="6770"/>
                      <a:pt x="19179" y="6884"/>
                    </a:cubicBezTo>
                    <a:cubicBezTo>
                      <a:pt x="19234" y="7874"/>
                      <a:pt x="19160" y="8866"/>
                      <a:pt x="18958" y="9842"/>
                    </a:cubicBezTo>
                    <a:cubicBezTo>
                      <a:pt x="18775" y="10726"/>
                      <a:pt x="18488" y="11592"/>
                      <a:pt x="18101" y="12429"/>
                    </a:cubicBezTo>
                    <a:cubicBezTo>
                      <a:pt x="17620" y="12647"/>
                      <a:pt x="17052" y="12694"/>
                      <a:pt x="16529" y="12557"/>
                    </a:cubicBezTo>
                    <a:cubicBezTo>
                      <a:pt x="15565" y="12305"/>
                      <a:pt x="15003" y="11528"/>
                      <a:pt x="14205" y="11027"/>
                    </a:cubicBezTo>
                    <a:cubicBezTo>
                      <a:pt x="13281" y="10446"/>
                      <a:pt x="12107" y="10262"/>
                      <a:pt x="10948" y="10268"/>
                    </a:cubicBezTo>
                    <a:cubicBezTo>
                      <a:pt x="9918" y="10273"/>
                      <a:pt x="8892" y="10423"/>
                      <a:pt x="7940" y="10752"/>
                    </a:cubicBezTo>
                    <a:cubicBezTo>
                      <a:pt x="7159" y="11022"/>
                      <a:pt x="6444" y="11407"/>
                      <a:pt x="5814" y="11877"/>
                    </a:cubicBezTo>
                    <a:cubicBezTo>
                      <a:pt x="5348" y="12225"/>
                      <a:pt x="4891" y="12630"/>
                      <a:pt x="4265" y="12684"/>
                    </a:cubicBezTo>
                    <a:cubicBezTo>
                      <a:pt x="2912" y="12801"/>
                      <a:pt x="2164" y="11528"/>
                      <a:pt x="2072" y="10226"/>
                    </a:cubicBezTo>
                    <a:cubicBezTo>
                      <a:pt x="1998" y="9181"/>
                      <a:pt x="2081" y="8133"/>
                      <a:pt x="2319" y="7106"/>
                    </a:cubicBezTo>
                    <a:cubicBezTo>
                      <a:pt x="3271" y="6680"/>
                      <a:pt x="4308" y="6425"/>
                      <a:pt x="5331" y="6135"/>
                    </a:cubicBezTo>
                    <a:cubicBezTo>
                      <a:pt x="10158" y="4766"/>
                      <a:pt x="13771" y="1151"/>
                      <a:pt x="10363" y="109"/>
                    </a:cubicBezTo>
                    <a:cubicBezTo>
                      <a:pt x="9713" y="-90"/>
                      <a:pt x="9050" y="22"/>
                      <a:pt x="8407" y="149"/>
                    </a:cubicBezTo>
                    <a:cubicBezTo>
                      <a:pt x="6762" y="476"/>
                      <a:pt x="5066" y="951"/>
                      <a:pt x="3684" y="1799"/>
                    </a:cubicBezTo>
                    <a:cubicBezTo>
                      <a:pt x="1778" y="2968"/>
                      <a:pt x="543" y="4738"/>
                      <a:pt x="307" y="6765"/>
                    </a:cubicBezTo>
                    <a:close/>
                  </a:path>
                </a:pathLst>
              </a:custGeom>
              <a:solidFill>
                <a:srgbClr val="6138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6" name="Oval"/>
              <p:cNvSpPr/>
              <p:nvPr/>
            </p:nvSpPr>
            <p:spPr>
              <a:xfrm>
                <a:off x="289282" y="700568"/>
                <a:ext cx="415115" cy="191813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  <p:grpSp>
          <p:nvGrpSpPr>
            <p:cNvPr id="242" name="Group"/>
            <p:cNvGrpSpPr/>
            <p:nvPr/>
          </p:nvGrpSpPr>
          <p:grpSpPr>
            <a:xfrm>
              <a:off x="1920995" y="458186"/>
              <a:ext cx="1040690" cy="1344544"/>
              <a:chOff x="0" y="0"/>
              <a:chExt cx="1040689" cy="1344542"/>
            </a:xfrm>
          </p:grpSpPr>
          <p:sp>
            <p:nvSpPr>
              <p:cNvPr id="238" name="Rounded Rectangle"/>
              <p:cNvSpPr/>
              <p:nvPr/>
            </p:nvSpPr>
            <p:spPr>
              <a:xfrm>
                <a:off x="0" y="904090"/>
                <a:ext cx="993680" cy="436490"/>
              </a:xfrm>
              <a:prstGeom prst="roundRect">
                <a:avLst>
                  <a:gd name="adj" fmla="val 34148"/>
                </a:avLst>
              </a:prstGeom>
              <a:solidFill>
                <a:srgbClr val="929D8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39" name="Circle"/>
              <p:cNvSpPr/>
              <p:nvPr/>
            </p:nvSpPr>
            <p:spPr>
              <a:xfrm>
                <a:off x="28952" y="10443"/>
                <a:ext cx="935775" cy="935775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0" name="Oval"/>
              <p:cNvSpPr/>
              <p:nvPr/>
            </p:nvSpPr>
            <p:spPr>
              <a:xfrm>
                <a:off x="289282" y="693703"/>
                <a:ext cx="415115" cy="191813"/>
              </a:xfrm>
              <a:prstGeom prst="ellipse">
                <a:avLst/>
              </a:prstGeom>
              <a:solidFill>
                <a:srgbClr val="BC8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41" name="Shape"/>
              <p:cNvSpPr/>
              <p:nvPr/>
            </p:nvSpPr>
            <p:spPr>
              <a:xfrm>
                <a:off x="26141" y="-1"/>
                <a:ext cx="1014549" cy="1344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8" h="21538" fill="norm" stroke="1" extrusionOk="0">
                    <a:moveTo>
                      <a:pt x="8855" y="92"/>
                    </a:moveTo>
                    <a:cubicBezTo>
                      <a:pt x="7067" y="277"/>
                      <a:pt x="5334" y="738"/>
                      <a:pt x="3889" y="1563"/>
                    </a:cubicBezTo>
                    <a:cubicBezTo>
                      <a:pt x="1950" y="2670"/>
                      <a:pt x="698" y="4323"/>
                      <a:pt x="220" y="6135"/>
                    </a:cubicBezTo>
                    <a:cubicBezTo>
                      <a:pt x="-312" y="8148"/>
                      <a:pt x="130" y="10240"/>
                      <a:pt x="1464" y="12023"/>
                    </a:cubicBezTo>
                    <a:lnTo>
                      <a:pt x="1821" y="14527"/>
                    </a:lnTo>
                    <a:lnTo>
                      <a:pt x="800" y="15288"/>
                    </a:lnTo>
                    <a:cubicBezTo>
                      <a:pt x="990" y="15353"/>
                      <a:pt x="1176" y="15428"/>
                      <a:pt x="1354" y="15511"/>
                    </a:cubicBezTo>
                    <a:cubicBezTo>
                      <a:pt x="2082" y="15852"/>
                      <a:pt x="2680" y="16326"/>
                      <a:pt x="3196" y="16845"/>
                    </a:cubicBezTo>
                    <a:cubicBezTo>
                      <a:pt x="3933" y="17587"/>
                      <a:pt x="4505" y="18423"/>
                      <a:pt x="4737" y="19337"/>
                    </a:cubicBezTo>
                    <a:cubicBezTo>
                      <a:pt x="4896" y="19965"/>
                      <a:pt x="4887" y="20611"/>
                      <a:pt x="4710" y="21236"/>
                    </a:cubicBezTo>
                    <a:lnTo>
                      <a:pt x="7829" y="21522"/>
                    </a:lnTo>
                    <a:lnTo>
                      <a:pt x="8192" y="18850"/>
                    </a:lnTo>
                    <a:cubicBezTo>
                      <a:pt x="8562" y="17799"/>
                      <a:pt x="8546" y="16690"/>
                      <a:pt x="8146" y="15645"/>
                    </a:cubicBezTo>
                    <a:cubicBezTo>
                      <a:pt x="7917" y="15050"/>
                      <a:pt x="7568" y="14488"/>
                      <a:pt x="7203" y="13934"/>
                    </a:cubicBezTo>
                    <a:cubicBezTo>
                      <a:pt x="6287" y="12543"/>
                      <a:pt x="5266" y="11190"/>
                      <a:pt x="4529" y="9738"/>
                    </a:cubicBezTo>
                    <a:cubicBezTo>
                      <a:pt x="4127" y="8946"/>
                      <a:pt x="3814" y="8093"/>
                      <a:pt x="4155" y="7285"/>
                    </a:cubicBezTo>
                    <a:cubicBezTo>
                      <a:pt x="4638" y="6142"/>
                      <a:pt x="6171" y="5574"/>
                      <a:pt x="7416" y="4854"/>
                    </a:cubicBezTo>
                    <a:cubicBezTo>
                      <a:pt x="8475" y="4242"/>
                      <a:pt x="9359" y="3471"/>
                      <a:pt x="10014" y="2590"/>
                    </a:cubicBezTo>
                    <a:cubicBezTo>
                      <a:pt x="11174" y="3336"/>
                      <a:pt x="12413" y="4009"/>
                      <a:pt x="13717" y="4601"/>
                    </a:cubicBezTo>
                    <a:cubicBezTo>
                      <a:pt x="14967" y="5170"/>
                      <a:pt x="16309" y="5689"/>
                      <a:pt x="17127" y="6612"/>
                    </a:cubicBezTo>
                    <a:cubicBezTo>
                      <a:pt x="18068" y="7672"/>
                      <a:pt x="18125" y="9014"/>
                      <a:pt x="17768" y="10269"/>
                    </a:cubicBezTo>
                    <a:cubicBezTo>
                      <a:pt x="17450" y="11391"/>
                      <a:pt x="16823" y="12444"/>
                      <a:pt x="16054" y="13430"/>
                    </a:cubicBezTo>
                    <a:cubicBezTo>
                      <a:pt x="15496" y="14146"/>
                      <a:pt x="14859" y="14833"/>
                      <a:pt x="14474" y="15614"/>
                    </a:cubicBezTo>
                    <a:cubicBezTo>
                      <a:pt x="14155" y="16262"/>
                      <a:pt x="14021" y="16951"/>
                      <a:pt x="14007" y="17643"/>
                    </a:cubicBezTo>
                    <a:cubicBezTo>
                      <a:pt x="13995" y="18221"/>
                      <a:pt x="14068" y="18799"/>
                      <a:pt x="14224" y="19366"/>
                    </a:cubicBezTo>
                    <a:lnTo>
                      <a:pt x="14224" y="21538"/>
                    </a:lnTo>
                    <a:lnTo>
                      <a:pt x="16766" y="21320"/>
                    </a:lnTo>
                    <a:lnTo>
                      <a:pt x="17354" y="18903"/>
                    </a:lnTo>
                    <a:lnTo>
                      <a:pt x="18144" y="16732"/>
                    </a:lnTo>
                    <a:lnTo>
                      <a:pt x="19297" y="15177"/>
                    </a:lnTo>
                    <a:lnTo>
                      <a:pt x="20364" y="12636"/>
                    </a:lnTo>
                    <a:lnTo>
                      <a:pt x="21288" y="6535"/>
                    </a:lnTo>
                    <a:lnTo>
                      <a:pt x="19425" y="3010"/>
                    </a:lnTo>
                    <a:cubicBezTo>
                      <a:pt x="18692" y="2415"/>
                      <a:pt x="17867" y="1891"/>
                      <a:pt x="16967" y="1450"/>
                    </a:cubicBezTo>
                    <a:cubicBezTo>
                      <a:pt x="15835" y="894"/>
                      <a:pt x="14596" y="474"/>
                      <a:pt x="13286" y="236"/>
                    </a:cubicBezTo>
                    <a:cubicBezTo>
                      <a:pt x="11836" y="-28"/>
                      <a:pt x="10332" y="-62"/>
                      <a:pt x="8855" y="92"/>
                    </a:cubicBezTo>
                    <a:close/>
                  </a:path>
                </a:pathLst>
              </a:custGeom>
              <a:solidFill>
                <a:srgbClr val="6138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</p:grpSp>
      </p:grpSp>
      <p:sp>
        <p:nvSpPr>
          <p:cNvPr id="244" name="The role of priest had 2 dimensions:…"/>
          <p:cNvSpPr txBox="1"/>
          <p:nvPr/>
        </p:nvSpPr>
        <p:spPr>
          <a:xfrm>
            <a:off x="554300" y="1735287"/>
            <a:ext cx="8808170" cy="773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487897" indent="-487897" algn="l" defTabSz="566674">
              <a:lnSpc>
                <a:spcPct val="120000"/>
              </a:lnSpc>
              <a:buSzPct val="75000"/>
              <a:buChar char="•"/>
              <a:defRPr sz="426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role of priest had 2 dimensions:</a:t>
            </a:r>
            <a:br/>
            <a:endParaRPr b="1"/>
          </a:p>
          <a:p>
            <a:pPr marL="752827" indent="-752827" algn="l" defTabSz="566674">
              <a:lnSpc>
                <a:spcPct val="120000"/>
              </a:lnSpc>
              <a:buSzPct val="100000"/>
              <a:buAutoNum type="arabicPeriod" startAt="1"/>
              <a:defRPr sz="426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u="sng"/>
              <a:t>Represent the people to God</a:t>
            </a:r>
            <a:br>
              <a:rPr b="1"/>
            </a:br>
            <a:r>
              <a:t>(draw near, offer sacrifices, intercede, etc.)</a:t>
            </a:r>
            <a:br/>
            <a:endParaRPr b="1"/>
          </a:p>
          <a:p>
            <a:pPr marL="752827" indent="-752827" algn="l" defTabSz="566674">
              <a:lnSpc>
                <a:spcPct val="120000"/>
              </a:lnSpc>
              <a:buSzPct val="100000"/>
              <a:buAutoNum type="arabicPeriod" startAt="1"/>
              <a:defRPr sz="4268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 u="sng"/>
              <a:t>Represent God to the people</a:t>
            </a:r>
            <a:br>
              <a:rPr b="1"/>
            </a:br>
            <a:r>
              <a:t>(holy clothing, conduct, </a:t>
            </a:r>
            <a:r>
              <a:rPr i="1"/>
              <a:t>teaching</a:t>
            </a:r>
            <a:r>
              <a:t> about holiness [</a:t>
            </a:r>
            <a:r>
              <a:rPr b="1"/>
              <a:t>Lv 10:8ff; Dt 17:8ff</a:t>
            </a:r>
            <a:r>
              <a:t>])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99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99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199"/>
                                        <p:tgtEl>
                                          <p:spTgt spid="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99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2"/>
      <p:bldP build="whole" bldLvl="1" animBg="1" rev="0" advAuto="0" spid="207" grpId="4"/>
      <p:bldP build="whole" bldLvl="1" animBg="1" rev="0" advAuto="0" spid="227" grpId="5"/>
      <p:bldP build="p" bldLvl="5" animBg="1" rev="0" advAuto="0" spid="244" grpId="1"/>
      <p:bldP build="whole" bldLvl="1" animBg="1" rev="0" advAuto="0" spid="206" grpId="6"/>
      <p:bldP build="whole" bldLvl="1" animBg="1" rev="0" advAuto="0" spid="226" grpId="3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