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256" r:id="rId2"/>
    <p:sldId id="2009" r:id="rId3"/>
    <p:sldId id="2053" r:id="rId4"/>
    <p:sldId id="2054" r:id="rId5"/>
    <p:sldId id="2055" r:id="rId6"/>
    <p:sldId id="2056" r:id="rId7"/>
    <p:sldId id="2057" r:id="rId8"/>
    <p:sldId id="2058" r:id="rId9"/>
    <p:sldId id="2059" r:id="rId10"/>
    <p:sldId id="2060" r:id="rId11"/>
    <p:sldId id="2022" r:id="rId12"/>
    <p:sldId id="2061" r:id="rId13"/>
    <p:sldId id="2062" r:id="rId14"/>
    <p:sldId id="2063" r:id="rId15"/>
    <p:sldId id="2064" r:id="rId16"/>
    <p:sldId id="2065" r:id="rId17"/>
    <p:sldId id="2066" r:id="rId18"/>
    <p:sldId id="2067" r:id="rId19"/>
    <p:sldId id="2068" r:id="rId20"/>
    <p:sldId id="2034" r:id="rId21"/>
    <p:sldId id="2069" r:id="rId22"/>
    <p:sldId id="2070" r:id="rId23"/>
    <p:sldId id="2071" r:id="rId24"/>
    <p:sldId id="2072" r:id="rId25"/>
    <p:sldId id="2073" r:id="rId26"/>
    <p:sldId id="2074" r:id="rId27"/>
    <p:sldId id="2075" r:id="rId28"/>
    <p:sldId id="2076" r:id="rId29"/>
    <p:sldId id="2077" r:id="rId30"/>
    <p:sldId id="2078" r:id="rId31"/>
    <p:sldId id="2079" r:id="rId32"/>
    <p:sldId id="2080" r:id="rId33"/>
    <p:sldId id="2081" r:id="rId34"/>
    <p:sldId id="2082" r:id="rId35"/>
    <p:sldId id="2083" r:id="rId36"/>
    <p:sldId id="2084" r:id="rId37"/>
    <p:sldId id="2085" r:id="rId38"/>
    <p:sldId id="2086" r:id="rId39"/>
    <p:sldId id="2087" r:id="rId40"/>
    <p:sldId id="2088" r:id="rId41"/>
    <p:sldId id="2089" r:id="rId42"/>
    <p:sldId id="2090" r:id="rId43"/>
    <p:sldId id="2091" r:id="rId44"/>
    <p:sldId id="2092" r:id="rId45"/>
    <p:sldId id="2093" r:id="rId46"/>
    <p:sldId id="2094" r:id="rId47"/>
    <p:sldId id="2095" r:id="rId48"/>
    <p:sldId id="2051" r:id="rId49"/>
    <p:sldId id="2096" r:id="rId50"/>
    <p:sldId id="2097" r:id="rId51"/>
    <p:sldId id="2098" r:id="rId52"/>
    <p:sldId id="2099" r:id="rId53"/>
    <p:sldId id="2100" r:id="rId54"/>
    <p:sldId id="2101" r:id="rId55"/>
    <p:sldId id="2102" r:id="rId56"/>
    <p:sldId id="2035" r:id="rId57"/>
    <p:sldId id="2103" r:id="rId58"/>
    <p:sldId id="2104" r:id="rId59"/>
    <p:sldId id="2105" r:id="rId60"/>
    <p:sldId id="2106" r:id="rId61"/>
    <p:sldId id="2107" r:id="rId62"/>
    <p:sldId id="2108" r:id="rId63"/>
    <p:sldId id="2109" r:id="rId64"/>
    <p:sldId id="2110" r:id="rId65"/>
    <p:sldId id="2111" r:id="rId66"/>
    <p:sldId id="2112" r:id="rId67"/>
    <p:sldId id="2113" r:id="rId68"/>
    <p:sldId id="2114" r:id="rId69"/>
    <p:sldId id="2115" r:id="rId70"/>
    <p:sldId id="2116" r:id="rId71"/>
    <p:sldId id="2117" r:id="rId72"/>
    <p:sldId id="2118" r:id="rId7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3300"/>
    <a:srgbClr val="A50021"/>
    <a:srgbClr val="660066"/>
    <a:srgbClr val="43193F"/>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83" autoAdjust="0"/>
    <p:restoredTop sz="94628" autoAdjust="0"/>
  </p:normalViewPr>
  <p:slideViewPr>
    <p:cSldViewPr>
      <p:cViewPr>
        <p:scale>
          <a:sx n="60" d="100"/>
          <a:sy n="60" d="100"/>
        </p:scale>
        <p:origin x="-1504" y="-296"/>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i="1" dirty="0" smtClean="0">
                <a:effectLst>
                  <a:outerShdw blurRad="38100" dist="38100" dir="2700000" algn="tl">
                    <a:srgbClr val="000000"/>
                  </a:outerShdw>
                </a:effectLst>
              </a:rPr>
              <a:t/>
            </a:r>
            <a:br>
              <a:rPr lang="en-US" altLang="en-US" b="1" i="1" dirty="0" smtClean="0">
                <a:effectLst>
                  <a:outerShdw blurRad="38100" dist="38100" dir="2700000" algn="tl">
                    <a:srgbClr val="000000"/>
                  </a:outerShdw>
                </a:effectLst>
              </a:rPr>
            </a:br>
            <a:r>
              <a:rPr lang="en-US" altLang="en-US" b="1" i="1" dirty="0">
                <a:effectLst>
                  <a:outerShdw blurRad="38100" dist="38100" dir="2700000" algn="tl">
                    <a:srgbClr val="000000"/>
                  </a:outerShdw>
                </a:effectLst>
              </a:rPr>
              <a:t>Manasseh and The Consequences of Sin</a:t>
            </a: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Satan is a master at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One </a:t>
            </a:r>
            <a:r>
              <a:rPr lang="en-US" altLang="en-US" dirty="0">
                <a:effectLst>
                  <a:outerShdw blurRad="38100" dist="38100" dir="2700000" algn="tl">
                    <a:srgbClr val="000000"/>
                  </a:outerShdw>
                </a:effectLst>
              </a:rPr>
              <a:t>of the great tragedies of the Old Testament is that of the king Manasseh.</a:t>
            </a:r>
          </a:p>
          <a:p>
            <a:r>
              <a:rPr lang="en-US" altLang="en-US" dirty="0" smtClean="0">
                <a:effectLst>
                  <a:outerShdw blurRad="38100" dist="38100" dir="2700000" algn="tl">
                    <a:srgbClr val="000000"/>
                  </a:outerShdw>
                </a:effectLst>
              </a:rPr>
              <a:t>Does </a:t>
            </a:r>
            <a:r>
              <a:rPr lang="en-US" altLang="en-US" dirty="0">
                <a:effectLst>
                  <a:outerShdw blurRad="38100" dist="38100" dir="2700000" algn="tl">
                    <a:srgbClr val="000000"/>
                  </a:outerShdw>
                </a:effectLst>
              </a:rPr>
              <a:t>it pay to live a life of sin as long as I can repent and be saved before I die?</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04337257"/>
      </p:ext>
    </p:extLst>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Advantages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was raised as a Jew in the nation of Israel. </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had a godly father, Hezekiah.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Kings 18:3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283760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Advantages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Kings 18:3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he did what was right in the sight of the LORD, according to all that his father David had done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399231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Advantages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was a man who won many victories through prayer. </a:t>
            </a:r>
            <a:r>
              <a:rPr lang="en-US" altLang="en-US" b="1" dirty="0">
                <a:effectLst>
                  <a:outerShdw blurRad="38100" dist="38100" dir="2700000" algn="tl">
                    <a:srgbClr val="000000"/>
                  </a:outerShdw>
                </a:effectLst>
              </a:rPr>
              <a:t>(2 Kings 20:2-3, 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348491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Advantages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Kings 20:2-6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Then </a:t>
            </a:r>
            <a:r>
              <a:rPr lang="en-US" altLang="en-US" dirty="0">
                <a:effectLst>
                  <a:outerShdw blurRad="38100" dist="38100" dir="2700000" algn="tl">
                    <a:srgbClr val="000000"/>
                  </a:outerShdw>
                </a:effectLst>
              </a:rPr>
              <a:t>he turned his face toward the wall, and prayed to the LORD, saying, 3“Remember now, O LORD, I pray, how I have walked before You in truth and with a loyal heart, and have done what was good in Your sight.” And Hezekiah wept bitterly</a:t>
            </a:r>
            <a:r>
              <a:rPr lang="en-US" altLang="en-US" dirty="0" smtClean="0">
                <a:effectLst>
                  <a:outerShdw blurRad="38100" dist="38100" dir="2700000" algn="tl">
                    <a:srgbClr val="000000"/>
                  </a:outerShdw>
                </a:effectLst>
              </a:rPr>
              <a:t>. ….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928291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Advantages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6 And </a:t>
            </a:r>
            <a:r>
              <a:rPr lang="en-US" altLang="en-US" dirty="0">
                <a:effectLst>
                  <a:outerShdw blurRad="38100" dist="38100" dir="2700000" algn="tl">
                    <a:srgbClr val="000000"/>
                  </a:outerShdw>
                </a:effectLst>
              </a:rPr>
              <a:t>I will add to your days fifteen years. I will deliver you and this city from the hand of the king of Assyria; and I will defend this city for My own sake, and for the sake of My servant David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531165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Advantages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made mistakes but would accept rebuke. He had to fight pride.</a:t>
            </a:r>
          </a:p>
          <a:p>
            <a:r>
              <a:rPr lang="en-US" altLang="en-US" dirty="0" smtClean="0">
                <a:effectLst>
                  <a:outerShdw blurRad="38100" dist="38100" dir="2700000" algn="tl">
                    <a:srgbClr val="000000"/>
                  </a:outerShdw>
                </a:effectLst>
              </a:rPr>
              <a:t>Without </a:t>
            </a:r>
            <a:r>
              <a:rPr lang="en-US" altLang="en-US" dirty="0">
                <a:effectLst>
                  <a:outerShdw blurRad="38100" dist="38100" dir="2700000" algn="tl">
                    <a:srgbClr val="000000"/>
                  </a:outerShdw>
                </a:effectLst>
              </a:rPr>
              <a:t>a doubt the faith of Hezekiah deeply influenced his son Manasseh.</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had access to one of the greatest of Old Testament prophets Isaiah.</a:t>
            </a:r>
          </a:p>
          <a:p>
            <a:r>
              <a:rPr lang="en-US" altLang="en-US" dirty="0" smtClean="0">
                <a:effectLst>
                  <a:outerShdw blurRad="38100" dist="38100" dir="2700000" algn="tl">
                    <a:srgbClr val="000000"/>
                  </a:outerShdw>
                </a:effectLst>
              </a:rPr>
              <a:t>Would </a:t>
            </a:r>
            <a:r>
              <a:rPr lang="en-US" altLang="en-US" dirty="0">
                <a:effectLst>
                  <a:outerShdw blurRad="38100" dist="38100" dir="2700000" algn="tl">
                    <a:srgbClr val="000000"/>
                  </a:outerShdw>
                </a:effectLst>
              </a:rPr>
              <a:t>you want God’s will to guide you as king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470337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Advantages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Any </a:t>
            </a:r>
            <a:r>
              <a:rPr lang="en-US" altLang="en-US" dirty="0">
                <a:effectLst>
                  <a:outerShdw blurRad="38100" dist="38100" dir="2700000" algn="tl">
                    <a:srgbClr val="000000"/>
                  </a:outerShdw>
                </a:effectLst>
              </a:rPr>
              <a:t>man who knows the one true God would rejoice at this blessing. </a:t>
            </a:r>
            <a:r>
              <a:rPr lang="en-US" altLang="en-US" dirty="0" smtClean="0">
                <a:effectLst>
                  <a:outerShdw blurRad="38100" dist="38100" dir="2700000" algn="tl">
                    <a:srgbClr val="000000"/>
                  </a:outerShdw>
                </a:effectLst>
              </a:rPr>
              <a:t>Ex</a:t>
            </a:r>
            <a:r>
              <a:rPr lang="en-US" altLang="en-US" dirty="0">
                <a:effectLst>
                  <a:outerShdw blurRad="38100" dist="38100" dir="2700000" algn="tl">
                    <a:srgbClr val="000000"/>
                  </a:outerShdw>
                </a:effectLst>
              </a:rPr>
              <a:t>. King Jehoshaphat </a:t>
            </a:r>
            <a:r>
              <a:rPr lang="en-US" altLang="en-US" b="1" dirty="0">
                <a:effectLst>
                  <a:outerShdw blurRad="38100" dist="38100" dir="2700000" algn="tl">
                    <a:srgbClr val="000000"/>
                  </a:outerShdw>
                </a:effectLst>
              </a:rPr>
              <a:t>(2 Chron 20:6, 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157281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Advantages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Chronicles 20:6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said: “O LORD God of our fathers, are You not God in heaven, and do You not rule over all the kingdoms of the nations, and in Your hand is there not power and might, so that no one is able to withstand You?  </a:t>
            </a:r>
          </a:p>
        </p:txBody>
      </p:sp>
    </p:spTree>
    <p:extLst>
      <p:ext uri="{BB962C8B-B14F-4D97-AF65-F5344CB8AC3E}">
        <p14:creationId xmlns:p14="http://schemas.microsoft.com/office/powerpoint/2010/main" val="38994588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Advantages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Chronicles 20:12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O </a:t>
            </a:r>
            <a:r>
              <a:rPr lang="en-US" altLang="en-US" dirty="0">
                <a:effectLst>
                  <a:outerShdw blurRad="38100" dist="38100" dir="2700000" algn="tl">
                    <a:srgbClr val="000000"/>
                  </a:outerShdw>
                </a:effectLst>
              </a:rPr>
              <a:t>our God, will You not judge them? For we have no power against this great multitude that is coming against us; nor do we know what to do, but our eyes are upon You.”</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039890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Satan is a master at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warns us concerning the terrible consequences of sin. </a:t>
            </a:r>
            <a:r>
              <a:rPr lang="en-US" altLang="en-US" b="1" dirty="0">
                <a:effectLst>
                  <a:outerShdw blurRad="38100" dist="38100" dir="2700000" algn="tl">
                    <a:srgbClr val="000000"/>
                  </a:outerShdw>
                </a:effectLst>
              </a:rPr>
              <a:t>(Eph 5:5-6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74239775"/>
      </p:ext>
    </p:extLst>
  </p:cSld>
  <p:clrMapOvr>
    <a:masterClrMapping/>
  </p:clrMapOvr>
  <p:transition>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Even </a:t>
            </a:r>
            <a:r>
              <a:rPr lang="en-US" altLang="en-US" dirty="0">
                <a:effectLst>
                  <a:outerShdw blurRad="38100" dist="38100" dir="2700000" algn="tl">
                    <a:srgbClr val="000000"/>
                  </a:outerShdw>
                </a:effectLst>
              </a:rPr>
              <a:t>with the great advantages Manasseh had, he still could choose evil!</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became king at 12 years old.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Kings 21:1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981873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Kings 21:1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Manasseh </a:t>
            </a:r>
            <a:r>
              <a:rPr lang="en-US" altLang="en-US" dirty="0">
                <a:effectLst>
                  <a:outerShdw blurRad="38100" dist="38100" dir="2700000" algn="tl">
                    <a:srgbClr val="000000"/>
                  </a:outerShdw>
                </a:effectLst>
              </a:rPr>
              <a:t>was twelve years old when he became king, and he reigned fifty-five years in </a:t>
            </a:r>
            <a:r>
              <a:rPr lang="en-US" altLang="en-US" dirty="0" smtClean="0">
                <a:effectLst>
                  <a:outerShdw blurRad="38100" dist="38100" dir="2700000" algn="tl">
                    <a:srgbClr val="000000"/>
                  </a:outerShdw>
                </a:effectLst>
              </a:rPr>
              <a:t>Jerusalem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906495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t>
            </a:r>
            <a:r>
              <a:rPr lang="en-US" altLang="en-US" dirty="0">
                <a:effectLst>
                  <a:outerShdw blurRad="38100" dist="38100" dir="2700000" algn="tl">
                    <a:srgbClr val="000000"/>
                  </a:outerShdw>
                </a:effectLst>
              </a:rPr>
              <a:t>this age he would be very susceptible to the advice of the princes of </a:t>
            </a:r>
            <a:r>
              <a:rPr lang="en-US" altLang="en-US" dirty="0" smtClean="0">
                <a:effectLst>
                  <a:outerShdw blurRad="38100" dist="38100" dir="2700000" algn="tl">
                    <a:srgbClr val="000000"/>
                  </a:outerShdw>
                </a:effectLst>
              </a:rPr>
              <a:t>Judah</a:t>
            </a:r>
            <a:r>
              <a:rPr lang="en-US" altLang="en-US" dirty="0">
                <a:effectLst>
                  <a:outerShdw blurRad="38100" dist="38100" dir="2700000" algn="tl">
                    <a:srgbClr val="000000"/>
                  </a:outerShdw>
                </a:effectLst>
              </a:rPr>
              <a:t>. </a:t>
            </a:r>
            <a:r>
              <a:rPr lang="en-US" altLang="en-US" dirty="0" err="1">
                <a:effectLst>
                  <a:outerShdw blurRad="38100" dist="38100" dir="2700000" algn="tl">
                    <a:srgbClr val="000000"/>
                  </a:outerShdw>
                </a:effectLst>
              </a:rPr>
              <a:t>Rehaboam</a:t>
            </a:r>
            <a:r>
              <a:rPr lang="en-US" altLang="en-US" dirty="0">
                <a:effectLst>
                  <a:outerShdw blurRad="38100" dist="38100" dir="2700000" algn="tl">
                    <a:srgbClr val="000000"/>
                  </a:outerShdw>
                </a:effectLst>
              </a:rPr>
              <a:t> fell to this influence.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Kings 12:8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5724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Kings 12:8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But </a:t>
            </a:r>
            <a:r>
              <a:rPr lang="en-US" altLang="en-US" dirty="0">
                <a:effectLst>
                  <a:outerShdw blurRad="38100" dist="38100" dir="2700000" algn="tl">
                    <a:srgbClr val="000000"/>
                  </a:outerShdw>
                </a:effectLst>
              </a:rPr>
              <a:t>he rejected the advice which the elders had given him, and consulted the young men who had grown up with him, who stood before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159209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someone makes a stand that will determine what kind of company they </a:t>
            </a:r>
            <a:r>
              <a:rPr lang="en-US" altLang="en-US" dirty="0" smtClean="0">
                <a:effectLst>
                  <a:outerShdw blurRad="38100" dist="38100" dir="2700000" algn="tl">
                    <a:srgbClr val="000000"/>
                  </a:outerShdw>
                </a:effectLst>
              </a:rPr>
              <a:t>will </a:t>
            </a:r>
            <a:r>
              <a:rPr lang="en-US" altLang="en-US" dirty="0">
                <a:effectLst>
                  <a:outerShdw blurRad="38100" dist="38100" dir="2700000" algn="tl">
                    <a:srgbClr val="000000"/>
                  </a:outerShdw>
                </a:effectLst>
              </a:rPr>
              <a:t>keep. Often this will be for a lifetime and for an eternity! </a:t>
            </a:r>
            <a:r>
              <a:rPr lang="en-US" altLang="en-US" b="1" dirty="0">
                <a:effectLst>
                  <a:outerShdw blurRad="38100" dist="38100" dir="2700000" algn="tl">
                    <a:srgbClr val="000000"/>
                  </a:outerShdw>
                </a:effectLst>
              </a:rPr>
              <a:t>(1 Cor 15:33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873510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15:33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Do </a:t>
            </a:r>
            <a:r>
              <a:rPr lang="en-US" altLang="en-US" dirty="0">
                <a:effectLst>
                  <a:outerShdw blurRad="38100" dist="38100" dir="2700000" algn="tl">
                    <a:srgbClr val="000000"/>
                  </a:outerShdw>
                </a:effectLst>
              </a:rPr>
              <a:t>not be deceived: “Evil company corrupts good habits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780807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Manasseh </a:t>
            </a:r>
            <a:r>
              <a:rPr lang="en-US" altLang="en-US" dirty="0">
                <a:effectLst>
                  <a:outerShdw blurRad="38100" dist="38100" dir="2700000" algn="tl">
                    <a:srgbClr val="000000"/>
                  </a:outerShdw>
                </a:effectLst>
              </a:rPr>
              <a:t>completely gave himself over to evil. Look at what he did. </a:t>
            </a:r>
            <a:r>
              <a:rPr lang="en-US" altLang="en-US" b="1" dirty="0">
                <a:effectLst>
                  <a:outerShdw blurRad="38100" dist="38100" dir="2700000" algn="tl">
                    <a:srgbClr val="000000"/>
                  </a:outerShdw>
                </a:effectLst>
              </a:rPr>
              <a:t>(2 Kgs 21:2</a:t>
            </a:r>
            <a:r>
              <a:rPr lang="en-US" altLang="en-US" b="1" dirty="0" smtClean="0">
                <a:effectLst>
                  <a:outerShdw blurRad="38100" dist="38100" dir="2700000" algn="tl">
                    <a:srgbClr val="000000"/>
                  </a:outerShdw>
                </a:effectLst>
              </a:rPr>
              <a:t>) </a:t>
            </a:r>
            <a:r>
              <a:rPr lang="en-US" altLang="en-US" dirty="0" smtClean="0">
                <a:effectLst>
                  <a:outerShdw blurRad="38100" dist="38100" dir="2700000" algn="tl">
                    <a:srgbClr val="000000"/>
                  </a:outerShdw>
                </a:effectLst>
              </a:rPr>
              <a:t>murdered </a:t>
            </a:r>
            <a:r>
              <a:rPr lang="en-US" altLang="en-US" dirty="0">
                <a:effectLst>
                  <a:outerShdw blurRad="38100" dist="38100" dir="2700000" algn="tl">
                    <a:srgbClr val="000000"/>
                  </a:outerShdw>
                </a:effectLst>
              </a:rPr>
              <a:t>men was Isaiah!</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336183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Kings 21:2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he did evil in the sight of the LORD, according to the abominations of the nations whom the LORD had cast out before the children of Israel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37119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e </a:t>
            </a:r>
            <a:r>
              <a:rPr lang="en-US" altLang="en-US" dirty="0">
                <a:effectLst>
                  <a:outerShdw blurRad="38100" dist="38100" dir="2700000" algn="tl">
                    <a:srgbClr val="000000"/>
                  </a:outerShdw>
                </a:effectLst>
              </a:rPr>
              <a:t>worshipped idol Gods and built altars in Israel. These are the Assyrian god’s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that were completely discredited by God during hid father’s reign! </a:t>
            </a:r>
            <a:r>
              <a:rPr lang="en-US" altLang="en-US" b="1" dirty="0">
                <a:effectLst>
                  <a:outerShdw blurRad="38100" dist="38100" dir="2700000" algn="tl">
                    <a:srgbClr val="000000"/>
                  </a:outerShdw>
                </a:effectLst>
              </a:rPr>
              <a:t>(2 Kgs 21:3</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289898220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Kings 21:3 (NKJV)</a:t>
            </a:r>
            <a:r>
              <a:rPr lang="en-US" altLang="en-US" b="1"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For </a:t>
            </a:r>
            <a:r>
              <a:rPr lang="en-US" altLang="en-US" dirty="0">
                <a:effectLst>
                  <a:outerShdw blurRad="38100" dist="38100" dir="2700000" algn="tl">
                    <a:srgbClr val="000000"/>
                  </a:outerShdw>
                </a:effectLst>
              </a:rPr>
              <a:t>he rebuilt the high places which Hezekiah his father had destroyed; he raised up altars for Baal, and made a wooden image, as Ahab king of Israel had done; and he worshiped all the host of heaven and served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023487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Satan is a master at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5:5-6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For </a:t>
            </a:r>
            <a:r>
              <a:rPr lang="en-US" altLang="en-US" dirty="0">
                <a:effectLst>
                  <a:outerShdw blurRad="38100" dist="38100" dir="2700000" algn="tl">
                    <a:srgbClr val="000000"/>
                  </a:outerShdw>
                </a:effectLst>
              </a:rPr>
              <a:t>this you know, that no fornicator, unclean person, nor covetous man, who is an idolater, has any inheritance in the kingdom of Christ and God. 6Let no one deceive you with empty words, for because of these things the wrath of God comes upon the sons of disobedience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20165537"/>
      </p:ext>
    </p:extLst>
  </p:cSld>
  <p:clrMapOvr>
    <a:masterClrMapping/>
  </p:clrMapOvr>
  <p:transition>
    <p:pull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appeal of these gods was not of truth but to the flesh. (Immorality)</a:t>
            </a:r>
          </a:p>
          <a:p>
            <a:r>
              <a:rPr lang="en-US" altLang="en-US" dirty="0" smtClean="0">
                <a:effectLst>
                  <a:outerShdw blurRad="38100" dist="38100" dir="2700000" algn="tl">
                    <a:srgbClr val="000000"/>
                  </a:outerShdw>
                </a:effectLst>
              </a:rPr>
              <a:t>To </a:t>
            </a:r>
            <a:r>
              <a:rPr lang="en-US" altLang="en-US" dirty="0">
                <a:effectLst>
                  <a:outerShdw blurRad="38100" dist="38100" dir="2700000" algn="tl">
                    <a:srgbClr val="000000"/>
                  </a:outerShdw>
                </a:effectLst>
              </a:rPr>
              <a:t>many the sin of fornication is the first step away from the Lord.</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desecrated the temple of the true God. Departing from true worship </a:t>
            </a:r>
            <a:r>
              <a:rPr lang="en-US" altLang="en-US" dirty="0" smtClean="0">
                <a:effectLst>
                  <a:outerShdw blurRad="38100" dist="38100" dir="2700000" algn="tl">
                    <a:srgbClr val="000000"/>
                  </a:outerShdw>
                </a:effectLst>
              </a:rPr>
              <a:t>eliminates </a:t>
            </a:r>
            <a:r>
              <a:rPr lang="en-US" altLang="en-US" dirty="0">
                <a:effectLst>
                  <a:outerShdw blurRad="38100" dist="38100" dir="2700000" algn="tl">
                    <a:srgbClr val="000000"/>
                  </a:outerShdw>
                </a:effectLst>
              </a:rPr>
              <a:t>all restraints. </a:t>
            </a:r>
            <a:r>
              <a:rPr lang="en-US" altLang="en-US" b="1" dirty="0">
                <a:effectLst>
                  <a:outerShdw blurRad="38100" dist="38100" dir="2700000" algn="tl">
                    <a:srgbClr val="000000"/>
                  </a:outerShdw>
                </a:effectLst>
              </a:rPr>
              <a:t>(2 Kings 21:4-5, Rom 1:21, 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553103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Kings 21:4-5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He </a:t>
            </a:r>
            <a:r>
              <a:rPr lang="en-US" altLang="en-US" dirty="0">
                <a:effectLst>
                  <a:outerShdw blurRad="38100" dist="38100" dir="2700000" algn="tl">
                    <a:srgbClr val="000000"/>
                  </a:outerShdw>
                </a:effectLst>
              </a:rPr>
              <a:t>also built altars in the house of the LORD, of which the LORD had said, “In Jerusalem I will put My name.” 5And he built altars for all the host of heaven in the two courts of the house of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670269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1:21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 because</a:t>
            </a:r>
            <a:r>
              <a:rPr lang="en-US" altLang="en-US" dirty="0">
                <a:effectLst>
                  <a:outerShdw blurRad="38100" dist="38100" dir="2700000" algn="tl">
                    <a:srgbClr val="000000"/>
                  </a:outerShdw>
                </a:effectLst>
              </a:rPr>
              <a:t>, although they knew God, they did not glorify Him as God, nor were thankful, but became futile in their thoughts, and their foolish hearts were darkened.  </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322765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1:24 (NKJV)</a:t>
            </a:r>
            <a:r>
              <a:rPr lang="en-US" altLang="en-US" dirty="0" smtClean="0">
                <a:effectLst>
                  <a:outerShdw blurRad="38100" dist="38100" dir="2700000" algn="tl">
                    <a:srgbClr val="000000"/>
                  </a:outerShdw>
                </a:effectLst>
              </a:rPr>
              <a:t> - Therefore God also gave them up to uncleanness, in the lusts of their hearts, to dishonor their bodies among themselves,</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014470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killed his own children in pursuit of pleasure. </a:t>
            </a:r>
            <a:r>
              <a:rPr lang="en-US" altLang="en-US" b="1" dirty="0">
                <a:effectLst>
                  <a:outerShdw blurRad="38100" dist="38100" dir="2700000" algn="tl">
                    <a:srgbClr val="000000"/>
                  </a:outerShdw>
                </a:effectLst>
              </a:rPr>
              <a:t>(2 Kings 21:6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23165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Kings 21:6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Also </a:t>
            </a:r>
            <a:r>
              <a:rPr lang="en-US" altLang="en-US" dirty="0">
                <a:effectLst>
                  <a:outerShdw blurRad="38100" dist="38100" dir="2700000" algn="tl">
                    <a:srgbClr val="000000"/>
                  </a:outerShdw>
                </a:effectLst>
              </a:rPr>
              <a:t>he made his son pass through the fire, practiced soothsaying, used witchcraft, and consulted </a:t>
            </a:r>
            <a:r>
              <a:rPr lang="en-US" altLang="en-US" dirty="0" err="1">
                <a:effectLst>
                  <a:outerShdw blurRad="38100" dist="38100" dir="2700000" algn="tl">
                    <a:srgbClr val="000000"/>
                  </a:outerShdw>
                </a:effectLst>
              </a:rPr>
              <a:t>spiritists</a:t>
            </a:r>
            <a:r>
              <a:rPr lang="en-US" altLang="en-US" dirty="0">
                <a:effectLst>
                  <a:outerShdw blurRad="38100" dist="38100" dir="2700000" algn="tl">
                    <a:srgbClr val="000000"/>
                  </a:outerShdw>
                </a:effectLst>
              </a:rPr>
              <a:t> and mediums. He did much evil in the sight of the LORD, to provoke Him to anger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843274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disdained the word of God. He wanted worship that was “relevant” for the </a:t>
            </a:r>
            <a:r>
              <a:rPr lang="en-US" altLang="en-US" dirty="0" smtClean="0">
                <a:effectLst>
                  <a:outerShdw blurRad="38100" dist="38100" dir="2700000" algn="tl">
                    <a:srgbClr val="000000"/>
                  </a:outerShdw>
                </a:effectLst>
              </a:rPr>
              <a:t>carnal </a:t>
            </a:r>
            <a:r>
              <a:rPr lang="en-US" altLang="en-US" dirty="0">
                <a:effectLst>
                  <a:outerShdw blurRad="38100" dist="38100" dir="2700000" algn="tl">
                    <a:srgbClr val="000000"/>
                  </a:outerShdw>
                </a:effectLst>
              </a:rPr>
              <a:t>needs of his generation. </a:t>
            </a:r>
            <a:r>
              <a:rPr lang="en-US" altLang="en-US" b="1" dirty="0">
                <a:effectLst>
                  <a:outerShdw blurRad="38100" dist="38100" dir="2700000" algn="tl">
                    <a:srgbClr val="000000"/>
                  </a:outerShdw>
                </a:effectLst>
              </a:rPr>
              <a:t>(2 Kings 21:7-8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176612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Kings 21:7-8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He </a:t>
            </a:r>
            <a:r>
              <a:rPr lang="en-US" altLang="en-US" dirty="0">
                <a:effectLst>
                  <a:outerShdw blurRad="38100" dist="38100" dir="2700000" algn="tl">
                    <a:srgbClr val="000000"/>
                  </a:outerShdw>
                </a:effectLst>
              </a:rPr>
              <a:t>even set a carved image of </a:t>
            </a:r>
            <a:r>
              <a:rPr lang="en-US" altLang="en-US" dirty="0" err="1">
                <a:effectLst>
                  <a:outerShdw blurRad="38100" dist="38100" dir="2700000" algn="tl">
                    <a:srgbClr val="000000"/>
                  </a:outerShdw>
                </a:effectLst>
              </a:rPr>
              <a:t>Asherah</a:t>
            </a:r>
            <a:r>
              <a:rPr lang="en-US" altLang="en-US" dirty="0">
                <a:effectLst>
                  <a:outerShdw blurRad="38100" dist="38100" dir="2700000" algn="tl">
                    <a:srgbClr val="000000"/>
                  </a:outerShdw>
                </a:effectLst>
              </a:rPr>
              <a:t> that he had made, in the house of which the LORD had said to David and to Solomon his son, “In this house and in Jerusalem, which I have chosen out of all the tribes of Israel, I will put My name forever; </a:t>
            </a:r>
          </a:p>
        </p:txBody>
      </p:sp>
    </p:spTree>
    <p:extLst>
      <p:ext uri="{BB962C8B-B14F-4D97-AF65-F5344CB8AC3E}">
        <p14:creationId xmlns:p14="http://schemas.microsoft.com/office/powerpoint/2010/main" val="330519026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8 and </a:t>
            </a:r>
            <a:r>
              <a:rPr lang="en-US" altLang="en-US" dirty="0">
                <a:effectLst>
                  <a:outerShdw blurRad="38100" dist="38100" dir="2700000" algn="tl">
                    <a:srgbClr val="000000"/>
                  </a:outerShdw>
                </a:effectLst>
              </a:rPr>
              <a:t>I will not make the feet of Israel wander anymore from the land which I gave their fathers—only if they are careful to do according to all that I have commanded them, and according to all the law that My servant Moses commanded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47936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led the people into sin. They had become ripe for apostasy and were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willingly led.  </a:t>
            </a:r>
            <a:r>
              <a:rPr lang="en-US" altLang="en-US" b="1" dirty="0">
                <a:effectLst>
                  <a:outerShdw blurRad="38100" dist="38100" dir="2700000" algn="tl">
                    <a:srgbClr val="000000"/>
                  </a:outerShdw>
                </a:effectLst>
              </a:rPr>
              <a:t>(2 Kings 21:9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663516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Satan is a master at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Empty words” have given many a false concept of God, His grace and the very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real danger of playing with sin. To some it is a matter of “getting away with it.”</a:t>
            </a:r>
          </a:p>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grace warns and pleads with us! </a:t>
            </a:r>
            <a:r>
              <a:rPr lang="en-US" altLang="en-US" b="1" dirty="0">
                <a:effectLst>
                  <a:outerShdw blurRad="38100" dist="38100" dir="2700000" algn="tl">
                    <a:srgbClr val="000000"/>
                  </a:outerShdw>
                </a:effectLst>
              </a:rPr>
              <a:t>(Gal 6:7-8; Lk 22:31-32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94621301"/>
      </p:ext>
    </p:extLst>
  </p:cSld>
  <p:clrMapOvr>
    <a:masterClrMapping/>
  </p:clrMapOvr>
  <p:transition>
    <p:pull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Kings 21:9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But </a:t>
            </a:r>
            <a:r>
              <a:rPr lang="en-US" altLang="en-US" dirty="0">
                <a:effectLst>
                  <a:outerShdw blurRad="38100" dist="38100" dir="2700000" algn="tl">
                    <a:srgbClr val="000000"/>
                  </a:outerShdw>
                </a:effectLst>
              </a:rPr>
              <a:t>they paid no attention, and Manasseh seduced them to do more evil than the nations whom the LORD had destroyed before the children of Israel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805710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Manasseh </a:t>
            </a:r>
            <a:r>
              <a:rPr lang="en-US" altLang="en-US" dirty="0">
                <a:effectLst>
                  <a:outerShdw blurRad="38100" dist="38100" dir="2700000" algn="tl">
                    <a:srgbClr val="000000"/>
                  </a:outerShdw>
                </a:effectLst>
              </a:rPr>
              <a:t>hated the rebuke of faithful prophets. </a:t>
            </a:r>
            <a:r>
              <a:rPr lang="en-US" altLang="en-US" b="1" dirty="0">
                <a:effectLst>
                  <a:outerShdw blurRad="38100" dist="38100" dir="2700000" algn="tl">
                    <a:srgbClr val="000000"/>
                  </a:outerShdw>
                </a:effectLst>
              </a:rPr>
              <a:t>(2 Kings 21:10-15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118606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Kings 21:10-15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the LORD spoke by His servants the prophets, saying, 11“Because Manasseh king of Judah has done these abominations (he has acted more wickedly than all the Amorites who were before him, and has also made Judah sin with his idols), </a:t>
            </a:r>
          </a:p>
        </p:txBody>
      </p:sp>
    </p:spTree>
    <p:extLst>
      <p:ext uri="{BB962C8B-B14F-4D97-AF65-F5344CB8AC3E}">
        <p14:creationId xmlns:p14="http://schemas.microsoft.com/office/powerpoint/2010/main" val="36004702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12 therefore </a:t>
            </a:r>
            <a:r>
              <a:rPr lang="en-US" altLang="en-US" dirty="0">
                <a:effectLst>
                  <a:outerShdw blurRad="38100" dist="38100" dir="2700000" algn="tl">
                    <a:srgbClr val="000000"/>
                  </a:outerShdw>
                </a:effectLst>
              </a:rPr>
              <a:t>thus says the LORD God of Israel: ‘Behold, I am bringing such calamity upon Jerusalem and Judah, that whoever hears of it, both his ears will tingle. </a:t>
            </a:r>
            <a:r>
              <a:rPr lang="en-US" altLang="en-US" dirty="0" smtClean="0">
                <a:effectLst>
                  <a:outerShdw blurRad="38100" dist="38100" dir="2700000" algn="tl">
                    <a:srgbClr val="000000"/>
                  </a:outerShdw>
                </a:effectLst>
              </a:rPr>
              <a:t>13 And </a:t>
            </a:r>
            <a:r>
              <a:rPr lang="en-US" altLang="en-US" dirty="0">
                <a:effectLst>
                  <a:outerShdw blurRad="38100" dist="38100" dir="2700000" algn="tl">
                    <a:srgbClr val="000000"/>
                  </a:outerShdw>
                </a:effectLst>
              </a:rPr>
              <a:t>I will stretch over Jerusalem the measuring line of Samaria and the plummet of the house of Ahab; I will wipe Jerusalem as one wipes a dish, wiping it and turning it upside down. </a:t>
            </a:r>
            <a:r>
              <a:rPr lang="en-US" altLang="en-US" dirty="0" smtClean="0">
                <a:effectLst>
                  <a:outerShdw blurRad="38100" dist="38100" dir="2700000" algn="tl">
                    <a:srgbClr val="000000"/>
                  </a:outerShdw>
                </a:effectLst>
              </a:rPr>
              <a:t>murdered </a:t>
            </a:r>
            <a:r>
              <a:rPr lang="en-US" altLang="en-US" dirty="0">
                <a:effectLst>
                  <a:outerShdw blurRad="38100" dist="38100" dir="2700000" algn="tl">
                    <a:srgbClr val="000000"/>
                  </a:outerShdw>
                </a:effectLst>
              </a:rPr>
              <a:t>men was Isaiah!</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087318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14 So </a:t>
            </a:r>
            <a:r>
              <a:rPr lang="en-US" altLang="en-US" dirty="0">
                <a:effectLst>
                  <a:outerShdw blurRad="38100" dist="38100" dir="2700000" algn="tl">
                    <a:srgbClr val="000000"/>
                  </a:outerShdw>
                </a:effectLst>
              </a:rPr>
              <a:t>I will forsake the remnant of My inheritance and deliver them into the hand of their enemies; and they shall become victims of plunder to all their enemies, </a:t>
            </a:r>
            <a:r>
              <a:rPr lang="en-US" altLang="en-US" dirty="0" smtClean="0">
                <a:effectLst>
                  <a:outerShdw blurRad="38100" dist="38100" dir="2700000" algn="tl">
                    <a:srgbClr val="000000"/>
                  </a:outerShdw>
                </a:effectLst>
              </a:rPr>
              <a:t>15 because </a:t>
            </a:r>
            <a:r>
              <a:rPr lang="en-US" altLang="en-US" dirty="0">
                <a:effectLst>
                  <a:outerShdw blurRad="38100" dist="38100" dir="2700000" algn="tl">
                    <a:srgbClr val="000000"/>
                  </a:outerShdw>
                </a:effectLst>
              </a:rPr>
              <a:t>they have done evil in My sight, and have provoked Me to anger since the day their fathers came out of Egypt, even to this day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957973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was merciful to give Him warning. There were many false prophets that </a:t>
            </a:r>
            <a:r>
              <a:rPr lang="en-US" altLang="en-US" dirty="0" smtClean="0">
                <a:effectLst>
                  <a:outerShdw blurRad="38100" dist="38100" dir="2700000" algn="tl">
                    <a:srgbClr val="000000"/>
                  </a:outerShdw>
                </a:effectLst>
              </a:rPr>
              <a:t>would </a:t>
            </a:r>
            <a:r>
              <a:rPr lang="en-US" altLang="en-US" dirty="0">
                <a:effectLst>
                  <a:outerShdw blurRad="38100" dist="38100" dir="2700000" algn="tl">
                    <a:srgbClr val="000000"/>
                  </a:outerShdw>
                </a:effectLst>
              </a:rPr>
              <a:t>only seek “positive thoughts.”</a:t>
            </a:r>
          </a:p>
          <a:p>
            <a:r>
              <a:rPr lang="en-US" altLang="en-US" dirty="0" smtClean="0">
                <a:effectLst>
                  <a:outerShdw blurRad="38100" dist="38100" dir="2700000" algn="tl">
                    <a:srgbClr val="000000"/>
                  </a:outerShdw>
                </a:effectLst>
              </a:rPr>
              <a:t>Manasseh </a:t>
            </a:r>
            <a:r>
              <a:rPr lang="en-US" altLang="en-US" dirty="0">
                <a:effectLst>
                  <a:outerShdw blurRad="38100" dist="38100" dir="2700000" algn="tl">
                    <a:srgbClr val="000000"/>
                  </a:outerShdw>
                </a:effectLst>
              </a:rPr>
              <a:t>responded by murdering the righteous. </a:t>
            </a:r>
            <a:r>
              <a:rPr lang="en-US" altLang="en-US" b="1" dirty="0">
                <a:effectLst>
                  <a:outerShdw blurRad="38100" dist="38100" dir="2700000" algn="tl">
                    <a:srgbClr val="000000"/>
                  </a:outerShdw>
                </a:effectLst>
              </a:rPr>
              <a:t>(2 Kings 21:16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3903208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Kings 21:16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Moreover </a:t>
            </a:r>
            <a:r>
              <a:rPr lang="en-US" altLang="en-US" dirty="0">
                <a:effectLst>
                  <a:outerShdw blurRad="38100" dist="38100" dir="2700000" algn="tl">
                    <a:srgbClr val="000000"/>
                  </a:outerShdw>
                </a:effectLst>
              </a:rPr>
              <a:t>Manasseh shed very much innocent blood, till he had filled Jerusalem from one end to another, besides his sin by which he made Judah sin, in doing evil in the sight of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226273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Choice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all probability one of these murdered men was Isaiah!</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68435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Fall and Repentance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kept his word concerning Manasseh. </a:t>
            </a:r>
            <a:r>
              <a:rPr lang="en-US" altLang="en-US" b="1" dirty="0">
                <a:effectLst>
                  <a:outerShdw blurRad="38100" dist="38100" dir="2700000" algn="tl">
                    <a:srgbClr val="000000"/>
                  </a:outerShdw>
                </a:effectLst>
              </a:rPr>
              <a:t>(2 Chron 33:10-11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79557791"/>
      </p:ext>
    </p:extLst>
  </p:cSld>
  <p:clrMapOvr>
    <a:masterClrMapping/>
  </p:clrMapOvr>
  <p:transition>
    <p:pull dir="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Fall and Repentance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Chronicles 33:10-11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the LORD spoke to Manasseh and his people, but they would not listen. 11Therefore the LORD brought upon them the captains of the army of the king of Assyria, who took Manasseh with hooks, bound him with bronze fetters, and carried him off to Babylon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10758292"/>
      </p:ext>
    </p:extLst>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Satan is a master at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Galatians </a:t>
            </a:r>
            <a:r>
              <a:rPr lang="en-US" altLang="en-US" b="1" u="sng" dirty="0">
                <a:effectLst>
                  <a:outerShdw blurRad="38100" dist="38100" dir="2700000" algn="tl">
                    <a:srgbClr val="000000"/>
                  </a:outerShdw>
                </a:effectLst>
              </a:rPr>
              <a:t>6:7-8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Do </a:t>
            </a:r>
            <a:r>
              <a:rPr lang="en-US" altLang="en-US" dirty="0">
                <a:effectLst>
                  <a:outerShdw blurRad="38100" dist="38100" dir="2700000" algn="tl">
                    <a:srgbClr val="000000"/>
                  </a:outerShdw>
                </a:effectLst>
              </a:rPr>
              <a:t>not be deceived, God is not mocked; for whatever a man sows, that he will also reap. 8For he who sows to his flesh will of the flesh reap corruption, but he who sows to the Spirit will of the Spirit reap everlasting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7723447"/>
      </p:ext>
    </p:extLst>
  </p:cSld>
  <p:clrMapOvr>
    <a:masterClrMapping/>
  </p:clrMapOvr>
  <p:transition>
    <p:pull dir="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Fall and Repentance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Was </a:t>
            </a:r>
            <a:r>
              <a:rPr lang="en-US" altLang="en-US" dirty="0">
                <a:effectLst>
                  <a:outerShdw blurRad="38100" dist="38100" dir="2700000" algn="tl">
                    <a:srgbClr val="000000"/>
                  </a:outerShdw>
                </a:effectLst>
              </a:rPr>
              <a:t>this good or bad for Manasseh?</a:t>
            </a:r>
          </a:p>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are like Pharaoh and are hardened by humiliation.</a:t>
            </a:r>
          </a:p>
          <a:p>
            <a:r>
              <a:rPr lang="en-US" altLang="en-US" dirty="0" smtClean="0">
                <a:effectLst>
                  <a:outerShdw blurRad="38100" dist="38100" dir="2700000" algn="tl">
                    <a:srgbClr val="000000"/>
                  </a:outerShdw>
                </a:effectLst>
              </a:rPr>
              <a:t>Manasseh </a:t>
            </a:r>
            <a:r>
              <a:rPr lang="en-US" altLang="en-US" dirty="0">
                <a:effectLst>
                  <a:outerShdw blurRad="38100" dist="38100" dir="2700000" algn="tl">
                    <a:srgbClr val="000000"/>
                  </a:outerShdw>
                </a:effectLst>
              </a:rPr>
              <a:t>made a genuine repentance to God. </a:t>
            </a:r>
            <a:r>
              <a:rPr lang="en-US" altLang="en-US" b="1" dirty="0">
                <a:effectLst>
                  <a:outerShdw blurRad="38100" dist="38100" dir="2700000" algn="tl">
                    <a:srgbClr val="000000"/>
                  </a:outerShdw>
                </a:effectLst>
              </a:rPr>
              <a:t>(2 Chron 33:12-13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48284198"/>
      </p:ext>
    </p:extLst>
  </p:cSld>
  <p:clrMapOvr>
    <a:masterClrMapping/>
  </p:clrMapOvr>
  <p:transition>
    <p:pull dir="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Fall and Repentance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Chronicles 33:12-13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Now </a:t>
            </a:r>
            <a:r>
              <a:rPr lang="en-US" altLang="en-US" dirty="0">
                <a:effectLst>
                  <a:outerShdw blurRad="38100" dist="38100" dir="2700000" algn="tl">
                    <a:srgbClr val="000000"/>
                  </a:outerShdw>
                </a:effectLst>
              </a:rPr>
              <a:t>when he was in affliction, he implored the LORD his God, and humbled himself greatly before the God of his fathers, 13and prayed to Him; and He received his entreaty, heard his supplication, and brought him back to Jerusalem into his kingdom. Then Manasseh knew that the LORD was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51034378"/>
      </p:ext>
    </p:extLst>
  </p:cSld>
  <p:clrMapOvr>
    <a:masterClrMapping/>
  </p:clrMapOvr>
  <p:transition>
    <p:pull dir="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Fall and Repentance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did he remember God at this time? This was likely because he </a:t>
            </a:r>
            <a:r>
              <a:rPr lang="en-US" altLang="en-US" dirty="0" smtClean="0">
                <a:effectLst>
                  <a:outerShdw blurRad="38100" dist="38100" dir="2700000" algn="tl">
                    <a:srgbClr val="000000"/>
                  </a:outerShdw>
                </a:effectLst>
              </a:rPr>
              <a:t>remembered </a:t>
            </a:r>
            <a:r>
              <a:rPr lang="en-US" altLang="en-US" dirty="0">
                <a:effectLst>
                  <a:outerShdw blurRad="38100" dist="38100" dir="2700000" algn="tl">
                    <a:srgbClr val="000000"/>
                  </a:outerShdw>
                </a:effectLst>
              </a:rPr>
              <a:t>the godly men and women in his past. The seed was there.</a:t>
            </a:r>
          </a:p>
          <a:p>
            <a:r>
              <a:rPr lang="en-US" altLang="en-US" dirty="0" smtClean="0">
                <a:effectLst>
                  <a:outerShdw blurRad="38100" dist="38100" dir="2700000" algn="tl">
                    <a:srgbClr val="000000"/>
                  </a:outerShdw>
                </a:effectLst>
              </a:rPr>
              <a:t>Give </a:t>
            </a:r>
            <a:r>
              <a:rPr lang="en-US" altLang="en-US" dirty="0">
                <a:effectLst>
                  <a:outerShdw blurRad="38100" dist="38100" dir="2700000" algn="tl">
                    <a:srgbClr val="000000"/>
                  </a:outerShdw>
                </a:effectLst>
              </a:rPr>
              <a:t>Manasseh credit, he came back to God and he stood! </a:t>
            </a:r>
            <a:r>
              <a:rPr lang="en-US" altLang="en-US" b="1" dirty="0">
                <a:effectLst>
                  <a:outerShdw blurRad="38100" dist="38100" dir="2700000" algn="tl">
                    <a:srgbClr val="000000"/>
                  </a:outerShdw>
                </a:effectLst>
              </a:rPr>
              <a:t>(2 Chron 33:14-16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87884656"/>
      </p:ext>
    </p:extLst>
  </p:cSld>
  <p:clrMapOvr>
    <a:masterClrMapping/>
  </p:clrMapOvr>
  <p:transition>
    <p:pull dir="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Fall and Repentance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Chronicles 33:14-16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After </a:t>
            </a:r>
            <a:r>
              <a:rPr lang="en-US" altLang="en-US" dirty="0">
                <a:effectLst>
                  <a:outerShdw blurRad="38100" dist="38100" dir="2700000" algn="tl">
                    <a:srgbClr val="000000"/>
                  </a:outerShdw>
                </a:effectLst>
              </a:rPr>
              <a:t>this he built a wall outside the City of David on the west side of Gihon, in the valley, as far as the entrance of the Fish Gate; and it enclosed </a:t>
            </a:r>
            <a:r>
              <a:rPr lang="en-US" altLang="en-US" dirty="0" err="1">
                <a:effectLst>
                  <a:outerShdw blurRad="38100" dist="38100" dir="2700000" algn="tl">
                    <a:srgbClr val="000000"/>
                  </a:outerShdw>
                </a:effectLst>
              </a:rPr>
              <a:t>Ophel</a:t>
            </a:r>
            <a:r>
              <a:rPr lang="en-US" altLang="en-US" dirty="0">
                <a:effectLst>
                  <a:outerShdw blurRad="38100" dist="38100" dir="2700000" algn="tl">
                    <a:srgbClr val="000000"/>
                  </a:outerShdw>
                </a:effectLst>
              </a:rPr>
              <a:t>, and he raised it to a very great height. Then he put military captains in all the fortified cities of Judah. </a:t>
            </a:r>
          </a:p>
        </p:txBody>
      </p:sp>
    </p:spTree>
    <p:extLst>
      <p:ext uri="{BB962C8B-B14F-4D97-AF65-F5344CB8AC3E}">
        <p14:creationId xmlns:p14="http://schemas.microsoft.com/office/powerpoint/2010/main" val="2642928699"/>
      </p:ext>
    </p:extLst>
  </p:cSld>
  <p:clrMapOvr>
    <a:masterClrMapping/>
  </p:clrMapOvr>
  <p:transition>
    <p:pull dir="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Fall and Repentance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15 He </a:t>
            </a:r>
            <a:r>
              <a:rPr lang="en-US" altLang="en-US" dirty="0">
                <a:effectLst>
                  <a:outerShdw blurRad="38100" dist="38100" dir="2700000" algn="tl">
                    <a:srgbClr val="000000"/>
                  </a:outerShdw>
                </a:effectLst>
              </a:rPr>
              <a:t>took away the foreign gods and the idol from the house of the LORD, and all the altars that he had built in the mount of the house of the LORD and in Jerusalem; and he cast them out of the city. </a:t>
            </a:r>
            <a:r>
              <a:rPr lang="en-US" altLang="en-US" dirty="0" smtClean="0">
                <a:effectLst>
                  <a:outerShdw blurRad="38100" dist="38100" dir="2700000" algn="tl">
                    <a:srgbClr val="000000"/>
                  </a:outerShdw>
                </a:effectLst>
              </a:rPr>
              <a:t>16 He </a:t>
            </a:r>
            <a:r>
              <a:rPr lang="en-US" altLang="en-US" dirty="0">
                <a:effectLst>
                  <a:outerShdw blurRad="38100" dist="38100" dir="2700000" algn="tl">
                    <a:srgbClr val="000000"/>
                  </a:outerShdw>
                </a:effectLst>
              </a:rPr>
              <a:t>also repaired the altar of the LORD, sacrificed peace offerings and thank offerings on it, and commanded Judah to serve the LORD God of Israel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82472516"/>
      </p:ext>
    </p:extLst>
  </p:cSld>
  <p:clrMapOvr>
    <a:masterClrMapping/>
  </p:clrMapOvr>
  <p:transition>
    <p:pull dir="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Fall and Repentance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Remember </a:t>
            </a:r>
            <a:r>
              <a:rPr lang="en-US" altLang="en-US" dirty="0">
                <a:effectLst>
                  <a:outerShdw blurRad="38100" dist="38100" dir="2700000" algn="tl">
                    <a:srgbClr val="000000"/>
                  </a:outerShdw>
                </a:effectLst>
              </a:rPr>
              <a:t>one can never fall too low to be forgiven if they repent.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03822111"/>
      </p:ext>
    </p:extLst>
  </p:cSld>
  <p:clrMapOvr>
    <a:masterClrMapping/>
  </p:clrMapOvr>
  <p:transition>
    <p:pull dir="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could not bring back those he put to death!</a:t>
            </a:r>
          </a:p>
          <a:p>
            <a:r>
              <a:rPr lang="en-US" altLang="en-US" dirty="0" smtClean="0">
                <a:effectLst>
                  <a:outerShdw blurRad="38100" dist="38100" dir="2700000" algn="tl">
                    <a:srgbClr val="000000"/>
                  </a:outerShdw>
                </a:effectLst>
              </a:rPr>
              <a:t>Oh</a:t>
            </a:r>
            <a:r>
              <a:rPr lang="en-US" altLang="en-US" dirty="0">
                <a:effectLst>
                  <a:outerShdw blurRad="38100" dist="38100" dir="2700000" algn="tl">
                    <a:srgbClr val="000000"/>
                  </a:outerShdw>
                </a:effectLst>
              </a:rPr>
              <a:t>, how he needed Isaiah now.</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could not save those who died in the idolatry he introduced. </a:t>
            </a:r>
            <a:r>
              <a:rPr lang="en-US" altLang="en-US" b="1" dirty="0">
                <a:effectLst>
                  <a:outerShdw blurRad="38100" dist="38100" dir="2700000" algn="tl">
                    <a:srgbClr val="000000"/>
                  </a:outerShdw>
                </a:effectLst>
              </a:rPr>
              <a:t>(Heb 9:27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72178092"/>
      </p:ext>
    </p:extLst>
  </p:cSld>
  <p:clrMapOvr>
    <a:masterClrMapping/>
  </p:clrMapOvr>
  <p:transition>
    <p:pull dir="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9:27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as it is appointed for men to die once, but after this the judgment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r>
              <a:rPr lang="en-US" altLang="en-US" dirty="0">
                <a:effectLst>
                  <a:outerShdw blurRad="38100" dist="38100" dir="2700000" algn="tl">
                    <a:srgbClr val="000000"/>
                  </a:outerShdw>
                </a:effectLst>
              </a:rPr>
              <a:t>                     die? NO, NO, NO!</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65726016"/>
      </p:ext>
    </p:extLst>
  </p:cSld>
  <p:clrMapOvr>
    <a:masterClrMapping/>
  </p:clrMapOvr>
  <p:transition>
    <p:pull dir="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often does sin create things that cannot be undone?</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could not bring forth a full restoration of the nation. </a:t>
            </a:r>
            <a:r>
              <a:rPr lang="en-US" altLang="en-US" b="1" dirty="0">
                <a:effectLst>
                  <a:outerShdw blurRad="38100" dist="38100" dir="2700000" algn="tl">
                    <a:srgbClr val="000000"/>
                  </a:outerShdw>
                </a:effectLst>
              </a:rPr>
              <a:t>(2 Chron 33:17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80969654"/>
      </p:ext>
    </p:extLst>
  </p:cSld>
  <p:clrMapOvr>
    <a:masterClrMapping/>
  </p:clrMapOvr>
  <p:transition>
    <p:pull dir="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Chronicles 33:17 (NKJV) </a:t>
            </a:r>
            <a:r>
              <a:rPr lang="en-US" altLang="en-US" dirty="0" smtClean="0">
                <a:effectLst>
                  <a:outerShdw blurRad="38100" dist="38100" dir="2700000" algn="tl">
                    <a:srgbClr val="000000"/>
                  </a:outerShdw>
                </a:effectLst>
              </a:rPr>
              <a:t> - Nevertheless </a:t>
            </a:r>
            <a:r>
              <a:rPr lang="en-US" altLang="en-US" dirty="0">
                <a:effectLst>
                  <a:outerShdw blurRad="38100" dist="38100" dir="2700000" algn="tl">
                    <a:srgbClr val="000000"/>
                  </a:outerShdw>
                </a:effectLst>
              </a:rPr>
              <a:t>the people still sacrificed on the high places, but only to the LORD their </a:t>
            </a:r>
            <a:r>
              <a:rPr lang="en-US" altLang="en-US" dirty="0" smtClean="0">
                <a:effectLst>
                  <a:outerShdw blurRad="38100" dist="38100" dir="2700000" algn="tl">
                    <a:srgbClr val="000000"/>
                  </a:outerShdw>
                </a:effectLst>
              </a:rPr>
              <a:t>God</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18360026"/>
      </p:ext>
    </p:extLst>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Satan is a master at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22:31-32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the Lord said, "Simon, Simon! Indeed, Satan has asked for you, that he may sift you as wheat.  32 "But I have prayed for you, that your faith should not fail; and when you have returned to Me, strengthen your brethren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51645547"/>
      </p:ext>
    </p:extLst>
  </p:cSld>
  <p:clrMapOvr>
    <a:masterClrMapping/>
  </p:clrMapOvr>
  <p:transition>
    <p:pull dir="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Mistakes </a:t>
            </a:r>
            <a:r>
              <a:rPr lang="en-US" altLang="en-US" dirty="0">
                <a:effectLst>
                  <a:outerShdw blurRad="38100" dist="38100" dir="2700000" algn="tl">
                    <a:srgbClr val="000000"/>
                  </a:outerShdw>
                </a:effectLst>
              </a:rPr>
              <a:t>made early in life often have consequences you cannot change later.</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often do you see children of different ages show the attitudes of parents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different times in their lives.</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could not save his own son, Amon.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Chron 33:21-23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79697662"/>
      </p:ext>
    </p:extLst>
  </p:cSld>
  <p:clrMapOvr>
    <a:masterClrMapping/>
  </p:clrMapOvr>
  <p:transition>
    <p:pull dir="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Chronicles 33:21-23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Amon </a:t>
            </a:r>
            <a:r>
              <a:rPr lang="en-US" altLang="en-US" dirty="0">
                <a:effectLst>
                  <a:outerShdw blurRad="38100" dist="38100" dir="2700000" algn="tl">
                    <a:srgbClr val="000000"/>
                  </a:outerShdw>
                </a:effectLst>
              </a:rPr>
              <a:t>was twenty-two years old when he became king, and he reigned two years in Jerusalem. </a:t>
            </a:r>
            <a:r>
              <a:rPr lang="en-US" altLang="en-US" dirty="0" smtClean="0">
                <a:effectLst>
                  <a:outerShdw blurRad="38100" dist="38100" dir="2700000" algn="tl">
                    <a:srgbClr val="000000"/>
                  </a:outerShdw>
                </a:effectLst>
              </a:rPr>
              <a:t>22 But </a:t>
            </a:r>
            <a:r>
              <a:rPr lang="en-US" altLang="en-US" dirty="0">
                <a:effectLst>
                  <a:outerShdw blurRad="38100" dist="38100" dir="2700000" algn="tl">
                    <a:srgbClr val="000000"/>
                  </a:outerShdw>
                </a:effectLst>
              </a:rPr>
              <a:t>he did evil in the sight of the LORD, as his father Manasseh had done; for Amon sacrificed to all the carved images which his father Manasseh had made, and served them. </a:t>
            </a:r>
          </a:p>
        </p:txBody>
      </p:sp>
    </p:spTree>
    <p:extLst>
      <p:ext uri="{BB962C8B-B14F-4D97-AF65-F5344CB8AC3E}">
        <p14:creationId xmlns:p14="http://schemas.microsoft.com/office/powerpoint/2010/main" val="1804293070"/>
      </p:ext>
    </p:extLst>
  </p:cSld>
  <p:clrMapOvr>
    <a:masterClrMapping/>
  </p:clrMapOvr>
  <p:transition>
    <p:pull dir="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23 And </a:t>
            </a:r>
            <a:r>
              <a:rPr lang="en-US" altLang="en-US" dirty="0">
                <a:effectLst>
                  <a:outerShdw blurRad="38100" dist="38100" dir="2700000" algn="tl">
                    <a:srgbClr val="000000"/>
                  </a:outerShdw>
                </a:effectLst>
              </a:rPr>
              <a:t>he did not humble himself before the LORD, as his father Manasseh had humbled himself; but Amon trespassed more and more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92590158"/>
      </p:ext>
    </p:extLst>
  </p:cSld>
  <p:clrMapOvr>
    <a:masterClrMapping/>
  </p:clrMapOvr>
  <p:transition>
    <p:pull dir="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was named after an idol God of Egypt.</a:t>
            </a:r>
          </a:p>
          <a:p>
            <a:r>
              <a:rPr lang="en-US" altLang="en-US" dirty="0" smtClean="0">
                <a:effectLst>
                  <a:outerShdw blurRad="38100" dist="38100" dir="2700000" algn="tl">
                    <a:srgbClr val="000000"/>
                  </a:outerShdw>
                </a:effectLst>
              </a:rPr>
              <a:t>What would his son have said to him after his change?</a:t>
            </a:r>
          </a:p>
          <a:p>
            <a:r>
              <a:rPr lang="en-US" altLang="en-US" dirty="0" smtClean="0">
                <a:effectLst>
                  <a:outerShdw blurRad="38100" dist="38100" dir="2700000" algn="tl">
                    <a:srgbClr val="000000"/>
                  </a:outerShdw>
                </a:effectLst>
              </a:rPr>
              <a:t>He could not clear his own name.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(2 </a:t>
            </a:r>
            <a:r>
              <a:rPr lang="en-US" altLang="en-US" b="1" dirty="0" err="1" smtClean="0">
                <a:effectLst>
                  <a:outerShdw blurRad="38100" dist="38100" dir="2700000" algn="tl">
                    <a:srgbClr val="000000"/>
                  </a:outerShdw>
                </a:effectLst>
              </a:rPr>
              <a:t>Chron</a:t>
            </a:r>
            <a:r>
              <a:rPr lang="en-US" altLang="en-US" b="1" dirty="0" smtClean="0">
                <a:effectLst>
                  <a:outerShdw blurRad="38100" dist="38100" dir="2700000" algn="tl">
                    <a:srgbClr val="000000"/>
                  </a:outerShdw>
                </a:effectLst>
              </a:rPr>
              <a:t> 33:18-19)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76938074"/>
      </p:ext>
    </p:extLst>
  </p:cSld>
  <p:clrMapOvr>
    <a:masterClrMapping/>
  </p:clrMapOvr>
  <p:transition>
    <p:pull dir="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Chronicles 33:18-19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Now </a:t>
            </a:r>
            <a:r>
              <a:rPr lang="en-US" altLang="en-US" dirty="0">
                <a:effectLst>
                  <a:outerShdw blurRad="38100" dist="38100" dir="2700000" algn="tl">
                    <a:srgbClr val="000000"/>
                  </a:outerShdw>
                </a:effectLst>
              </a:rPr>
              <a:t>the rest of the acts of Manasseh, his prayer to his God, and the words of the seers who spoke to him in the name of the LORD God of Israel, indeed they are written in the book of the kings of Israel. </a:t>
            </a:r>
          </a:p>
        </p:txBody>
      </p:sp>
    </p:spTree>
    <p:extLst>
      <p:ext uri="{BB962C8B-B14F-4D97-AF65-F5344CB8AC3E}">
        <p14:creationId xmlns:p14="http://schemas.microsoft.com/office/powerpoint/2010/main" val="3131303570"/>
      </p:ext>
    </p:extLst>
  </p:cSld>
  <p:clrMapOvr>
    <a:masterClrMapping/>
  </p:clrMapOvr>
  <p:transition>
    <p:pull dir="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19 Also </a:t>
            </a:r>
            <a:r>
              <a:rPr lang="en-US" altLang="en-US" dirty="0">
                <a:effectLst>
                  <a:outerShdw blurRad="38100" dist="38100" dir="2700000" algn="tl">
                    <a:srgbClr val="000000"/>
                  </a:outerShdw>
                </a:effectLst>
              </a:rPr>
              <a:t>his prayer and how God received his entreaty, and all his sin and trespass, and the sites where he built high places and set up wooden images and carved images, before he was humbled, indeed they are written among the sayings of </a:t>
            </a:r>
            <a:r>
              <a:rPr lang="en-US" altLang="en-US" dirty="0" err="1">
                <a:effectLst>
                  <a:outerShdw blurRad="38100" dist="38100" dir="2700000" algn="tl">
                    <a:srgbClr val="000000"/>
                  </a:outerShdw>
                </a:effectLst>
              </a:rPr>
              <a:t>Hozai</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74848768"/>
      </p:ext>
    </p:extLst>
  </p:cSld>
  <p:clrMapOvr>
    <a:masterClrMapping/>
  </p:clrMapOvr>
  <p:transition>
    <p:pull dir="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Like </a:t>
            </a:r>
            <a:r>
              <a:rPr lang="en-US" altLang="en-US" dirty="0">
                <a:effectLst>
                  <a:outerShdw blurRad="38100" dist="38100" dir="2700000" algn="tl">
                    <a:srgbClr val="000000"/>
                  </a:outerShdw>
                </a:effectLst>
              </a:rPr>
              <a:t>the scars on his lips, his past would not go away. </a:t>
            </a:r>
          </a:p>
          <a:p>
            <a:r>
              <a:rPr lang="en-US" altLang="en-US" dirty="0" smtClean="0">
                <a:effectLst>
                  <a:outerShdw blurRad="38100" dist="38100" dir="2700000" algn="tl">
                    <a:srgbClr val="000000"/>
                  </a:outerShdw>
                </a:effectLst>
              </a:rPr>
              <a:t>Everyone </a:t>
            </a:r>
            <a:r>
              <a:rPr lang="en-US" altLang="en-US" dirty="0">
                <a:effectLst>
                  <a:outerShdw blurRad="38100" dist="38100" dir="2700000" algn="tl">
                    <a:srgbClr val="000000"/>
                  </a:outerShdw>
                </a:effectLst>
              </a:rPr>
              <a:t>for all time knows of his actions.</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could not avert the eventual destruction of his people.</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Babylonians did come and “wipe Jerusalem as a dish”.</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this happened Manasseh was given “credit”. </a:t>
            </a:r>
            <a:r>
              <a:rPr lang="en-US" altLang="en-US" b="1" dirty="0">
                <a:effectLst>
                  <a:outerShdw blurRad="38100" dist="38100" dir="2700000" algn="tl">
                    <a:srgbClr val="000000"/>
                  </a:outerShdw>
                </a:effectLst>
              </a:rPr>
              <a:t>(Jer 15:1-4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95928858"/>
      </p:ext>
    </p:extLst>
  </p:cSld>
  <p:clrMapOvr>
    <a:masterClrMapping/>
  </p:clrMapOvr>
  <p:transition>
    <p:pull dir="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Jeremiah </a:t>
            </a:r>
            <a:r>
              <a:rPr lang="en-US" altLang="en-US" sz="3000" b="1" u="sng" dirty="0">
                <a:effectLst>
                  <a:outerShdw blurRad="38100" dist="38100" dir="2700000" algn="tl">
                    <a:srgbClr val="000000"/>
                  </a:outerShdw>
                </a:effectLst>
              </a:rPr>
              <a:t>15:1-4 (NKJV)</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 Then </a:t>
            </a:r>
            <a:r>
              <a:rPr lang="en-US" altLang="en-US" sz="3000" dirty="0">
                <a:effectLst>
                  <a:outerShdw blurRad="38100" dist="38100" dir="2700000" algn="tl">
                    <a:srgbClr val="000000"/>
                  </a:outerShdw>
                </a:effectLst>
              </a:rPr>
              <a:t>the LORD said to me, “Even if Moses and Samuel stood before Me, My mind would not be favorable toward this people. Cast them out of My sight, and let them go forth. 2And it shall be, if they say to you, ‘Where should we go?’ then you shall tell them, ‘Thus says the LORD</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Such as are for death, to death</a:t>
            </a:r>
            <a:r>
              <a:rPr lang="en-US" altLang="en-US" sz="3000" dirty="0" smtClean="0">
                <a:effectLst>
                  <a:outerShdw blurRad="38100" dist="38100" dir="2700000" algn="tl">
                    <a:srgbClr val="000000"/>
                  </a:outerShdw>
                </a:effectLst>
              </a:rPr>
              <a:t>; And </a:t>
            </a:r>
            <a:r>
              <a:rPr lang="en-US" altLang="en-US" sz="3000" dirty="0">
                <a:effectLst>
                  <a:outerShdw blurRad="38100" dist="38100" dir="2700000" algn="tl">
                    <a:srgbClr val="000000"/>
                  </a:outerShdw>
                </a:effectLst>
              </a:rPr>
              <a:t>such as are for the sword, to the sword</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3828492875"/>
      </p:ext>
    </p:extLst>
  </p:cSld>
  <p:clrMapOvr>
    <a:masterClrMapping/>
  </p:clrMapOvr>
  <p:transition>
    <p:pull dir="rd"/>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And </a:t>
            </a:r>
            <a:r>
              <a:rPr lang="en-US" altLang="en-US" dirty="0">
                <a:effectLst>
                  <a:outerShdw blurRad="38100" dist="38100" dir="2700000" algn="tl">
                    <a:srgbClr val="000000"/>
                  </a:outerShdw>
                </a:effectLst>
              </a:rPr>
              <a:t>such as are for the famine, to the famine</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And such as are for the captivity, to the captivity</a:t>
            </a:r>
            <a:r>
              <a:rPr lang="en-US" altLang="en-US" dirty="0" smtClean="0">
                <a:effectLst>
                  <a:outerShdw blurRad="38100" dist="38100" dir="2700000" algn="tl">
                    <a:srgbClr val="000000"/>
                  </a:outerShdw>
                </a:effectLst>
              </a:rPr>
              <a:t>.”’ 3 “And </a:t>
            </a:r>
            <a:r>
              <a:rPr lang="en-US" altLang="en-US" dirty="0">
                <a:effectLst>
                  <a:outerShdw blurRad="38100" dist="38100" dir="2700000" algn="tl">
                    <a:srgbClr val="000000"/>
                  </a:outerShdw>
                </a:effectLst>
              </a:rPr>
              <a:t>I will appoint over them four forms of destruction,” says the LORD: “the sword to slay, the dogs to drag, the birds of the heavens and the beasts of the earth to devour and destroy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17975324"/>
      </p:ext>
    </p:extLst>
  </p:cSld>
  <p:clrMapOvr>
    <a:masterClrMapping/>
  </p:clrMapOvr>
  <p:transition>
    <p:pull dir="rd"/>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4 I </a:t>
            </a:r>
            <a:r>
              <a:rPr lang="en-US" altLang="en-US" dirty="0">
                <a:effectLst>
                  <a:outerShdw blurRad="38100" dist="38100" dir="2700000" algn="tl">
                    <a:srgbClr val="000000"/>
                  </a:outerShdw>
                </a:effectLst>
              </a:rPr>
              <a:t>will hand them over to trouble, to all kingdoms of the earth, because of Manasseh the son of Hezekiah, king of Judah, for what he did in Jerusalem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61610368"/>
      </p:ext>
    </p:extLst>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Satan is a master at deception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knows of what a life taken by Satan looks like! </a:t>
            </a:r>
            <a:r>
              <a:rPr lang="en-US" altLang="en-US" b="1" dirty="0">
                <a:effectLst>
                  <a:outerShdw blurRad="38100" dist="38100" dir="2700000" algn="tl">
                    <a:srgbClr val="000000"/>
                  </a:outerShdw>
                </a:effectLst>
              </a:rPr>
              <a:t>(Jn 17:12, 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22638714"/>
      </p:ext>
    </p:extLst>
  </p:cSld>
  <p:clrMapOvr>
    <a:masterClrMapping/>
  </p:clrMapOvr>
  <p:transition>
    <p:pull dir="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Manasseh </a:t>
            </a:r>
            <a:r>
              <a:rPr lang="en-US" altLang="en-US" dirty="0">
                <a:effectLst>
                  <a:outerShdw blurRad="38100" dist="38100" dir="2700000" algn="tl">
                    <a:srgbClr val="000000"/>
                  </a:outerShdw>
                </a:effectLst>
              </a:rPr>
              <a:t>was saved, but his influence was felt for generations.</a:t>
            </a:r>
          </a:p>
          <a:p>
            <a:r>
              <a:rPr lang="en-US" altLang="en-US" dirty="0" smtClean="0">
                <a:effectLst>
                  <a:outerShdw blurRad="38100" dist="38100" dir="2700000" algn="tl">
                    <a:srgbClr val="000000"/>
                  </a:outerShdw>
                </a:effectLst>
              </a:rPr>
              <a:t>Remember </a:t>
            </a:r>
            <a:r>
              <a:rPr lang="en-US" altLang="en-US" dirty="0">
                <a:effectLst>
                  <a:outerShdw blurRad="38100" dist="38100" dir="2700000" algn="tl">
                    <a:srgbClr val="000000"/>
                  </a:outerShdw>
                </a:effectLst>
              </a:rPr>
              <a:t>the consequences of sin!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Ex 34:7)</a:t>
            </a:r>
            <a:r>
              <a:rPr lang="en-US" altLang="en-US" dirty="0">
                <a:effectLst>
                  <a:outerShdw blurRad="38100" dist="38100" dir="2700000" algn="tl">
                    <a:srgbClr val="000000"/>
                  </a:outerShdw>
                </a:effectLst>
              </a:rPr>
              <a:t> Ex. Man who quit in Abbeville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76354739"/>
      </p:ext>
    </p:extLst>
  </p:cSld>
  <p:clrMapOvr>
    <a:masterClrMapping/>
  </p:clrMapOvr>
  <p:transition>
    <p:pull dir="rd"/>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Exodus </a:t>
            </a:r>
            <a:r>
              <a:rPr lang="en-US" altLang="en-US" b="1" u="sng" dirty="0">
                <a:effectLst>
                  <a:outerShdw blurRad="38100" dist="38100" dir="2700000" algn="tl">
                    <a:srgbClr val="000000"/>
                  </a:outerShdw>
                </a:effectLst>
              </a:rPr>
              <a:t>34:7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7- keeping </a:t>
            </a:r>
            <a:r>
              <a:rPr lang="en-US" altLang="en-US" dirty="0">
                <a:effectLst>
                  <a:outerShdw blurRad="38100" dist="38100" dir="2700000" algn="tl">
                    <a:srgbClr val="000000"/>
                  </a:outerShdw>
                </a:effectLst>
              </a:rPr>
              <a:t>mercy for thousands, forgiving iniquity and transgression and sin, by no means clearing the guilty, visiting the iniquity of the fathers upon the children and the children’s children to the third and the fourth generation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40775272"/>
      </p:ext>
    </p:extLst>
  </p:cSld>
  <p:clrMapOvr>
    <a:masterClrMapping/>
  </p:clrMapOvr>
  <p:transition>
    <p:pull dir="rd"/>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Unstoppable Consequences of the Sins of Manasseh</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Sin </a:t>
            </a:r>
            <a:r>
              <a:rPr lang="en-US" altLang="en-US" dirty="0">
                <a:effectLst>
                  <a:outerShdw blurRad="38100" dist="38100" dir="2700000" algn="tl">
                    <a:srgbClr val="000000"/>
                  </a:outerShdw>
                </a:effectLst>
              </a:rPr>
              <a:t>is the worst news this world has ever known! Not even the blood of Christ </a:t>
            </a:r>
            <a:r>
              <a:rPr lang="en-US" altLang="en-US" dirty="0" smtClean="0">
                <a:effectLst>
                  <a:outerShdw blurRad="38100" dist="38100" dir="2700000" algn="tl">
                    <a:srgbClr val="000000"/>
                  </a:outerShdw>
                </a:effectLst>
              </a:rPr>
              <a:t>can </a:t>
            </a:r>
            <a:r>
              <a:rPr lang="en-US" altLang="en-US" dirty="0">
                <a:effectLst>
                  <a:outerShdw blurRad="38100" dist="38100" dir="2700000" algn="tl">
                    <a:srgbClr val="000000"/>
                  </a:outerShdw>
                </a:effectLst>
              </a:rPr>
              <a:t>remove all consequences.</a:t>
            </a:r>
          </a:p>
          <a:p>
            <a:r>
              <a:rPr lang="en-US" altLang="en-US" dirty="0" smtClean="0">
                <a:effectLst>
                  <a:outerShdw blurRad="38100" dist="38100" dir="2700000" algn="tl">
                    <a:srgbClr val="000000"/>
                  </a:outerShdw>
                </a:effectLst>
              </a:rPr>
              <a:t>Should </a:t>
            </a:r>
            <a:r>
              <a:rPr lang="en-US" altLang="en-US" dirty="0">
                <a:effectLst>
                  <a:outerShdw blurRad="38100" dist="38100" dir="2700000" algn="tl">
                    <a:srgbClr val="000000"/>
                  </a:outerShdw>
                </a:effectLst>
              </a:rPr>
              <a:t>you give into one sin with the thought that you will be forgiven later?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THINK.</a:t>
            </a:r>
          </a:p>
          <a:p>
            <a:r>
              <a:rPr lang="en-US" altLang="en-US" dirty="0" smtClean="0">
                <a:effectLst>
                  <a:outerShdw blurRad="38100" dist="38100" dir="2700000" algn="tl">
                    <a:srgbClr val="000000"/>
                  </a:outerShdw>
                </a:effectLst>
              </a:rPr>
              <a:t>Does </a:t>
            </a:r>
            <a:r>
              <a:rPr lang="en-US" altLang="en-US" dirty="0">
                <a:effectLst>
                  <a:outerShdw blurRad="38100" dist="38100" dir="2700000" algn="tl">
                    <a:srgbClr val="000000"/>
                  </a:outerShdw>
                </a:effectLst>
              </a:rPr>
              <a:t>it pay to live a life of sin as long as I can repent and be saved before I </a:t>
            </a:r>
            <a:r>
              <a:rPr lang="en-US" altLang="en-US" smtClean="0">
                <a:effectLst>
                  <a:outerShdw blurRad="38100" dist="38100" dir="2700000" algn="tl">
                    <a:srgbClr val="000000"/>
                  </a:outerShdw>
                </a:effectLst>
              </a:rPr>
              <a:t>die? NO</a:t>
            </a:r>
            <a:r>
              <a:rPr lang="en-US" altLang="en-US" dirty="0">
                <a:effectLst>
                  <a:outerShdw blurRad="38100" dist="38100" dir="2700000" algn="tl">
                    <a:srgbClr val="000000"/>
                  </a:outerShdw>
                </a:effectLst>
              </a:rPr>
              <a:t>, NO, NO!</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13387779"/>
      </p:ext>
    </p:extLst>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Satan is a master at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"While I was with them in the world, I kept them in Your name. Those whom You gave Me I have kept; and none of them is lost except the son of perdition, that the Scripture might be fulfilled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43566898"/>
      </p:ext>
    </p:extLst>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Satan is a master at deception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do not pray that You should take them out of the world, but that You should keep them from the evil one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24209228"/>
      </p:ext>
    </p:extLst>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7925</TotalTime>
  <Words>3334</Words>
  <Application>Microsoft Office PowerPoint</Application>
  <PresentationFormat>On-screen Show (4:3)</PresentationFormat>
  <Paragraphs>245</Paragraphs>
  <Slides>72</Slides>
  <Notes>72</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Default Design</vt:lpstr>
      <vt:lpstr> Manasseh and The Consequences of Sin</vt:lpstr>
      <vt:lpstr>Satan is a master at deception</vt:lpstr>
      <vt:lpstr>Satan is a master at deception</vt:lpstr>
      <vt:lpstr>Satan is a master at deception</vt:lpstr>
      <vt:lpstr>Satan is a master at deception</vt:lpstr>
      <vt:lpstr>Satan is a master at deception</vt:lpstr>
      <vt:lpstr>Satan is a master at deception</vt:lpstr>
      <vt:lpstr>Satan is a master at deception</vt:lpstr>
      <vt:lpstr>Satan is a master at deception</vt:lpstr>
      <vt:lpstr>Satan is a master at deception</vt:lpstr>
      <vt:lpstr>The Advantages of Manasseh</vt:lpstr>
      <vt:lpstr>The Advantages of Manasseh</vt:lpstr>
      <vt:lpstr>The Advantages of Manasseh</vt:lpstr>
      <vt:lpstr>The Advantages of Manasseh</vt:lpstr>
      <vt:lpstr>The Advantages of Manasseh</vt:lpstr>
      <vt:lpstr>The Advantages of Manasseh</vt:lpstr>
      <vt:lpstr>The Advantages of Manasseh</vt:lpstr>
      <vt:lpstr>The Advantages of Manasseh</vt:lpstr>
      <vt:lpstr>The Advantages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Choice of Manasseh</vt:lpstr>
      <vt:lpstr>The Fall and Repentance of Manasseh</vt:lpstr>
      <vt:lpstr>The Fall and Repentance of Manasseh</vt:lpstr>
      <vt:lpstr>The Fall and Repentance of Manasseh</vt:lpstr>
      <vt:lpstr>The Fall and Repentance of Manasseh</vt:lpstr>
      <vt:lpstr>The Fall and Repentance of Manasseh</vt:lpstr>
      <vt:lpstr>The Fall and Repentance of Manasseh</vt:lpstr>
      <vt:lpstr>The Fall and Repentance of Manasseh</vt:lpstr>
      <vt:lpstr>The Fall and Repentance of Manasseh</vt:lpstr>
      <vt:lpstr>The Unstoppable Consequences of the Sins of Manasseh</vt:lpstr>
      <vt:lpstr>The Unstoppable Consequences of the Sins of Manasseh</vt:lpstr>
      <vt:lpstr>The Unstoppable Consequences of the Sins of Manasseh</vt:lpstr>
      <vt:lpstr>The Unstoppable Consequences of the Sins of Manasseh</vt:lpstr>
      <vt:lpstr>The Unstoppable Consequences of the Sins of Manasseh</vt:lpstr>
      <vt:lpstr>The Unstoppable Consequences of the Sins of Manasseh</vt:lpstr>
      <vt:lpstr>The Unstoppable Consequences of the Sins of Manasseh</vt:lpstr>
      <vt:lpstr>The Unstoppable Consequences of the Sins of Manasseh</vt:lpstr>
      <vt:lpstr>The Unstoppable Consequences of the Sins of Manasseh</vt:lpstr>
      <vt:lpstr>The Unstoppable Consequences of the Sins of Manasseh</vt:lpstr>
      <vt:lpstr>The Unstoppable Consequences of the Sins of Manasseh</vt:lpstr>
      <vt:lpstr>The Unstoppable Consequences of the Sins of Manasseh</vt:lpstr>
      <vt:lpstr>The Unstoppable Consequences of the Sins of Manasseh</vt:lpstr>
      <vt:lpstr>The Unstoppable Consequences of the Sins of Manasseh</vt:lpstr>
      <vt:lpstr>The Unstoppable Consequences of the Sins of Manasseh</vt:lpstr>
      <vt:lpstr>The Unstoppable Consequences of the Sins of Manasseh</vt:lpstr>
      <vt:lpstr>The Unstoppable Consequences of the Sins of Manasseh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Larry</cp:lastModifiedBy>
  <cp:revision>244</cp:revision>
  <dcterms:created xsi:type="dcterms:W3CDTF">2011-01-22T21:17:58Z</dcterms:created>
  <dcterms:modified xsi:type="dcterms:W3CDTF">2018-10-14T23:04:43Z</dcterms:modified>
</cp:coreProperties>
</file>