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sldIdLst>
    <p:sldId id="256" r:id="rId2"/>
    <p:sldId id="1736" r:id="rId3"/>
    <p:sldId id="1775" r:id="rId4"/>
    <p:sldId id="1776" r:id="rId5"/>
    <p:sldId id="1777" r:id="rId6"/>
    <p:sldId id="1778" r:id="rId7"/>
    <p:sldId id="1779" r:id="rId8"/>
    <p:sldId id="1780" r:id="rId9"/>
    <p:sldId id="1781" r:id="rId10"/>
    <p:sldId id="1782" r:id="rId11"/>
    <p:sldId id="1783" r:id="rId12"/>
    <p:sldId id="1663" r:id="rId13"/>
    <p:sldId id="1784" r:id="rId14"/>
    <p:sldId id="1785" r:id="rId15"/>
    <p:sldId id="1786" r:id="rId16"/>
    <p:sldId id="1787" r:id="rId17"/>
    <p:sldId id="1788" r:id="rId18"/>
    <p:sldId id="1789" r:id="rId19"/>
    <p:sldId id="1790" r:id="rId20"/>
    <p:sldId id="1791" r:id="rId21"/>
    <p:sldId id="1692" r:id="rId22"/>
    <p:sldId id="1792" r:id="rId23"/>
    <p:sldId id="1793" r:id="rId24"/>
    <p:sldId id="1794" r:id="rId25"/>
    <p:sldId id="1795" r:id="rId26"/>
    <p:sldId id="1796" r:id="rId27"/>
    <p:sldId id="1797" r:id="rId28"/>
    <p:sldId id="1798" r:id="rId29"/>
    <p:sldId id="1799" r:id="rId30"/>
    <p:sldId id="1800" r:id="rId31"/>
    <p:sldId id="1801" r:id="rId32"/>
    <p:sldId id="1802" r:id="rId33"/>
    <p:sldId id="1803" r:id="rId34"/>
    <p:sldId id="1804" r:id="rId35"/>
    <p:sldId id="1805" r:id="rId36"/>
    <p:sldId id="1806" r:id="rId37"/>
    <p:sldId id="1807" r:id="rId38"/>
    <p:sldId id="1808" r:id="rId39"/>
    <p:sldId id="1809" r:id="rId40"/>
    <p:sldId id="1700" r:id="rId41"/>
    <p:sldId id="1810" r:id="rId42"/>
    <p:sldId id="1811" r:id="rId43"/>
    <p:sldId id="1812" r:id="rId44"/>
    <p:sldId id="1813" r:id="rId45"/>
    <p:sldId id="1814" r:id="rId46"/>
    <p:sldId id="1815" r:id="rId47"/>
    <p:sldId id="1816" r:id="rId48"/>
    <p:sldId id="1817" r:id="rId49"/>
    <p:sldId id="1818" r:id="rId50"/>
    <p:sldId id="1837" r:id="rId51"/>
    <p:sldId id="1819" r:id="rId52"/>
    <p:sldId id="1722" r:id="rId53"/>
    <p:sldId id="1820" r:id="rId54"/>
    <p:sldId id="1821" r:id="rId55"/>
    <p:sldId id="1822" r:id="rId56"/>
    <p:sldId id="1823" r:id="rId57"/>
    <p:sldId id="1824" r:id="rId58"/>
    <p:sldId id="1825" r:id="rId59"/>
    <p:sldId id="1826" r:id="rId60"/>
    <p:sldId id="1827" r:id="rId61"/>
    <p:sldId id="1828" r:id="rId62"/>
    <p:sldId id="1829" r:id="rId63"/>
    <p:sldId id="1830" r:id="rId64"/>
    <p:sldId id="1831" r:id="rId65"/>
    <p:sldId id="1832" r:id="rId66"/>
    <p:sldId id="1833" r:id="rId67"/>
    <p:sldId id="1834" r:id="rId68"/>
    <p:sldId id="1835" r:id="rId69"/>
    <p:sldId id="1836" r:id="rId7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3300"/>
    <a:srgbClr val="660066"/>
    <a:srgbClr val="43193F"/>
    <a:srgbClr val="000066"/>
    <a:srgbClr val="5B0A01"/>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28" autoAdjust="0"/>
  </p:normalViewPr>
  <p:slideViewPr>
    <p:cSldViewPr>
      <p:cViewPr>
        <p:scale>
          <a:sx n="110" d="100"/>
          <a:sy n="110" d="100"/>
        </p:scale>
        <p:origin x="16" y="672"/>
      </p:cViewPr>
      <p:guideLst>
        <p:guide orient="horz" pos="2160"/>
        <p:guide pos="2880"/>
      </p:guideLst>
    </p:cSldViewPr>
  </p:slideViewPr>
  <p:outlineViewPr>
    <p:cViewPr>
      <p:scale>
        <a:sx n="33" d="100"/>
        <a:sy n="33" d="100"/>
      </p:scale>
      <p:origin x="0" y="802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FDE5C9-9CF9-4FE9-B412-2B7B7EF0D4C6}" type="slidenum">
              <a:rPr lang="en-US" altLang="en-US"/>
              <a:pPr/>
              <a:t>‹#›</a:t>
            </a:fld>
            <a:endParaRPr lang="en-US" altLang="en-US"/>
          </a:p>
        </p:txBody>
      </p:sp>
    </p:spTree>
    <p:extLst>
      <p:ext uri="{BB962C8B-B14F-4D97-AF65-F5344CB8AC3E}">
        <p14:creationId xmlns:p14="http://schemas.microsoft.com/office/powerpoint/2010/main" val="459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a:t>
            </a:fld>
            <a:endParaRPr lang="en-US" altLang="en-US"/>
          </a:p>
        </p:txBody>
      </p:sp>
    </p:spTree>
    <p:extLst>
      <p:ext uri="{BB962C8B-B14F-4D97-AF65-F5344CB8AC3E}">
        <p14:creationId xmlns:p14="http://schemas.microsoft.com/office/powerpoint/2010/main" val="424860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D60FE3-8894-4427-B017-4E2C25B937DE}" type="slidenum">
              <a:rPr lang="en-US" altLang="en-US"/>
              <a:pPr/>
              <a:t>‹#›</a:t>
            </a:fld>
            <a:endParaRPr lang="en-US" altLang="en-US"/>
          </a:p>
        </p:txBody>
      </p:sp>
    </p:spTree>
    <p:extLst>
      <p:ext uri="{BB962C8B-B14F-4D97-AF65-F5344CB8AC3E}">
        <p14:creationId xmlns:p14="http://schemas.microsoft.com/office/powerpoint/2010/main" val="830738550"/>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7B1D9C-5C48-4C85-B5D0-A896A0631C57}" type="slidenum">
              <a:rPr lang="en-US" altLang="en-US"/>
              <a:pPr/>
              <a:t>‹#›</a:t>
            </a:fld>
            <a:endParaRPr lang="en-US" altLang="en-US"/>
          </a:p>
        </p:txBody>
      </p:sp>
    </p:spTree>
    <p:extLst>
      <p:ext uri="{BB962C8B-B14F-4D97-AF65-F5344CB8AC3E}">
        <p14:creationId xmlns:p14="http://schemas.microsoft.com/office/powerpoint/2010/main" val="1430627639"/>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19B27C-3F73-4344-BB0D-269FA9BB45A7}" type="slidenum">
              <a:rPr lang="en-US" altLang="en-US"/>
              <a:pPr/>
              <a:t>‹#›</a:t>
            </a:fld>
            <a:endParaRPr lang="en-US" altLang="en-US"/>
          </a:p>
        </p:txBody>
      </p:sp>
    </p:spTree>
    <p:extLst>
      <p:ext uri="{BB962C8B-B14F-4D97-AF65-F5344CB8AC3E}">
        <p14:creationId xmlns:p14="http://schemas.microsoft.com/office/powerpoint/2010/main" val="1121971257"/>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47CB6-39C4-4FA2-9BC9-AC9B0DCA1220}" type="slidenum">
              <a:rPr lang="en-US" altLang="en-US"/>
              <a:pPr/>
              <a:t>‹#›</a:t>
            </a:fld>
            <a:endParaRPr lang="en-US" altLang="en-US"/>
          </a:p>
        </p:txBody>
      </p:sp>
    </p:spTree>
    <p:extLst>
      <p:ext uri="{BB962C8B-B14F-4D97-AF65-F5344CB8AC3E}">
        <p14:creationId xmlns:p14="http://schemas.microsoft.com/office/powerpoint/2010/main" val="1595297081"/>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286E20-A82E-412F-A72B-2B45E68B0E56}" type="slidenum">
              <a:rPr lang="en-US" altLang="en-US"/>
              <a:pPr/>
              <a:t>‹#›</a:t>
            </a:fld>
            <a:endParaRPr lang="en-US" altLang="en-US"/>
          </a:p>
        </p:txBody>
      </p:sp>
    </p:spTree>
    <p:extLst>
      <p:ext uri="{BB962C8B-B14F-4D97-AF65-F5344CB8AC3E}">
        <p14:creationId xmlns:p14="http://schemas.microsoft.com/office/powerpoint/2010/main" val="3197612203"/>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C93896D-7533-49D8-A3CA-1C88B8015B0F}" type="slidenum">
              <a:rPr lang="en-US" altLang="en-US"/>
              <a:pPr/>
              <a:t>‹#›</a:t>
            </a:fld>
            <a:endParaRPr lang="en-US" altLang="en-US"/>
          </a:p>
        </p:txBody>
      </p:sp>
    </p:spTree>
    <p:extLst>
      <p:ext uri="{BB962C8B-B14F-4D97-AF65-F5344CB8AC3E}">
        <p14:creationId xmlns:p14="http://schemas.microsoft.com/office/powerpoint/2010/main" val="3825811837"/>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7FBF1B-DBFD-4579-9C21-90A2FC5DA2B6}" type="slidenum">
              <a:rPr lang="en-US" altLang="en-US"/>
              <a:pPr/>
              <a:t>‹#›</a:t>
            </a:fld>
            <a:endParaRPr lang="en-US" altLang="en-US"/>
          </a:p>
        </p:txBody>
      </p:sp>
    </p:spTree>
    <p:extLst>
      <p:ext uri="{BB962C8B-B14F-4D97-AF65-F5344CB8AC3E}">
        <p14:creationId xmlns:p14="http://schemas.microsoft.com/office/powerpoint/2010/main" val="912362150"/>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905DBB-D39B-4ABF-9385-0BEB47691F82}" type="slidenum">
              <a:rPr lang="en-US" altLang="en-US"/>
              <a:pPr/>
              <a:t>‹#›</a:t>
            </a:fld>
            <a:endParaRPr lang="en-US" altLang="en-US"/>
          </a:p>
        </p:txBody>
      </p:sp>
    </p:spTree>
    <p:extLst>
      <p:ext uri="{BB962C8B-B14F-4D97-AF65-F5344CB8AC3E}">
        <p14:creationId xmlns:p14="http://schemas.microsoft.com/office/powerpoint/2010/main" val="1955867933"/>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95DF842-9B61-45FA-8AF0-9AB3A336E58B}" type="slidenum">
              <a:rPr lang="en-US" altLang="en-US"/>
              <a:pPr/>
              <a:t>‹#›</a:t>
            </a:fld>
            <a:endParaRPr lang="en-US" altLang="en-US"/>
          </a:p>
        </p:txBody>
      </p:sp>
    </p:spTree>
    <p:extLst>
      <p:ext uri="{BB962C8B-B14F-4D97-AF65-F5344CB8AC3E}">
        <p14:creationId xmlns:p14="http://schemas.microsoft.com/office/powerpoint/2010/main" val="616404446"/>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B1E7F9-8876-4F29-986C-2BE5FC6CA2F5}" type="slidenum">
              <a:rPr lang="en-US" altLang="en-US"/>
              <a:pPr/>
              <a:t>‹#›</a:t>
            </a:fld>
            <a:endParaRPr lang="en-US" altLang="en-US"/>
          </a:p>
        </p:txBody>
      </p:sp>
    </p:spTree>
    <p:extLst>
      <p:ext uri="{BB962C8B-B14F-4D97-AF65-F5344CB8AC3E}">
        <p14:creationId xmlns:p14="http://schemas.microsoft.com/office/powerpoint/2010/main" val="4281417867"/>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133008-DFAB-4CE4-904F-D7A2F241DE3D}" type="slidenum">
              <a:rPr lang="en-US" altLang="en-US"/>
              <a:pPr/>
              <a:t>‹#›</a:t>
            </a:fld>
            <a:endParaRPr lang="en-US" altLang="en-US"/>
          </a:p>
        </p:txBody>
      </p:sp>
    </p:spTree>
    <p:extLst>
      <p:ext uri="{BB962C8B-B14F-4D97-AF65-F5344CB8AC3E}">
        <p14:creationId xmlns:p14="http://schemas.microsoft.com/office/powerpoint/2010/main" val="3363399187"/>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FB6518-D10B-4E8B-853B-CEB27C6E49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b="1" i="1" dirty="0" smtClean="0">
                <a:effectLst>
                  <a:outerShdw blurRad="38100" dist="38100" dir="2700000" algn="tl">
                    <a:srgbClr val="000000"/>
                  </a:outerShdw>
                </a:effectLst>
              </a:rPr>
              <a:t/>
            </a:r>
            <a:br>
              <a:rPr lang="en-US" altLang="en-US" b="1" i="1" dirty="0" smtClean="0">
                <a:effectLst>
                  <a:outerShdw blurRad="38100" dist="38100" dir="2700000" algn="tl">
                    <a:srgbClr val="000000"/>
                  </a:outerShdw>
                </a:effectLst>
              </a:rPr>
            </a:br>
            <a:r>
              <a:rPr lang="en-US" altLang="en-US" b="1" i="1" dirty="0" smtClean="0">
                <a:effectLst>
                  <a:outerShdw blurRad="38100" dist="38100" dir="2700000" algn="tl">
                    <a:srgbClr val="000000"/>
                  </a:outerShdw>
                </a:effectLst>
              </a:rPr>
              <a:t>Overcoming the Snares of Satan</a:t>
            </a:r>
            <a:endParaRPr lang="en-US" altLang="en-US" b="1" i="1"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must never take the care and protection of God for granted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14 </a:t>
            </a:r>
            <a:r>
              <a:rPr lang="en-US" altLang="en-US" dirty="0">
                <a:effectLst>
                  <a:outerShdw blurRad="38100" dist="38100" dir="2700000" algn="tl">
                    <a:srgbClr val="000000"/>
                  </a:outerShdw>
                </a:effectLst>
              </a:rPr>
              <a:t>I have written to you, fathers, Because you have known Him who is from the beginning. I have written to you, young men, Because you are strong, and </a:t>
            </a:r>
            <a:r>
              <a:rPr lang="en-US" altLang="en-US" u="sng" dirty="0">
                <a:effectLst>
                  <a:outerShdw blurRad="38100" dist="38100" dir="2700000" algn="tl">
                    <a:srgbClr val="000000"/>
                  </a:outerShdw>
                </a:effectLst>
              </a:rPr>
              <a:t>the word of God abides in you</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you have overcome the wicked one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373232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must never take the care and protection of God for granted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can defeat us is </a:t>
            </a:r>
            <a:r>
              <a:rPr lang="en-US" altLang="en-US" i="1" u="sng" dirty="0">
                <a:effectLst>
                  <a:outerShdw blurRad="38100" dist="38100" dir="2700000" algn="tl">
                    <a:srgbClr val="000000"/>
                  </a:outerShdw>
                </a:effectLst>
              </a:rPr>
              <a:t>pride and arrogance</a:t>
            </a:r>
            <a:r>
              <a:rPr lang="en-US" altLang="en-US" dirty="0">
                <a:effectLst>
                  <a:outerShdw blurRad="38100" dist="38100" dir="2700000" algn="tl">
                    <a:srgbClr val="000000"/>
                  </a:outerShdw>
                </a:effectLst>
              </a:rPr>
              <a:t>. We need to see the dark end of those </a:t>
            </a:r>
            <a:r>
              <a:rPr lang="en-US" altLang="en-US" dirty="0" smtClean="0">
                <a:effectLst>
                  <a:outerShdw blurRad="38100" dist="38100" dir="2700000" algn="tl">
                    <a:srgbClr val="000000"/>
                  </a:outerShdw>
                </a:effectLst>
              </a:rPr>
              <a:t>who </a:t>
            </a:r>
            <a:r>
              <a:rPr lang="en-US" altLang="en-US" dirty="0">
                <a:effectLst>
                  <a:outerShdw blurRad="38100" dist="38100" dir="2700000" algn="tl">
                    <a:srgbClr val="000000"/>
                  </a:outerShdw>
                </a:effectLst>
              </a:rPr>
              <a:t>step away from a humble, thankful service to God.</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574113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Power of a </a:t>
            </a:r>
            <a:r>
              <a:rPr lang="en-US" altLang="en-US" sz="3200" b="1" i="1" dirty="0" smtClean="0">
                <a:effectLst>
                  <a:outerShdw blurRad="38100" dist="38100" dir="2700000" algn="tl">
                    <a:srgbClr val="000000"/>
                  </a:outerShdw>
                </a:effectLst>
              </a:rPr>
              <a:t>Snare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is a snare?</a:t>
            </a:r>
          </a:p>
          <a:p>
            <a:r>
              <a:rPr lang="en-US" altLang="en-US" b="1" u="sng" dirty="0" smtClean="0">
                <a:effectLst>
                  <a:outerShdw blurRad="38100" dist="38100" dir="2700000" algn="tl">
                    <a:srgbClr val="000000"/>
                  </a:outerShdw>
                </a:effectLst>
              </a:rPr>
              <a:t>Snare</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(1) literally, anything that catches and holds fast snare, trap, </a:t>
            </a:r>
            <a:r>
              <a:rPr lang="en-US" altLang="en-US" dirty="0" smtClean="0">
                <a:effectLst>
                  <a:outerShdw blurRad="38100" dist="38100" dir="2700000" algn="tl">
                    <a:srgbClr val="000000"/>
                  </a:outerShdw>
                </a:effectLst>
              </a:rPr>
              <a:t>noose</a:t>
            </a:r>
            <a:r>
              <a:rPr lang="en-US" altLang="en-US" dirty="0">
                <a:effectLst>
                  <a:outerShdw blurRad="38100" dist="38100" dir="2700000" algn="tl">
                    <a:srgbClr val="000000"/>
                  </a:outerShdw>
                </a:effectLst>
              </a:rPr>
              <a:t>, net (LU 21.35); (2) metaphorically; (a) used in RO 11.9 of a false sense </a:t>
            </a:r>
            <a:r>
              <a:rPr lang="en-US" altLang="en-US" dirty="0" smtClean="0">
                <a:effectLst>
                  <a:outerShdw blurRad="38100" dist="38100" dir="2700000" algn="tl">
                    <a:srgbClr val="000000"/>
                  </a:outerShdw>
                </a:effectLst>
              </a:rPr>
              <a:t>of </a:t>
            </a:r>
            <a:r>
              <a:rPr lang="en-US" altLang="en-US" dirty="0">
                <a:effectLst>
                  <a:outerShdw blurRad="38100" dist="38100" dir="2700000" algn="tl">
                    <a:srgbClr val="000000"/>
                  </a:outerShdw>
                </a:effectLst>
              </a:rPr>
              <a:t>security that leads to a sudden and unexpected judgment pitfall, concealed </a:t>
            </a:r>
            <a:r>
              <a:rPr lang="en-US" altLang="en-US" dirty="0" smtClean="0">
                <a:effectLst>
                  <a:outerShdw blurRad="38100" dist="38100" dir="2700000" algn="tl">
                    <a:srgbClr val="000000"/>
                  </a:outerShdw>
                </a:effectLst>
              </a:rPr>
              <a:t>danger</a:t>
            </a:r>
            <a:r>
              <a:rPr lang="en-US" altLang="en-US" dirty="0">
                <a:effectLst>
                  <a:outerShdw blurRad="38100" dist="38100" dir="2700000" algn="tl">
                    <a:srgbClr val="000000"/>
                  </a:outerShdw>
                </a:effectLst>
              </a:rPr>
              <a:t>, source of error; </a:t>
            </a:r>
          </a:p>
        </p:txBody>
      </p:sp>
    </p:spTree>
    <p:extLst>
      <p:ext uri="{BB962C8B-B14F-4D97-AF65-F5344CB8AC3E}">
        <p14:creationId xmlns:p14="http://schemas.microsoft.com/office/powerpoint/2010/main" val="29450895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Power of a </a:t>
            </a:r>
            <a:r>
              <a:rPr lang="en-US" altLang="en-US" sz="3200" b="1" i="1" dirty="0" smtClean="0">
                <a:effectLst>
                  <a:outerShdw blurRad="38100" dist="38100" dir="2700000" algn="tl">
                    <a:srgbClr val="000000"/>
                  </a:outerShdw>
                </a:effectLst>
              </a:rPr>
              <a:t>Snare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b) as a stratagem of the devil for gaining control </a:t>
            </a:r>
            <a:r>
              <a:rPr lang="en-US" altLang="en-US" dirty="0" smtClean="0">
                <a:effectLst>
                  <a:outerShdw blurRad="38100" dist="38100" dir="2700000" algn="tl">
                    <a:srgbClr val="000000"/>
                  </a:outerShdw>
                </a:effectLst>
              </a:rPr>
              <a:t>deceitful </a:t>
            </a:r>
            <a:r>
              <a:rPr lang="en-US" altLang="en-US" dirty="0">
                <a:effectLst>
                  <a:outerShdw blurRad="38100" dist="38100" dir="2700000" algn="tl">
                    <a:srgbClr val="000000"/>
                  </a:outerShdw>
                </a:effectLst>
              </a:rPr>
              <a:t>trick, entanglement (1T 3.7); (3) figuratively, as any allurement to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wrongdoing enticement, temptation, attraction (1T 6.9) – Freiberg’s </a:t>
            </a:r>
            <a:r>
              <a:rPr lang="en-US" altLang="en-US" dirty="0" smtClean="0">
                <a:effectLst>
                  <a:outerShdw blurRad="38100" dist="38100" dir="2700000" algn="tl">
                    <a:srgbClr val="000000"/>
                  </a:outerShdw>
                </a:effectLst>
              </a:rPr>
              <a:t>Lexicon</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9678915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Power of a </a:t>
            </a:r>
            <a:r>
              <a:rPr lang="en-US" altLang="en-US" sz="3200" b="1" i="1" dirty="0" smtClean="0">
                <a:effectLst>
                  <a:outerShdw blurRad="38100" dist="38100" dir="2700000" algn="tl">
                    <a:srgbClr val="000000"/>
                  </a:outerShdw>
                </a:effectLst>
              </a:rPr>
              <a:t>Snare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snare is a result of </a:t>
            </a:r>
            <a:r>
              <a:rPr lang="en-US" altLang="en-US" i="1" u="sng" dirty="0">
                <a:effectLst>
                  <a:outerShdw blurRad="38100" dist="38100" dir="2700000" algn="tl">
                    <a:srgbClr val="000000"/>
                  </a:outerShdw>
                </a:effectLst>
              </a:rPr>
              <a:t>cunning and deceit</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(Prov 5:21-23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539062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Power of a </a:t>
            </a:r>
            <a:r>
              <a:rPr lang="en-US" altLang="en-US" sz="3200" b="1" i="1" dirty="0" smtClean="0">
                <a:effectLst>
                  <a:outerShdw blurRad="38100" dist="38100" dir="2700000" algn="tl">
                    <a:srgbClr val="000000"/>
                  </a:outerShdw>
                </a:effectLst>
              </a:rPr>
              <a:t>Snare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Proverbs </a:t>
            </a:r>
            <a:r>
              <a:rPr lang="en-US" altLang="en-US" b="1" u="sng" dirty="0">
                <a:effectLst>
                  <a:outerShdw blurRad="38100" dist="38100" dir="2700000" algn="tl">
                    <a:srgbClr val="000000"/>
                  </a:outerShdw>
                </a:effectLst>
              </a:rPr>
              <a:t>5:21-23</a:t>
            </a:r>
            <a:r>
              <a:rPr lang="en-US" altLang="en-US" dirty="0">
                <a:effectLst>
                  <a:outerShdw blurRad="38100" dist="38100" dir="2700000" algn="tl">
                    <a:srgbClr val="000000"/>
                  </a:outerShdw>
                </a:effectLst>
              </a:rPr>
              <a:t> - For the ways of man are before the eyes of the LORD, And </a:t>
            </a:r>
            <a:r>
              <a:rPr lang="en-US" altLang="en-US" u="sng" dirty="0">
                <a:effectLst>
                  <a:outerShdw blurRad="38100" dist="38100" dir="2700000" algn="tl">
                    <a:srgbClr val="000000"/>
                  </a:outerShdw>
                </a:effectLst>
              </a:rPr>
              <a:t>He ponders all his paths</a:t>
            </a:r>
            <a:r>
              <a:rPr lang="en-US" altLang="en-US" dirty="0">
                <a:effectLst>
                  <a:outerShdw blurRad="38100" dist="38100" dir="2700000" algn="tl">
                    <a:srgbClr val="000000"/>
                  </a:outerShdw>
                </a:effectLst>
              </a:rPr>
              <a:t>.  22 His own iniquities entrap the wicked man, And he is </a:t>
            </a:r>
            <a:r>
              <a:rPr lang="en-US" altLang="en-US" u="sng" dirty="0">
                <a:effectLst>
                  <a:outerShdw blurRad="38100" dist="38100" dir="2700000" algn="tl">
                    <a:srgbClr val="000000"/>
                  </a:outerShdw>
                </a:effectLst>
              </a:rPr>
              <a:t>caught in the cords of his sin</a:t>
            </a:r>
            <a:r>
              <a:rPr lang="en-US" altLang="en-US" dirty="0">
                <a:effectLst>
                  <a:outerShdw blurRad="38100" dist="38100" dir="2700000" algn="tl">
                    <a:srgbClr val="000000"/>
                  </a:outerShdw>
                </a:effectLst>
              </a:rPr>
              <a:t>.  23 He shall </a:t>
            </a:r>
            <a:r>
              <a:rPr lang="en-US" altLang="en-US" u="sng" dirty="0">
                <a:effectLst>
                  <a:outerShdw blurRad="38100" dist="38100" dir="2700000" algn="tl">
                    <a:srgbClr val="000000"/>
                  </a:outerShdw>
                </a:effectLst>
              </a:rPr>
              <a:t>die for lack of instruction</a:t>
            </a:r>
            <a:r>
              <a:rPr lang="en-US" altLang="en-US" dirty="0">
                <a:effectLst>
                  <a:outerShdw blurRad="38100" dist="38100" dir="2700000" algn="tl">
                    <a:srgbClr val="000000"/>
                  </a:outerShdw>
                </a:effectLst>
              </a:rPr>
              <a:t>, And in </a:t>
            </a:r>
            <a:r>
              <a:rPr lang="en-US" altLang="en-US" u="sng" dirty="0">
                <a:effectLst>
                  <a:outerShdw blurRad="38100" dist="38100" dir="2700000" algn="tl">
                    <a:srgbClr val="000000"/>
                  </a:outerShdw>
                </a:effectLst>
              </a:rPr>
              <a:t>the greatness of his folly</a:t>
            </a:r>
            <a:r>
              <a:rPr lang="en-US" altLang="en-US" dirty="0">
                <a:effectLst>
                  <a:outerShdw blurRad="38100" dist="38100" dir="2700000" algn="tl">
                    <a:srgbClr val="000000"/>
                  </a:outerShdw>
                </a:effectLst>
              </a:rPr>
              <a:t> he shall go astray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0786633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Power of a </a:t>
            </a:r>
            <a:r>
              <a:rPr lang="en-US" altLang="en-US" sz="3200" b="1" i="1" dirty="0" smtClean="0">
                <a:effectLst>
                  <a:outerShdw blurRad="38100" dist="38100" dir="2700000" algn="tl">
                    <a:srgbClr val="000000"/>
                  </a:outerShdw>
                </a:effectLst>
              </a:rPr>
              <a:t>Snare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You </a:t>
            </a:r>
            <a:r>
              <a:rPr lang="en-US" altLang="en-US" dirty="0">
                <a:effectLst>
                  <a:outerShdw blurRad="38100" dist="38100" dir="2700000" algn="tl">
                    <a:srgbClr val="000000"/>
                  </a:outerShdw>
                </a:effectLst>
              </a:rPr>
              <a:t>are outwitted by the one who snares you. Often your </a:t>
            </a:r>
            <a:r>
              <a:rPr lang="en-US" altLang="en-US" i="1" u="sng" dirty="0">
                <a:effectLst>
                  <a:outerShdw blurRad="38100" dist="38100" dir="2700000" algn="tl">
                    <a:srgbClr val="000000"/>
                  </a:outerShdw>
                </a:effectLst>
              </a:rPr>
              <a:t>overconfidence is an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essential element in the snare</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many scoffers who </a:t>
            </a:r>
            <a:r>
              <a:rPr lang="en-US" altLang="en-US" i="1" u="sng" dirty="0">
                <a:effectLst>
                  <a:outerShdw blurRad="38100" dist="38100" dir="2700000" algn="tl">
                    <a:srgbClr val="000000"/>
                  </a:outerShdw>
                </a:effectLst>
              </a:rPr>
              <a:t>despised wisdom </a:t>
            </a:r>
            <a:r>
              <a:rPr lang="en-US" altLang="en-US" dirty="0">
                <a:effectLst>
                  <a:outerShdw blurRad="38100" dist="38100" dir="2700000" algn="tl">
                    <a:srgbClr val="000000"/>
                  </a:outerShdw>
                </a:effectLst>
              </a:rPr>
              <a:t>are snared? </a:t>
            </a:r>
          </a:p>
        </p:txBody>
      </p:sp>
    </p:spTree>
    <p:extLst>
      <p:ext uri="{BB962C8B-B14F-4D97-AF65-F5344CB8AC3E}">
        <p14:creationId xmlns:p14="http://schemas.microsoft.com/office/powerpoint/2010/main" val="139369355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Power of a </a:t>
            </a:r>
            <a:r>
              <a:rPr lang="en-US" altLang="en-US" sz="3200" b="1" i="1" dirty="0" smtClean="0">
                <a:effectLst>
                  <a:outerShdw blurRad="38100" dist="38100" dir="2700000" algn="tl">
                    <a:srgbClr val="000000"/>
                  </a:outerShdw>
                </a:effectLst>
              </a:rPr>
              <a:t>Snare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snare is </a:t>
            </a:r>
            <a:r>
              <a:rPr lang="en-US" altLang="en-US" i="1" u="sng" dirty="0">
                <a:effectLst>
                  <a:outerShdw blurRad="38100" dist="38100" dir="2700000" algn="tl">
                    <a:srgbClr val="000000"/>
                  </a:outerShdw>
                </a:effectLst>
              </a:rPr>
              <a:t>costly to escape</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are the costs to the raccoon who escapes the </a:t>
            </a:r>
            <a:r>
              <a:rPr lang="en-US" altLang="en-US" dirty="0" err="1">
                <a:effectLst>
                  <a:outerShdw blurRad="38100" dist="38100" dir="2700000" algn="tl">
                    <a:srgbClr val="000000"/>
                  </a:outerShdw>
                </a:effectLst>
              </a:rPr>
              <a:t>leghold</a:t>
            </a:r>
            <a:r>
              <a:rPr lang="en-US" altLang="en-US" dirty="0">
                <a:effectLst>
                  <a:outerShdw blurRad="38100" dist="38100" dir="2700000" algn="tl">
                    <a:srgbClr val="000000"/>
                  </a:outerShdw>
                </a:effectLst>
              </a:rPr>
              <a:t> trap? </a:t>
            </a:r>
            <a:r>
              <a:rPr lang="en-US" altLang="en-US" i="1" u="sng" dirty="0">
                <a:effectLst>
                  <a:outerShdw blurRad="38100" dist="38100" dir="2700000" algn="tl">
                    <a:srgbClr val="000000"/>
                  </a:outerShdw>
                </a:effectLst>
              </a:rPr>
              <a:t>What if he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doesn’t?</a:t>
            </a:r>
            <a:r>
              <a:rPr lang="en-US" altLang="en-US" dirty="0">
                <a:effectLst>
                  <a:outerShdw blurRad="38100" dist="38100" dir="2700000" algn="tl">
                    <a:srgbClr val="000000"/>
                  </a:outerShdw>
                </a:effectLst>
              </a:rPr>
              <a:t> </a:t>
            </a:r>
          </a:p>
          <a:p>
            <a:r>
              <a:rPr lang="en-US" altLang="en-US" dirty="0" smtClean="0">
                <a:effectLst>
                  <a:outerShdw blurRad="38100" dist="38100" dir="2700000" algn="tl">
                    <a:srgbClr val="000000"/>
                  </a:outerShdw>
                </a:effectLst>
              </a:rPr>
              <a:t>Our </a:t>
            </a:r>
            <a:r>
              <a:rPr lang="en-US" altLang="en-US" dirty="0">
                <a:effectLst>
                  <a:outerShdw blurRad="38100" dist="38100" dir="2700000" algn="tl">
                    <a:srgbClr val="000000"/>
                  </a:outerShdw>
                </a:effectLst>
              </a:rPr>
              <a:t>God provides for us a way </a:t>
            </a:r>
            <a:r>
              <a:rPr lang="en-US" altLang="en-US" i="1" u="sng" dirty="0">
                <a:effectLst>
                  <a:outerShdw blurRad="38100" dist="38100" dir="2700000" algn="tl">
                    <a:srgbClr val="000000"/>
                  </a:outerShdw>
                </a:effectLst>
              </a:rPr>
              <a:t>to escape all snares</a:t>
            </a:r>
            <a:r>
              <a:rPr lang="en-US" altLang="en-US" dirty="0">
                <a:effectLst>
                  <a:outerShdw blurRad="38100" dist="38100" dir="2700000" algn="tl">
                    <a:srgbClr val="000000"/>
                  </a:outerShdw>
                </a:effectLst>
              </a:rPr>
              <a:t>. We must humble ourselves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thirst after His wisdom.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Ps 124:6-8; 1 Cor 10:12-13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1833496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Power of a </a:t>
            </a:r>
            <a:r>
              <a:rPr lang="en-US" altLang="en-US" sz="3200" b="1" i="1" dirty="0" smtClean="0">
                <a:effectLst>
                  <a:outerShdw blurRad="38100" dist="38100" dir="2700000" algn="tl">
                    <a:srgbClr val="000000"/>
                  </a:outerShdw>
                </a:effectLst>
              </a:rPr>
              <a:t>Snare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124:6-8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Blessed be the LORD, Who </a:t>
            </a:r>
            <a:r>
              <a:rPr lang="en-US" altLang="en-US" u="sng" dirty="0">
                <a:effectLst>
                  <a:outerShdw blurRad="38100" dist="38100" dir="2700000" algn="tl">
                    <a:srgbClr val="000000"/>
                  </a:outerShdw>
                </a:effectLst>
              </a:rPr>
              <a:t>has not given us as prey to their teeth</a:t>
            </a:r>
            <a:r>
              <a:rPr lang="en-US" altLang="en-US" dirty="0">
                <a:effectLst>
                  <a:outerShdw blurRad="38100" dist="38100" dir="2700000" algn="tl">
                    <a:srgbClr val="000000"/>
                  </a:outerShdw>
                </a:effectLst>
              </a:rPr>
              <a:t>.  7 Our soul has escaped as a bird from </a:t>
            </a:r>
            <a:r>
              <a:rPr lang="en-US" altLang="en-US" u="sng" dirty="0">
                <a:effectLst>
                  <a:outerShdw blurRad="38100" dist="38100" dir="2700000" algn="tl">
                    <a:srgbClr val="000000"/>
                  </a:outerShdw>
                </a:effectLst>
              </a:rPr>
              <a:t>the snare of the fowlers</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The snare is broken</a:t>
            </a:r>
            <a:r>
              <a:rPr lang="en-US" altLang="en-US" dirty="0">
                <a:effectLst>
                  <a:outerShdw blurRad="38100" dist="38100" dir="2700000" algn="tl">
                    <a:srgbClr val="000000"/>
                  </a:outerShdw>
                </a:effectLst>
              </a:rPr>
              <a:t>, and we have escaped.  8 </a:t>
            </a:r>
            <a:r>
              <a:rPr lang="en-US" altLang="en-US" u="sng" dirty="0">
                <a:effectLst>
                  <a:outerShdw blurRad="38100" dist="38100" dir="2700000" algn="tl">
                    <a:srgbClr val="000000"/>
                  </a:outerShdw>
                </a:effectLst>
              </a:rPr>
              <a:t>Our help is in the name of the LORD</a:t>
            </a:r>
            <a:r>
              <a:rPr lang="en-US" altLang="en-US" dirty="0">
                <a:effectLst>
                  <a:outerShdw blurRad="38100" dist="38100" dir="2700000" algn="tl">
                    <a:srgbClr val="000000"/>
                  </a:outerShdw>
                </a:effectLst>
              </a:rPr>
              <a:t>, Who made heaven and earth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7284917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Power of a </a:t>
            </a:r>
            <a:r>
              <a:rPr lang="en-US" altLang="en-US" sz="3200" b="1" i="1" dirty="0" smtClean="0">
                <a:effectLst>
                  <a:outerShdw blurRad="38100" dist="38100" dir="2700000" algn="tl">
                    <a:srgbClr val="000000"/>
                  </a:outerShdw>
                </a:effectLst>
              </a:rPr>
              <a:t>Snare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10:12-13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Therefore let him who </a:t>
            </a:r>
            <a:r>
              <a:rPr lang="en-US" altLang="en-US" u="sng" dirty="0">
                <a:effectLst>
                  <a:outerShdw blurRad="38100" dist="38100" dir="2700000" algn="tl">
                    <a:srgbClr val="000000"/>
                  </a:outerShdw>
                </a:effectLst>
              </a:rPr>
              <a:t>thinks he stands take heed lest he fall</a:t>
            </a:r>
            <a:r>
              <a:rPr lang="en-US" altLang="en-US" dirty="0">
                <a:effectLst>
                  <a:outerShdw blurRad="38100" dist="38100" dir="2700000" algn="tl">
                    <a:srgbClr val="000000"/>
                  </a:outerShdw>
                </a:effectLst>
              </a:rPr>
              <a:t>.  13 No temptation has overtaken you except such as is common to man; but God is faithful, who will not allow you to be tempted beyond what you are able, but with the temptation will also make the way of escape, that you may be able to bear it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706989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must never take the care and protection of God for granted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face and adversary that is cunning and powerful. We </a:t>
            </a:r>
            <a:r>
              <a:rPr lang="en-US" altLang="en-US" i="1" u="sng" dirty="0">
                <a:effectLst>
                  <a:outerShdw blurRad="38100" dist="38100" dir="2700000" algn="tl">
                    <a:srgbClr val="000000"/>
                  </a:outerShdw>
                </a:effectLst>
              </a:rPr>
              <a:t>alone are no match</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Pt 5:8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622870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Power of a </a:t>
            </a:r>
            <a:r>
              <a:rPr lang="en-US" altLang="en-US" sz="3200" b="1" i="1" dirty="0" smtClean="0">
                <a:effectLst>
                  <a:outerShdw blurRad="38100" dist="38100" dir="2700000" algn="tl">
                    <a:srgbClr val="000000"/>
                  </a:outerShdw>
                </a:effectLst>
              </a:rPr>
              <a:t>Snare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Let </a:t>
            </a:r>
            <a:r>
              <a:rPr lang="en-US" altLang="en-US" dirty="0">
                <a:effectLst>
                  <a:outerShdw blurRad="38100" dist="38100" dir="2700000" algn="tl">
                    <a:srgbClr val="000000"/>
                  </a:outerShdw>
                </a:effectLst>
              </a:rPr>
              <a:t>us look to some Bible examples about Satan’s snares.</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6649998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Balaam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Balaam </a:t>
            </a:r>
            <a:r>
              <a:rPr lang="en-US" altLang="en-US" dirty="0">
                <a:effectLst>
                  <a:outerShdw blurRad="38100" dist="38100" dir="2700000" algn="tl">
                    <a:srgbClr val="000000"/>
                  </a:outerShdw>
                </a:effectLst>
              </a:rPr>
              <a:t>was a prophet who </a:t>
            </a:r>
            <a:r>
              <a:rPr lang="en-US" altLang="en-US" i="1" u="sng" dirty="0">
                <a:effectLst>
                  <a:outerShdw blurRad="38100" dist="38100" dir="2700000" algn="tl">
                    <a:srgbClr val="000000"/>
                  </a:outerShdw>
                </a:effectLst>
              </a:rPr>
              <a:t>gave in to a love of money</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(2 Pt 2:15-16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002687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Balaam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Peter 2:15-16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They have forsaken the right way and gone astray, </a:t>
            </a:r>
            <a:r>
              <a:rPr lang="en-US" altLang="en-US" u="sng" dirty="0">
                <a:effectLst>
                  <a:outerShdw blurRad="38100" dist="38100" dir="2700000" algn="tl">
                    <a:srgbClr val="000000"/>
                  </a:outerShdw>
                </a:effectLst>
              </a:rPr>
              <a:t>following the way of Balaam the son of </a:t>
            </a:r>
            <a:r>
              <a:rPr lang="en-US" altLang="en-US" u="sng" dirty="0" err="1">
                <a:effectLst>
                  <a:outerShdw blurRad="38100" dist="38100" dir="2700000" algn="tl">
                    <a:srgbClr val="000000"/>
                  </a:outerShdw>
                </a:effectLst>
              </a:rPr>
              <a:t>Beor</a:t>
            </a:r>
            <a:r>
              <a:rPr lang="en-US" altLang="en-US" dirty="0">
                <a:effectLst>
                  <a:outerShdw blurRad="38100" dist="38100" dir="2700000" algn="tl">
                    <a:srgbClr val="000000"/>
                  </a:outerShdw>
                </a:effectLst>
              </a:rPr>
              <a:t>, who </a:t>
            </a:r>
            <a:r>
              <a:rPr lang="en-US" altLang="en-US" u="sng" dirty="0">
                <a:effectLst>
                  <a:outerShdw blurRad="38100" dist="38100" dir="2700000" algn="tl">
                    <a:srgbClr val="000000"/>
                  </a:outerShdw>
                </a:effectLst>
              </a:rPr>
              <a:t>loved the wages of unrighteousness</a:t>
            </a:r>
            <a:r>
              <a:rPr lang="en-US" altLang="en-US" dirty="0">
                <a:effectLst>
                  <a:outerShdw blurRad="38100" dist="38100" dir="2700000" algn="tl">
                    <a:srgbClr val="000000"/>
                  </a:outerShdw>
                </a:effectLst>
              </a:rPr>
              <a:t>;  16 but he was rebuked for his iniquity: a dumb donkey speaking with a man's voice restrained the madness of the prophet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123159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Balaam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was known as a man who </a:t>
            </a:r>
            <a:r>
              <a:rPr lang="en-US" altLang="en-US" i="1" u="sng" dirty="0">
                <a:effectLst>
                  <a:outerShdw blurRad="38100" dist="38100" dir="2700000" algn="tl">
                    <a:srgbClr val="000000"/>
                  </a:outerShdw>
                </a:effectLst>
              </a:rPr>
              <a:t>knew God’s ways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(Num 22:5-6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143246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Balaam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Numbers </a:t>
            </a:r>
            <a:r>
              <a:rPr lang="en-US" altLang="en-US" b="1" u="sng" dirty="0">
                <a:effectLst>
                  <a:outerShdw blurRad="38100" dist="38100" dir="2700000" algn="tl">
                    <a:srgbClr val="000000"/>
                  </a:outerShdw>
                </a:effectLst>
              </a:rPr>
              <a:t>22:5-6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he sent messengers to Balaam the son of </a:t>
            </a:r>
            <a:r>
              <a:rPr lang="en-US" altLang="en-US" dirty="0" err="1">
                <a:effectLst>
                  <a:outerShdw blurRad="38100" dist="38100" dir="2700000" algn="tl">
                    <a:srgbClr val="000000"/>
                  </a:outerShdw>
                </a:effectLst>
              </a:rPr>
              <a:t>Beor</a:t>
            </a:r>
            <a:r>
              <a:rPr lang="en-US" altLang="en-US" dirty="0">
                <a:effectLst>
                  <a:outerShdw blurRad="38100" dist="38100" dir="2700000" algn="tl">
                    <a:srgbClr val="000000"/>
                  </a:outerShdw>
                </a:effectLst>
              </a:rPr>
              <a:t> at </a:t>
            </a:r>
            <a:r>
              <a:rPr lang="en-US" altLang="en-US" dirty="0" err="1">
                <a:effectLst>
                  <a:outerShdw blurRad="38100" dist="38100" dir="2700000" algn="tl">
                    <a:srgbClr val="000000"/>
                  </a:outerShdw>
                </a:effectLst>
              </a:rPr>
              <a:t>Pethor</a:t>
            </a:r>
            <a:r>
              <a:rPr lang="en-US" altLang="en-US" dirty="0">
                <a:effectLst>
                  <a:outerShdw blurRad="38100" dist="38100" dir="2700000" algn="tl">
                    <a:srgbClr val="000000"/>
                  </a:outerShdw>
                </a:effectLst>
              </a:rPr>
              <a:t>, which is near the River in the land of the sons of his people, to call him, saying: "Look, a people has come from Egypt. See, they cover the face of the earth, and are settling next to me!  </a:t>
            </a:r>
            <a:r>
              <a:rPr lang="en-US" altLang="en-US" dirty="0" smtClean="0">
                <a:effectLst>
                  <a:outerShdw blurRad="38100" dist="38100" dir="2700000" algn="tl">
                    <a:srgbClr val="000000"/>
                  </a:outerShdw>
                </a:effectLst>
              </a:rPr>
              <a:t>…for </a:t>
            </a:r>
            <a:r>
              <a:rPr lang="en-US" altLang="en-US" dirty="0">
                <a:effectLst>
                  <a:outerShdw blurRad="38100" dist="38100" dir="2700000" algn="tl">
                    <a:srgbClr val="000000"/>
                  </a:outerShdw>
                </a:effectLst>
              </a:rPr>
              <a:t>I know that he whom you bless is blessed, and he whom you curse is cursed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9633229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Balaam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Satan </a:t>
            </a:r>
            <a:r>
              <a:rPr lang="en-US" altLang="en-US" i="1" u="sng" dirty="0">
                <a:effectLst>
                  <a:outerShdw blurRad="38100" dist="38100" dir="2700000" algn="tl">
                    <a:srgbClr val="000000"/>
                  </a:outerShdw>
                </a:effectLst>
              </a:rPr>
              <a:t>attacked at his weakest point</a:t>
            </a:r>
            <a:r>
              <a:rPr lang="en-US" altLang="en-US" dirty="0">
                <a:effectLst>
                  <a:outerShdw blurRad="38100" dist="38100" dir="2700000" algn="tl">
                    <a:srgbClr val="000000"/>
                  </a:outerShdw>
                </a:effectLst>
              </a:rPr>
              <a:t>. Balaam knew better but somehow thought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in his overconfidence that he could both serve God and money. </a:t>
            </a:r>
            <a:r>
              <a:rPr lang="en-US" altLang="en-US" i="1" u="sng" dirty="0">
                <a:effectLst>
                  <a:outerShdw blurRad="38100" dist="38100" dir="2700000" algn="tl">
                    <a:srgbClr val="000000"/>
                  </a:outerShdw>
                </a:effectLst>
              </a:rPr>
              <a:t>Consider Judas!</a:t>
            </a:r>
          </a:p>
          <a:p>
            <a:r>
              <a:rPr lang="en-US" altLang="en-US" dirty="0" smtClean="0">
                <a:effectLst>
                  <a:outerShdw blurRad="38100" dist="38100" dir="2700000" algn="tl">
                    <a:srgbClr val="000000"/>
                  </a:outerShdw>
                </a:effectLst>
              </a:rPr>
              <a:t>He </a:t>
            </a:r>
            <a:r>
              <a:rPr lang="en-US" altLang="en-US" i="1" u="sng" dirty="0">
                <a:effectLst>
                  <a:outerShdw blurRad="38100" dist="38100" dir="2700000" algn="tl">
                    <a:srgbClr val="000000"/>
                  </a:outerShdw>
                </a:effectLst>
              </a:rPr>
              <a:t>could not turn away from temptation</a:t>
            </a:r>
            <a:r>
              <a:rPr lang="en-US" altLang="en-US" dirty="0">
                <a:effectLst>
                  <a:outerShdw blurRad="38100" dist="38100" dir="2700000" algn="tl">
                    <a:srgbClr val="000000"/>
                  </a:outerShdw>
                </a:effectLst>
              </a:rPr>
              <a:t>. He </a:t>
            </a:r>
            <a:r>
              <a:rPr lang="en-US" altLang="en-US" i="1" u="sng" dirty="0">
                <a:effectLst>
                  <a:outerShdw blurRad="38100" dist="38100" dir="2700000" algn="tl">
                    <a:srgbClr val="000000"/>
                  </a:outerShdw>
                </a:effectLst>
              </a:rPr>
              <a:t>kept coming back</a:t>
            </a:r>
            <a:r>
              <a:rPr lang="en-US" altLang="en-US" dirty="0">
                <a:effectLst>
                  <a:outerShdw blurRad="38100" dist="38100" dir="2700000" algn="tl">
                    <a:srgbClr val="000000"/>
                  </a:outerShdw>
                </a:effectLst>
              </a:rPr>
              <a:t> to seek where His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heart really wanted to go. </a:t>
            </a:r>
            <a:r>
              <a:rPr lang="en-US" altLang="en-US" b="1" dirty="0">
                <a:effectLst>
                  <a:outerShdw blurRad="38100" dist="38100" dir="2700000" algn="tl">
                    <a:srgbClr val="000000"/>
                  </a:outerShdw>
                </a:effectLst>
              </a:rPr>
              <a:t>(Num 22:18-19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2931178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Balaam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Numbers </a:t>
            </a:r>
            <a:r>
              <a:rPr lang="en-US" altLang="en-US" b="1" u="sng" dirty="0">
                <a:effectLst>
                  <a:outerShdw blurRad="38100" dist="38100" dir="2700000" algn="tl">
                    <a:srgbClr val="000000"/>
                  </a:outerShdw>
                </a:effectLst>
              </a:rPr>
              <a:t>22:18-19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Balaam answered and said to the servants of </a:t>
            </a:r>
            <a:r>
              <a:rPr lang="en-US" altLang="en-US" dirty="0" err="1">
                <a:effectLst>
                  <a:outerShdw blurRad="38100" dist="38100" dir="2700000" algn="tl">
                    <a:srgbClr val="000000"/>
                  </a:outerShdw>
                </a:effectLst>
              </a:rPr>
              <a:t>Balak</a:t>
            </a:r>
            <a:r>
              <a:rPr lang="en-US" altLang="en-US" dirty="0">
                <a:effectLst>
                  <a:outerShdw blurRad="38100" dist="38100" dir="2700000" algn="tl">
                    <a:srgbClr val="000000"/>
                  </a:outerShdw>
                </a:effectLst>
              </a:rPr>
              <a:t>, "Though </a:t>
            </a:r>
            <a:r>
              <a:rPr lang="en-US" altLang="en-US" dirty="0" err="1">
                <a:effectLst>
                  <a:outerShdw blurRad="38100" dist="38100" dir="2700000" algn="tl">
                    <a:srgbClr val="000000"/>
                  </a:outerShdw>
                </a:effectLst>
              </a:rPr>
              <a:t>Balak</a:t>
            </a:r>
            <a:r>
              <a:rPr lang="en-US" altLang="en-US" dirty="0">
                <a:effectLst>
                  <a:outerShdw blurRad="38100" dist="38100" dir="2700000" algn="tl">
                    <a:srgbClr val="000000"/>
                  </a:outerShdw>
                </a:effectLst>
              </a:rPr>
              <a:t> were to give me his house full of silver and gold, I could not go beyond the word of the LORD my God, to do less or more.  19 "Now therefore, please, you also stay here tonight, </a:t>
            </a:r>
            <a:r>
              <a:rPr lang="en-US" altLang="en-US" u="sng" dirty="0">
                <a:effectLst>
                  <a:outerShdw blurRad="38100" dist="38100" dir="2700000" algn="tl">
                    <a:srgbClr val="000000"/>
                  </a:outerShdw>
                </a:effectLst>
              </a:rPr>
              <a:t>that I may know what more the LORD will say to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410997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Balaam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Did </a:t>
            </a:r>
            <a:r>
              <a:rPr lang="en-US" altLang="en-US" dirty="0">
                <a:effectLst>
                  <a:outerShdw blurRad="38100" dist="38100" dir="2700000" algn="tl">
                    <a:srgbClr val="000000"/>
                  </a:outerShdw>
                </a:effectLst>
              </a:rPr>
              <a:t>he really </a:t>
            </a:r>
            <a:r>
              <a:rPr lang="en-US" altLang="en-US" i="1" u="sng" dirty="0">
                <a:effectLst>
                  <a:outerShdw blurRad="38100" dist="38100" dir="2700000" algn="tl">
                    <a:srgbClr val="000000"/>
                  </a:outerShdw>
                </a:effectLst>
              </a:rPr>
              <a:t>need any more</a:t>
            </a:r>
            <a:r>
              <a:rPr lang="en-US" altLang="en-US" dirty="0">
                <a:effectLst>
                  <a:outerShdw blurRad="38100" dist="38100" dir="2700000" algn="tl">
                    <a:srgbClr val="000000"/>
                  </a:outerShdw>
                </a:effectLst>
              </a:rPr>
              <a:t> from the Lord?</a:t>
            </a:r>
          </a:p>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truly became crazy and was not humbled when his </a:t>
            </a:r>
            <a:r>
              <a:rPr lang="en-US" altLang="en-US" i="1" u="sng" dirty="0">
                <a:effectLst>
                  <a:outerShdw blurRad="38100" dist="38100" dir="2700000" algn="tl">
                    <a:srgbClr val="000000"/>
                  </a:outerShdw>
                </a:effectLst>
              </a:rPr>
              <a:t>donkey talked to him</a:t>
            </a:r>
            <a:r>
              <a:rPr lang="en-US" altLang="en-US" dirty="0">
                <a:effectLst>
                  <a:outerShdw blurRad="38100" dist="38100" dir="2700000" algn="tl">
                    <a:srgbClr val="000000"/>
                  </a:outerShdw>
                </a:effectLst>
              </a:rPr>
              <a:t> and </a:t>
            </a:r>
            <a:r>
              <a:rPr lang="en-US" altLang="en-US" dirty="0" smtClean="0">
                <a:effectLst>
                  <a:outerShdw blurRad="38100" dist="38100" dir="2700000" algn="tl">
                    <a:srgbClr val="000000"/>
                  </a:outerShdw>
                </a:effectLst>
              </a:rPr>
              <a:t>revealed </a:t>
            </a:r>
            <a:r>
              <a:rPr lang="en-US" altLang="en-US" dirty="0">
                <a:effectLst>
                  <a:outerShdw blurRad="38100" dist="38100" dir="2700000" algn="tl">
                    <a:srgbClr val="000000"/>
                  </a:outerShdw>
                </a:effectLst>
              </a:rPr>
              <a:t>the consequences of his course of action! </a:t>
            </a:r>
            <a:r>
              <a:rPr lang="en-US" altLang="en-US" b="1" dirty="0">
                <a:effectLst>
                  <a:outerShdw blurRad="38100" dist="38100" dir="2700000" algn="tl">
                    <a:srgbClr val="000000"/>
                  </a:outerShdw>
                </a:effectLst>
              </a:rPr>
              <a:t>(Num 22:22-35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7994220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Balaam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Numbers </a:t>
            </a:r>
            <a:r>
              <a:rPr lang="en-US" altLang="en-US" b="1" u="sng" dirty="0">
                <a:effectLst>
                  <a:outerShdw blurRad="38100" dist="38100" dir="2700000" algn="tl">
                    <a:srgbClr val="000000"/>
                  </a:outerShdw>
                </a:effectLst>
              </a:rPr>
              <a:t>22:22-35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God's anger was aroused because he went, and the Angel of the LORD took His stand in the way as an adversary against him. And he was riding on his donkey, and his two servants were with him.  </a:t>
            </a:r>
          </a:p>
        </p:txBody>
      </p:sp>
    </p:spTree>
    <p:extLst>
      <p:ext uri="{BB962C8B-B14F-4D97-AF65-F5344CB8AC3E}">
        <p14:creationId xmlns:p14="http://schemas.microsoft.com/office/powerpoint/2010/main" val="211728431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Balaam</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23 </a:t>
            </a:r>
            <a:r>
              <a:rPr lang="en-US" altLang="en-US" sz="3000" dirty="0">
                <a:effectLst>
                  <a:outerShdw blurRad="38100" dist="38100" dir="2700000" algn="tl">
                    <a:srgbClr val="000000"/>
                  </a:outerShdw>
                </a:effectLst>
              </a:rPr>
              <a:t>Now the donkey saw the Angel of the LORD standing in the way with His drawn sword in His hand, and the donkey turned aside out of the way and went into the field. So Balaam struck the donkey to turn her back onto the road….  28 Then the LORD opened the mouth of the donkey, and she said to Balaam, "What have I done to you, that you have struck me these three times</a:t>
            </a:r>
            <a:r>
              <a:rPr lang="en-US" altLang="en-US" sz="3000"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8870627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must never take the care and protection of God for granted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Peter 5:8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Be sober, be vigilant; because your adversary the devil walks about </a:t>
            </a:r>
            <a:r>
              <a:rPr lang="en-US" altLang="en-US" u="sng" dirty="0">
                <a:effectLst>
                  <a:outerShdw blurRad="38100" dist="38100" dir="2700000" algn="tl">
                    <a:srgbClr val="000000"/>
                  </a:outerShdw>
                </a:effectLst>
              </a:rPr>
              <a:t>like a roaring lion</a:t>
            </a:r>
            <a:r>
              <a:rPr lang="en-US" altLang="en-US" dirty="0">
                <a:effectLst>
                  <a:outerShdw blurRad="38100" dist="38100" dir="2700000" algn="tl">
                    <a:srgbClr val="000000"/>
                  </a:outerShdw>
                </a:effectLst>
              </a:rPr>
              <a:t>, seeking whom he may devour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1463859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Balaam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29 </a:t>
            </a:r>
            <a:r>
              <a:rPr lang="en-US" altLang="en-US" dirty="0">
                <a:effectLst>
                  <a:outerShdw blurRad="38100" dist="38100" dir="2700000" algn="tl">
                    <a:srgbClr val="000000"/>
                  </a:outerShdw>
                </a:effectLst>
              </a:rPr>
              <a:t>And Balaam said to the donkey, "Because you have abused me. I wish there were a sword in my hand, for now I would kill you!"  30 So the donkey said to Balaam, "Am I not your donkey on which you have ridden, ever since I became yours, to this day? Was I ever disposed to do this to you?" And he said, "No</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730449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Balaam</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31 </a:t>
            </a:r>
            <a:r>
              <a:rPr lang="en-US" altLang="en-US" sz="3000" dirty="0">
                <a:effectLst>
                  <a:outerShdw blurRad="38100" dist="38100" dir="2700000" algn="tl">
                    <a:srgbClr val="000000"/>
                  </a:outerShdw>
                </a:effectLst>
              </a:rPr>
              <a:t>Then the LORD opened Balaam's eyes, and he saw the Angel of the LORD standing in the way with His drawn sword in His hand; and he bowed his head and fell flat on his face.  32 And the Angel of the LORD said to him, "Why have you struck your donkey these three times? Behold, I have come out to stand against you, because your way is perverse before Me.  </a:t>
            </a:r>
          </a:p>
        </p:txBody>
      </p:sp>
    </p:spTree>
    <p:extLst>
      <p:ext uri="{BB962C8B-B14F-4D97-AF65-F5344CB8AC3E}">
        <p14:creationId xmlns:p14="http://schemas.microsoft.com/office/powerpoint/2010/main" val="76204549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Balaam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33 </a:t>
            </a:r>
            <a:r>
              <a:rPr lang="en-US" altLang="en-US" dirty="0">
                <a:effectLst>
                  <a:outerShdw blurRad="38100" dist="38100" dir="2700000" algn="tl">
                    <a:srgbClr val="000000"/>
                  </a:outerShdw>
                </a:effectLst>
              </a:rPr>
              <a:t>"The donkey saw Me and turned aside from Me these three times. If she had not turned aside from Me, surely I would also have killed you by now, and let her live."  34 And Balaam said to the Angel of the LORD, "I have sinned, for I did not know You stood in the way against me. Now therefore, if it displeases You, I will turn back</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9850154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Balaam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gave up serving God and </a:t>
            </a:r>
            <a:r>
              <a:rPr lang="en-US" altLang="en-US" i="1" u="sng" dirty="0">
                <a:effectLst>
                  <a:outerShdw blurRad="38100" dist="38100" dir="2700000" algn="tl">
                    <a:srgbClr val="000000"/>
                  </a:outerShdw>
                </a:effectLst>
              </a:rPr>
              <a:t>joined the enemies of God</a:t>
            </a:r>
            <a:r>
              <a:rPr lang="en-US" altLang="en-US" dirty="0">
                <a:effectLst>
                  <a:outerShdw blurRad="38100" dist="38100" dir="2700000" algn="tl">
                    <a:srgbClr val="000000"/>
                  </a:outerShdw>
                </a:effectLst>
              </a:rPr>
              <a:t>. You could say he was a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former “legalist” that was now free to pursue fellowship with the Moabites. </a:t>
            </a:r>
          </a:p>
          <a:p>
            <a:r>
              <a:rPr lang="en-US" altLang="en-US" dirty="0" smtClean="0">
                <a:effectLst>
                  <a:outerShdw blurRad="38100" dist="38100" dir="2700000" algn="tl">
                    <a:srgbClr val="000000"/>
                  </a:outerShdw>
                </a:effectLst>
              </a:rPr>
              <a:t>He </a:t>
            </a:r>
            <a:r>
              <a:rPr lang="en-US" altLang="en-US" i="1" u="sng" dirty="0">
                <a:effectLst>
                  <a:outerShdw blurRad="38100" dist="38100" dir="2700000" algn="tl">
                    <a:srgbClr val="000000"/>
                  </a:outerShdw>
                </a:effectLst>
              </a:rPr>
              <a:t>cursed Israel in another way</a:t>
            </a:r>
            <a:r>
              <a:rPr lang="en-US" altLang="en-US" dirty="0">
                <a:effectLst>
                  <a:outerShdw blurRad="38100" dist="38100" dir="2700000" algn="tl">
                    <a:srgbClr val="000000"/>
                  </a:outerShdw>
                </a:effectLst>
              </a:rPr>
              <a:t> and was killed in God’s judgment. </a:t>
            </a:r>
            <a:r>
              <a:rPr lang="en-US" altLang="en-US" b="1" dirty="0">
                <a:effectLst>
                  <a:outerShdw blurRad="38100" dist="38100" dir="2700000" algn="tl">
                    <a:srgbClr val="000000"/>
                  </a:outerShdw>
                </a:effectLst>
              </a:rPr>
              <a:t>(Num 31:8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052635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Balaam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Numbers </a:t>
            </a:r>
            <a:r>
              <a:rPr lang="en-US" altLang="en-US" b="1" u="sng" dirty="0">
                <a:effectLst>
                  <a:outerShdw blurRad="38100" dist="38100" dir="2700000" algn="tl">
                    <a:srgbClr val="000000"/>
                  </a:outerShdw>
                </a:effectLst>
              </a:rPr>
              <a:t>31:8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They killed the kings of Midian with the rest of those who were killed -- </a:t>
            </a:r>
            <a:r>
              <a:rPr lang="en-US" altLang="en-US" dirty="0" err="1">
                <a:effectLst>
                  <a:outerShdw blurRad="38100" dist="38100" dir="2700000" algn="tl">
                    <a:srgbClr val="000000"/>
                  </a:outerShdw>
                </a:effectLst>
              </a:rPr>
              <a:t>Evi</a:t>
            </a:r>
            <a:r>
              <a:rPr lang="en-US" altLang="en-US" dirty="0">
                <a:effectLst>
                  <a:outerShdw blurRad="38100" dist="38100" dir="2700000" algn="tl">
                    <a:srgbClr val="000000"/>
                  </a:outerShdw>
                </a:effectLst>
              </a:rPr>
              <a:t>, </a:t>
            </a:r>
            <a:r>
              <a:rPr lang="en-US" altLang="en-US" dirty="0" err="1">
                <a:effectLst>
                  <a:outerShdw blurRad="38100" dist="38100" dir="2700000" algn="tl">
                    <a:srgbClr val="000000"/>
                  </a:outerShdw>
                </a:effectLst>
              </a:rPr>
              <a:t>Rekem</a:t>
            </a:r>
            <a:r>
              <a:rPr lang="en-US" altLang="en-US" dirty="0">
                <a:effectLst>
                  <a:outerShdw blurRad="38100" dist="38100" dir="2700000" algn="tl">
                    <a:srgbClr val="000000"/>
                  </a:outerShdw>
                </a:effectLst>
              </a:rPr>
              <a:t>, </a:t>
            </a:r>
            <a:r>
              <a:rPr lang="en-US" altLang="en-US" dirty="0" err="1">
                <a:effectLst>
                  <a:outerShdw blurRad="38100" dist="38100" dir="2700000" algn="tl">
                    <a:srgbClr val="000000"/>
                  </a:outerShdw>
                </a:effectLst>
              </a:rPr>
              <a:t>Zur</a:t>
            </a:r>
            <a:r>
              <a:rPr lang="en-US" altLang="en-US" dirty="0">
                <a:effectLst>
                  <a:outerShdw blurRad="38100" dist="38100" dir="2700000" algn="tl">
                    <a:srgbClr val="000000"/>
                  </a:outerShdw>
                </a:effectLst>
              </a:rPr>
              <a:t>, </a:t>
            </a:r>
            <a:r>
              <a:rPr lang="en-US" altLang="en-US" dirty="0" err="1">
                <a:effectLst>
                  <a:outerShdw blurRad="38100" dist="38100" dir="2700000" algn="tl">
                    <a:srgbClr val="000000"/>
                  </a:outerShdw>
                </a:effectLst>
              </a:rPr>
              <a:t>Hur</a:t>
            </a:r>
            <a:r>
              <a:rPr lang="en-US" altLang="en-US" dirty="0">
                <a:effectLst>
                  <a:outerShdw blurRad="38100" dist="38100" dir="2700000" algn="tl">
                    <a:srgbClr val="000000"/>
                  </a:outerShdw>
                </a:effectLst>
              </a:rPr>
              <a:t>, and Reba, the five kings of Midian. </a:t>
            </a:r>
            <a:r>
              <a:rPr lang="en-US" altLang="en-US" u="sng" dirty="0">
                <a:effectLst>
                  <a:outerShdw blurRad="38100" dist="38100" dir="2700000" algn="tl">
                    <a:srgbClr val="000000"/>
                  </a:outerShdw>
                </a:effectLst>
              </a:rPr>
              <a:t>Balaam the son of </a:t>
            </a:r>
            <a:r>
              <a:rPr lang="en-US" altLang="en-US" u="sng" dirty="0" err="1">
                <a:effectLst>
                  <a:outerShdw blurRad="38100" dist="38100" dir="2700000" algn="tl">
                    <a:srgbClr val="000000"/>
                  </a:outerShdw>
                </a:effectLst>
              </a:rPr>
              <a:t>Beor</a:t>
            </a:r>
            <a:r>
              <a:rPr lang="en-US" altLang="en-US" dirty="0">
                <a:effectLst>
                  <a:outerShdw blurRad="38100" dist="38100" dir="2700000" algn="tl">
                    <a:srgbClr val="000000"/>
                  </a:outerShdw>
                </a:effectLst>
              </a:rPr>
              <a:t> they also killed with the sword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497326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Balaam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never escaped the snare. Hear of </a:t>
            </a:r>
            <a:r>
              <a:rPr lang="en-US" altLang="en-US" i="1" u="sng" dirty="0">
                <a:effectLst>
                  <a:outerShdw blurRad="38100" dist="38100" dir="2700000" algn="tl">
                    <a:srgbClr val="000000"/>
                  </a:outerShdw>
                </a:effectLst>
              </a:rPr>
              <a:t>his eternal place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(2 Pt 2:17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9059217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Balaam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Peter 2:17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These are wells without water, clouds carried by a tempest, for whom is reserved </a:t>
            </a:r>
            <a:r>
              <a:rPr lang="en-US" altLang="en-US" u="sng" dirty="0">
                <a:effectLst>
                  <a:outerShdw blurRad="38100" dist="38100" dir="2700000" algn="tl">
                    <a:srgbClr val="000000"/>
                  </a:outerShdw>
                </a:effectLst>
              </a:rPr>
              <a:t>the blackness of darkness forever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107843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Balaam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snare </a:t>
            </a:r>
            <a:r>
              <a:rPr lang="en-US" altLang="en-US" i="1" u="sng" dirty="0">
                <a:effectLst>
                  <a:outerShdw blurRad="38100" dist="38100" dir="2700000" algn="tl">
                    <a:srgbClr val="000000"/>
                  </a:outerShdw>
                </a:effectLst>
              </a:rPr>
              <a:t>still works today</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Tim 6:9-10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751061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Balaam</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1 </a:t>
            </a:r>
            <a:r>
              <a:rPr lang="en-US" altLang="en-US" sz="3000" b="1" u="sng" dirty="0">
                <a:effectLst>
                  <a:outerShdw blurRad="38100" dist="38100" dir="2700000" algn="tl">
                    <a:srgbClr val="000000"/>
                  </a:outerShdw>
                </a:effectLst>
              </a:rPr>
              <a:t>Timothy 6:9-10</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But those who desire to be rich fall into temptation and a snare, and into many foolish and harmful lusts which drown men in destruction and perdition.  10 For the love of money is a root of all kinds of evil, for which some have strayed from the faith in their greediness, and pierced themselves through with many sorrows</a:t>
            </a:r>
            <a:r>
              <a:rPr lang="en-US" altLang="en-US" sz="3000"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5458481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Balaam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many put work ahead of God?</a:t>
            </a:r>
          </a:p>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you set priorities now will determine your practice in life.</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555596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must never take the care and protection of God for granted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costs of being overcome are </a:t>
            </a:r>
            <a:r>
              <a:rPr lang="en-US" altLang="en-US" i="1" u="sng" dirty="0">
                <a:effectLst>
                  <a:outerShdw blurRad="38100" dist="38100" dir="2700000" algn="tl">
                    <a:srgbClr val="000000"/>
                  </a:outerShdw>
                </a:effectLst>
              </a:rPr>
              <a:t>enormous and sobering</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Satan’s </a:t>
            </a:r>
            <a:r>
              <a:rPr lang="en-US" altLang="en-US" dirty="0">
                <a:effectLst>
                  <a:outerShdw blurRad="38100" dist="38100" dir="2700000" algn="tl">
                    <a:srgbClr val="000000"/>
                  </a:outerShdw>
                </a:effectLst>
              </a:rPr>
              <a:t>most powerful tool is his ability to </a:t>
            </a:r>
            <a:r>
              <a:rPr lang="en-US" altLang="en-US" i="1" u="sng" dirty="0">
                <a:effectLst>
                  <a:outerShdw blurRad="38100" dist="38100" dir="2700000" algn="tl">
                    <a:srgbClr val="000000"/>
                  </a:outerShdw>
                </a:effectLst>
              </a:rPr>
              <a:t>take away our ability to reason</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2 Cor 4:3-4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8842315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Jezebel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An individual was named for </a:t>
            </a:r>
            <a:r>
              <a:rPr lang="en-US" altLang="en-US" i="1" u="sng" dirty="0" smtClean="0">
                <a:effectLst>
                  <a:outerShdw blurRad="38100" dist="38100" dir="2700000" algn="tl">
                    <a:srgbClr val="000000"/>
                  </a:outerShdw>
                </a:effectLst>
              </a:rPr>
              <a:t>a terrible influence upon Christians</a:t>
            </a:r>
            <a:r>
              <a:rPr lang="en-US" altLang="en-US" dirty="0" smtClean="0">
                <a:effectLst>
                  <a:outerShdw blurRad="38100" dist="38100" dir="2700000" algn="tl">
                    <a:srgbClr val="000000"/>
                  </a:outerShdw>
                </a:effectLst>
              </a:rPr>
              <a:t>. </a:t>
            </a:r>
            <a:r>
              <a:rPr lang="en-US" altLang="en-US" b="1" dirty="0" smtClean="0">
                <a:effectLst>
                  <a:outerShdw blurRad="38100" dist="38100" dir="2700000" algn="tl">
                    <a:srgbClr val="000000"/>
                  </a:outerShdw>
                </a:effectLst>
              </a:rPr>
              <a:t>(Rev 2:20-23)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694057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Jezebel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Revelation </a:t>
            </a:r>
            <a:r>
              <a:rPr lang="en-US" altLang="en-US" b="1" u="sng" dirty="0">
                <a:effectLst>
                  <a:outerShdw blurRad="38100" dist="38100" dir="2700000" algn="tl">
                    <a:srgbClr val="000000"/>
                  </a:outerShdw>
                </a:effectLst>
              </a:rPr>
              <a:t>2:20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"Nevertheless I have a few things against you, because you allow that woman Jezebel, who calls herself a prophetess, </a:t>
            </a:r>
            <a:r>
              <a:rPr lang="en-US" altLang="en-US" i="1" u="sng" dirty="0">
                <a:effectLst>
                  <a:outerShdw blurRad="38100" dist="38100" dir="2700000" algn="tl">
                    <a:srgbClr val="000000"/>
                  </a:outerShdw>
                </a:effectLst>
              </a:rPr>
              <a:t>to teach and seduce My servants to commit sexual immorality</a:t>
            </a:r>
            <a:r>
              <a:rPr lang="en-US" altLang="en-US" dirty="0">
                <a:effectLst>
                  <a:outerShdw blurRad="38100" dist="38100" dir="2700000" algn="tl">
                    <a:srgbClr val="000000"/>
                  </a:outerShdw>
                </a:effectLst>
              </a:rPr>
              <a:t> and eat things sacrificed to idols. </a:t>
            </a:r>
          </a:p>
        </p:txBody>
      </p:sp>
    </p:spTree>
    <p:extLst>
      <p:ext uri="{BB962C8B-B14F-4D97-AF65-F5344CB8AC3E}">
        <p14:creationId xmlns:p14="http://schemas.microsoft.com/office/powerpoint/2010/main" val="47932467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Jezebel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lust of the flesh is a powerful snare. We must </a:t>
            </a:r>
            <a:r>
              <a:rPr lang="en-US" altLang="en-US" i="1" u="sng" dirty="0">
                <a:effectLst>
                  <a:outerShdw blurRad="38100" dist="38100" dir="2700000" algn="tl">
                    <a:srgbClr val="000000"/>
                  </a:outerShdw>
                </a:effectLst>
              </a:rPr>
              <a:t>never be haughty</a:t>
            </a:r>
            <a:r>
              <a:rPr lang="en-US" altLang="en-US" dirty="0">
                <a:effectLst>
                  <a:outerShdw blurRad="38100" dist="38100" dir="2700000" algn="tl">
                    <a:srgbClr val="000000"/>
                  </a:outerShdw>
                </a:effectLst>
              </a:rPr>
              <a:t> about this.</a:t>
            </a:r>
          </a:p>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many have thought they could secretly walk down this path </a:t>
            </a:r>
            <a:r>
              <a:rPr lang="en-US" altLang="en-US" i="1" u="sng" dirty="0">
                <a:effectLst>
                  <a:outerShdw blurRad="38100" dist="38100" dir="2700000" algn="tl">
                    <a:srgbClr val="000000"/>
                  </a:outerShdw>
                </a:effectLst>
              </a:rPr>
              <a:t>with no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consequences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(Prov 7:22-27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7227712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Jezebel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Proverbs </a:t>
            </a:r>
            <a:r>
              <a:rPr lang="en-US" altLang="en-US" b="1" u="sng" dirty="0">
                <a:effectLst>
                  <a:outerShdw blurRad="38100" dist="38100" dir="2700000" algn="tl">
                    <a:srgbClr val="000000"/>
                  </a:outerShdw>
                </a:effectLst>
              </a:rPr>
              <a:t>7:22-27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Immediately he went after her, as an ox goes to the slaughter, Or as a fool to the correction of the stocks,  23 Till an arrow struck his liver. As a bird hastens to the snare, </a:t>
            </a:r>
            <a:r>
              <a:rPr lang="en-US" altLang="en-US" u="sng" dirty="0">
                <a:effectLst>
                  <a:outerShdw blurRad="38100" dist="38100" dir="2700000" algn="tl">
                    <a:srgbClr val="000000"/>
                  </a:outerShdw>
                </a:effectLst>
              </a:rPr>
              <a:t>He did not know it would cost his life</a:t>
            </a:r>
            <a:r>
              <a:rPr lang="en-US" altLang="en-US" dirty="0">
                <a:effectLst>
                  <a:outerShdw blurRad="38100" dist="38100" dir="2700000" algn="tl">
                    <a:srgbClr val="000000"/>
                  </a:outerShdw>
                </a:effectLst>
              </a:rPr>
              <a:t>.  24 Now therefore, listen to me, my children; Pay attention to the words of my mouth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6362425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Jezebel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25 </a:t>
            </a:r>
            <a:r>
              <a:rPr lang="en-US" altLang="en-US" dirty="0">
                <a:effectLst>
                  <a:outerShdw blurRad="38100" dist="38100" dir="2700000" algn="tl">
                    <a:srgbClr val="000000"/>
                  </a:outerShdw>
                </a:effectLst>
              </a:rPr>
              <a:t>Do not let your heart turn aside to her ways, Do not stray into her paths;  26 For she has cast down many wounded, And </a:t>
            </a:r>
            <a:r>
              <a:rPr lang="en-US" altLang="en-US" u="sng" dirty="0">
                <a:effectLst>
                  <a:outerShdw blurRad="38100" dist="38100" dir="2700000" algn="tl">
                    <a:srgbClr val="000000"/>
                  </a:outerShdw>
                </a:effectLst>
              </a:rPr>
              <a:t>all who were slain by her were strong men</a:t>
            </a:r>
            <a:r>
              <a:rPr lang="en-US" altLang="en-US" dirty="0">
                <a:effectLst>
                  <a:outerShdw blurRad="38100" dist="38100" dir="2700000" algn="tl">
                    <a:srgbClr val="000000"/>
                  </a:outerShdw>
                </a:effectLst>
              </a:rPr>
              <a:t>.  27 Her house is the way to hell, Descending to the chambers of death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4887575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Jezebel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many are snared in </a:t>
            </a:r>
            <a:r>
              <a:rPr lang="en-US" altLang="en-US" i="1" u="sng" dirty="0">
                <a:effectLst>
                  <a:outerShdw blurRad="38100" dist="38100" dir="2700000" algn="tl">
                    <a:srgbClr val="000000"/>
                  </a:outerShdw>
                </a:effectLst>
              </a:rPr>
              <a:t>pornography</a:t>
            </a:r>
            <a:r>
              <a:rPr lang="en-US" altLang="en-US" dirty="0">
                <a:effectLst>
                  <a:outerShdw blurRad="38100" dist="38100" dir="2700000" algn="tl">
                    <a:srgbClr val="000000"/>
                  </a:outerShdw>
                </a:effectLst>
              </a:rPr>
              <a:t> or </a:t>
            </a:r>
            <a:r>
              <a:rPr lang="en-US" altLang="en-US" i="1" u="sng" dirty="0">
                <a:effectLst>
                  <a:outerShdw blurRad="38100" dist="38100" dir="2700000" algn="tl">
                    <a:srgbClr val="000000"/>
                  </a:outerShdw>
                </a:effectLst>
              </a:rPr>
              <a:t>a relationship</a:t>
            </a:r>
            <a:r>
              <a:rPr lang="en-US" altLang="en-US" dirty="0">
                <a:effectLst>
                  <a:outerShdw blurRad="38100" dist="38100" dir="2700000" algn="tl">
                    <a:srgbClr val="000000"/>
                  </a:outerShdw>
                </a:effectLst>
              </a:rPr>
              <a:t> that drives them away </a:t>
            </a:r>
            <a:r>
              <a:rPr lang="en-US" altLang="en-US" dirty="0" smtClean="0">
                <a:effectLst>
                  <a:outerShdw blurRad="38100" dist="38100" dir="2700000" algn="tl">
                    <a:srgbClr val="000000"/>
                  </a:outerShdw>
                </a:effectLst>
              </a:rPr>
              <a:t>from </a:t>
            </a:r>
            <a:r>
              <a:rPr lang="en-US" altLang="en-US" dirty="0">
                <a:effectLst>
                  <a:outerShdw blurRad="38100" dist="38100" dir="2700000" algn="tl">
                    <a:srgbClr val="000000"/>
                  </a:outerShdw>
                </a:effectLst>
              </a:rPr>
              <a:t>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554231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Jezebel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the draw of </a:t>
            </a:r>
            <a:r>
              <a:rPr lang="en-US" altLang="en-US" i="1" u="sng" dirty="0">
                <a:effectLst>
                  <a:outerShdw blurRad="38100" dist="38100" dir="2700000" algn="tl">
                    <a:srgbClr val="000000"/>
                  </a:outerShdw>
                </a:effectLst>
              </a:rPr>
              <a:t>relationships and drinking</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Pt 4:3-4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679183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Jezebel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Peter 4:3-4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we have spent enough of our past lifetime in doing the will of the Gentiles -- when we walked in lewdness, lusts, drunkenness, revelries, drinking parties, and abominable idolatries.  4 In regard to these, they think it strange that you do not run with them in the same flood of dissipation, speaking evil of you</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1445382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Jezebel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have had both “Christians” and visitors leave us </a:t>
            </a:r>
            <a:r>
              <a:rPr lang="en-US" altLang="en-US" i="1" u="sng" dirty="0">
                <a:effectLst>
                  <a:outerShdw blurRad="38100" dist="38100" dir="2700000" algn="tl">
                    <a:srgbClr val="000000"/>
                  </a:outerShdw>
                </a:effectLst>
              </a:rPr>
              <a:t>when warnings were given</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Some </a:t>
            </a:r>
            <a:r>
              <a:rPr lang="en-US" altLang="en-US" dirty="0">
                <a:effectLst>
                  <a:outerShdw blurRad="38100" dist="38100" dir="2700000" algn="tl">
                    <a:srgbClr val="000000"/>
                  </a:outerShdw>
                </a:effectLst>
              </a:rPr>
              <a:t>have mocked the warnings on social media.</a:t>
            </a:r>
          </a:p>
          <a:p>
            <a:r>
              <a:rPr lang="en-US" altLang="en-US" dirty="0" smtClean="0">
                <a:effectLst>
                  <a:outerShdw blurRad="38100" dist="38100" dir="2700000" algn="tl">
                    <a:srgbClr val="000000"/>
                  </a:outerShdw>
                </a:effectLst>
              </a:rPr>
              <a:t>Addictions </a:t>
            </a:r>
            <a:r>
              <a:rPr lang="en-US" altLang="en-US" dirty="0">
                <a:effectLst>
                  <a:outerShdw blurRad="38100" dist="38100" dir="2700000" algn="tl">
                    <a:srgbClr val="000000"/>
                  </a:outerShdw>
                </a:effectLst>
              </a:rPr>
              <a:t>have overcome a vast number who </a:t>
            </a:r>
            <a:r>
              <a:rPr lang="en-US" altLang="en-US" i="1" u="sng" dirty="0">
                <a:effectLst>
                  <a:outerShdw blurRad="38100" dist="38100" dir="2700000" algn="tl">
                    <a:srgbClr val="000000"/>
                  </a:outerShdw>
                </a:effectLst>
              </a:rPr>
              <a:t>suffer “out of sight.”</a:t>
            </a:r>
          </a:p>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a:t>
            </a:r>
            <a:r>
              <a:rPr lang="en-US" altLang="en-US" i="1" u="sng" dirty="0">
                <a:effectLst>
                  <a:outerShdw blurRad="38100" dist="38100" dir="2700000" algn="tl">
                    <a:srgbClr val="000000"/>
                  </a:outerShdw>
                </a:effectLst>
              </a:rPr>
              <a:t>a very powerful snare</a:t>
            </a:r>
            <a:r>
              <a:rPr lang="en-US" altLang="en-US" dirty="0">
                <a:effectLst>
                  <a:outerShdw blurRad="38100" dist="38100" dir="2700000" algn="tl">
                    <a:srgbClr val="000000"/>
                  </a:outerShdw>
                </a:effectLst>
              </a:rPr>
              <a:t> to overcome. </a:t>
            </a:r>
            <a:r>
              <a:rPr lang="en-US" altLang="en-US" b="1" dirty="0">
                <a:effectLst>
                  <a:outerShdw blurRad="38100" dist="38100" dir="2700000" algn="tl">
                    <a:srgbClr val="000000"/>
                  </a:outerShdw>
                </a:effectLst>
              </a:rPr>
              <a:t>(Prov </a:t>
            </a:r>
            <a:r>
              <a:rPr lang="en-US" altLang="en-US" b="1" dirty="0" smtClean="0">
                <a:effectLst>
                  <a:outerShdw blurRad="38100" dist="38100" dir="2700000" algn="tl">
                    <a:srgbClr val="000000"/>
                  </a:outerShdw>
                </a:effectLst>
              </a:rPr>
              <a:t>23:28-35)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5606284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Jezebel </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Proverbs 23:29-35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Who has woe? Who has sorrow? Who has contentions? Who has complaints? Who has wounds without cause? Who has redness of eyes?  30 Those who linger long at the wine, Those who go in search of mixed wine.  31 Do not look on the wine when it is red, When it sparkles in the cup, When it swirls around smoothly;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276594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must never take the care and protection of God for granted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Corinthians 4:3-</a:t>
            </a:r>
            <a:r>
              <a:rPr lang="en-US" altLang="en-US" b="1" u="sng" dirty="0" smtClean="0">
                <a:effectLst>
                  <a:outerShdw blurRad="38100" dist="38100" dir="2700000" algn="tl">
                    <a:srgbClr val="000000"/>
                  </a:outerShdw>
                </a:effectLst>
              </a:rPr>
              <a:t>4</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But even if our gospel is veiled, it is veiled to those who are perishing,  4 whose </a:t>
            </a:r>
            <a:r>
              <a:rPr lang="en-US" altLang="en-US" u="sng" dirty="0">
                <a:effectLst>
                  <a:outerShdw blurRad="38100" dist="38100" dir="2700000" algn="tl">
                    <a:srgbClr val="000000"/>
                  </a:outerShdw>
                </a:effectLst>
              </a:rPr>
              <a:t>minds the god of this age has blinded</a:t>
            </a:r>
            <a:r>
              <a:rPr lang="en-US" altLang="en-US" dirty="0">
                <a:effectLst>
                  <a:outerShdw blurRad="38100" dist="38100" dir="2700000" algn="tl">
                    <a:srgbClr val="000000"/>
                  </a:outerShdw>
                </a:effectLst>
              </a:rPr>
              <a:t>, who do not believe, lest the light of the gospel of the glory of Christ, who is the image of God, should shine on them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013333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Jezebel </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32 </a:t>
            </a:r>
            <a:r>
              <a:rPr lang="en-US" altLang="en-US" sz="3000" dirty="0">
                <a:effectLst>
                  <a:outerShdw blurRad="38100" dist="38100" dir="2700000" algn="tl">
                    <a:srgbClr val="000000"/>
                  </a:outerShdw>
                </a:effectLst>
              </a:rPr>
              <a:t>At the last it bites like a serpent, And stings like a viper.  33 Your eyes will see strange things, And your heart will utter perverse things.  34 Yes, you will be like one who lies down in the midst of the sea, Or like one who lies at the top of the mast, saying:  35 "They have struck me, but I was not hurt; They have beaten me, but I did not feel it. When shall I awake, that I may seek another drink?" </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415879570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Jezebel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Members </a:t>
            </a:r>
            <a:r>
              <a:rPr lang="en-US" altLang="en-US" dirty="0">
                <a:effectLst>
                  <a:outerShdw blurRad="38100" dist="38100" dir="2700000" algn="tl">
                    <a:srgbClr val="000000"/>
                  </a:outerShdw>
                </a:effectLst>
              </a:rPr>
              <a:t>of a </a:t>
            </a:r>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non-traditional” church in Birmingham aggressively boast </a:t>
            </a:r>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social media of their freedom to drink. They also </a:t>
            </a:r>
            <a:r>
              <a:rPr lang="en-US" altLang="en-US" i="1" u="sng" dirty="0">
                <a:effectLst>
                  <a:outerShdw blurRad="38100" dist="38100" dir="2700000" algn="tl">
                    <a:srgbClr val="000000"/>
                  </a:outerShdw>
                </a:effectLst>
              </a:rPr>
              <a:t>introduce this to others</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2493133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Esau</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Esau </a:t>
            </a:r>
            <a:r>
              <a:rPr lang="en-US" altLang="en-US" dirty="0">
                <a:effectLst>
                  <a:outerShdw blurRad="38100" dist="38100" dir="2700000" algn="tl">
                    <a:srgbClr val="000000"/>
                  </a:outerShdw>
                </a:effectLst>
              </a:rPr>
              <a:t>would be the classic “good old boy” of today. He does not want to hurt anyone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is </a:t>
            </a:r>
            <a:r>
              <a:rPr lang="en-US" altLang="en-US" i="1" u="sng" dirty="0">
                <a:effectLst>
                  <a:outerShdw blurRad="38100" dist="38100" dir="2700000" algn="tl">
                    <a:srgbClr val="000000"/>
                  </a:outerShdw>
                </a:effectLst>
              </a:rPr>
              <a:t>not very motivated in spiritual things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Jn 2:15-17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520096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Esau</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John 2:15-17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Do not </a:t>
            </a:r>
            <a:r>
              <a:rPr lang="en-US" altLang="en-US" u="sng" dirty="0">
                <a:effectLst>
                  <a:outerShdw blurRad="38100" dist="38100" dir="2700000" algn="tl">
                    <a:srgbClr val="000000"/>
                  </a:outerShdw>
                </a:effectLst>
              </a:rPr>
              <a:t>love the world or the things in the world</a:t>
            </a:r>
            <a:r>
              <a:rPr lang="en-US" altLang="en-US" dirty="0">
                <a:effectLst>
                  <a:outerShdw blurRad="38100" dist="38100" dir="2700000" algn="tl">
                    <a:srgbClr val="000000"/>
                  </a:outerShdw>
                </a:effectLst>
              </a:rPr>
              <a:t>. If anyone loves the world, the love of the Father is not in him.  </a:t>
            </a:r>
            <a:r>
              <a:rPr lang="en-US" altLang="en-US" dirty="0" smtClean="0">
                <a:effectLst>
                  <a:outerShdw blurRad="38100" dist="38100" dir="2700000" algn="tl">
                    <a:srgbClr val="000000"/>
                  </a:outerShdw>
                </a:effectLst>
              </a:rPr>
              <a:t>….17 </a:t>
            </a:r>
            <a:r>
              <a:rPr lang="en-US" altLang="en-US" dirty="0">
                <a:effectLst>
                  <a:outerShdw blurRad="38100" dist="38100" dir="2700000" algn="tl">
                    <a:srgbClr val="000000"/>
                  </a:outerShdw>
                </a:effectLst>
              </a:rPr>
              <a:t>And the world is passing away, and the lust of it; but he who does the will of God abides forever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0067107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Esau</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let a temporary hunger be the reason </a:t>
            </a:r>
            <a:r>
              <a:rPr lang="en-US" altLang="en-US" i="1" u="sng" dirty="0">
                <a:effectLst>
                  <a:outerShdw blurRad="38100" dist="38100" dir="2700000" algn="tl">
                    <a:srgbClr val="000000"/>
                  </a:outerShdw>
                </a:effectLst>
              </a:rPr>
              <a:t>to sell out a valuable spiritual blessing</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Our </a:t>
            </a:r>
            <a:r>
              <a:rPr lang="en-US" altLang="en-US" dirty="0">
                <a:effectLst>
                  <a:outerShdw blurRad="38100" dist="38100" dir="2700000" algn="tl">
                    <a:srgbClr val="000000"/>
                  </a:outerShdw>
                </a:effectLst>
              </a:rPr>
              <a:t>priorities are shown in our decisions. </a:t>
            </a:r>
            <a:r>
              <a:rPr lang="en-US" altLang="en-US" b="1" dirty="0">
                <a:effectLst>
                  <a:outerShdw blurRad="38100" dist="38100" dir="2700000" algn="tl">
                    <a:srgbClr val="000000"/>
                  </a:outerShdw>
                </a:effectLst>
              </a:rPr>
              <a:t>(Gen 25:29-34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875881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Esau</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Genesis </a:t>
            </a:r>
            <a:r>
              <a:rPr lang="en-US" altLang="en-US" b="1" u="sng" dirty="0">
                <a:effectLst>
                  <a:outerShdw blurRad="38100" dist="38100" dir="2700000" algn="tl">
                    <a:srgbClr val="000000"/>
                  </a:outerShdw>
                </a:effectLst>
              </a:rPr>
              <a:t>25:29-34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29 Now Jacob cooked a stew; and Esau came in from the field, and he was weary.  30 And Esau said to Jacob, "Please feed me with that same red stew, for I am weary." Therefore his name was called Edom.  31 But Jacob said, "Sell me your birthright as of this day."  32 And Esau said, "Look, I am about to die; so what is this birthright to </a:t>
            </a:r>
            <a:r>
              <a:rPr lang="en-US" altLang="en-US" dirty="0" smtClean="0">
                <a:effectLst>
                  <a:outerShdw blurRad="38100" dist="38100" dir="2700000" algn="tl">
                    <a:srgbClr val="000000"/>
                  </a:outerShdw>
                </a:effectLst>
              </a:rPr>
              <a:t>me</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4503390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Esau</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33 </a:t>
            </a:r>
            <a:r>
              <a:rPr lang="en-US" altLang="en-US" dirty="0">
                <a:effectLst>
                  <a:outerShdw blurRad="38100" dist="38100" dir="2700000" algn="tl">
                    <a:srgbClr val="000000"/>
                  </a:outerShdw>
                </a:effectLst>
              </a:rPr>
              <a:t>Then Jacob said, "Swear to me as of this day." So he swore to him, and sold his birthright to Jacob.  34 And Jacob gave Esau bread and stew of lentils; then he ate and drank, arose, and went his way. Thus Esau despised his birthright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514236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Esau</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did he </a:t>
            </a:r>
            <a:r>
              <a:rPr lang="en-US" altLang="en-US" i="1" u="sng" dirty="0">
                <a:effectLst>
                  <a:outerShdw blurRad="38100" dist="38100" dir="2700000" algn="tl">
                    <a:srgbClr val="000000"/>
                  </a:outerShdw>
                </a:effectLst>
              </a:rPr>
              <a:t>“despise” his birthright?</a:t>
            </a:r>
          </a:p>
          <a:p>
            <a:r>
              <a:rPr lang="en-US" altLang="en-US" dirty="0" smtClean="0">
                <a:effectLst>
                  <a:outerShdw blurRad="38100" dist="38100" dir="2700000" algn="tl">
                    <a:srgbClr val="000000"/>
                  </a:outerShdw>
                </a:effectLst>
              </a:rPr>
              <a:t>Becoming </a:t>
            </a:r>
            <a:r>
              <a:rPr lang="en-US" altLang="en-US" dirty="0">
                <a:effectLst>
                  <a:outerShdw blurRad="38100" dist="38100" dir="2700000" algn="tl">
                    <a:srgbClr val="000000"/>
                  </a:outerShdw>
                </a:effectLst>
              </a:rPr>
              <a:t>a “profane” person puts one </a:t>
            </a:r>
            <a:r>
              <a:rPr lang="en-US" altLang="en-US" i="1" u="sng" dirty="0">
                <a:effectLst>
                  <a:outerShdw blurRad="38100" dist="38100" dir="2700000" algn="tl">
                    <a:srgbClr val="000000"/>
                  </a:outerShdw>
                </a:effectLst>
              </a:rPr>
              <a:t>in a terrible snare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(Heb 12:15-16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3856920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Esau</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12:15-16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looking carefully lest anyone fall short of the grace of God; lest any root of bitterness springing up cause trouble, and by this many become defiled;  16 lest there </a:t>
            </a:r>
            <a:r>
              <a:rPr lang="en-US" altLang="en-US" u="sng" dirty="0">
                <a:effectLst>
                  <a:outerShdw blurRad="38100" dist="38100" dir="2700000" algn="tl">
                    <a:srgbClr val="000000"/>
                  </a:outerShdw>
                </a:effectLst>
              </a:rPr>
              <a:t>be any fornicator or profane person like Esau</a:t>
            </a:r>
            <a:r>
              <a:rPr lang="en-US" altLang="en-US" dirty="0">
                <a:effectLst>
                  <a:outerShdw blurRad="38100" dist="38100" dir="2700000" algn="tl">
                    <a:srgbClr val="000000"/>
                  </a:outerShdw>
                </a:effectLst>
              </a:rPr>
              <a:t>, who for one morsel of food sold his birthright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7389556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Esau</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“profane” person </a:t>
            </a:r>
            <a:r>
              <a:rPr lang="en-US" altLang="en-US" i="1" u="sng" dirty="0">
                <a:effectLst>
                  <a:outerShdw blurRad="38100" dist="38100" dir="2700000" algn="tl">
                    <a:srgbClr val="000000"/>
                  </a:outerShdw>
                </a:effectLst>
              </a:rPr>
              <a:t>does not know God or his ways</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Imagine </a:t>
            </a:r>
            <a:r>
              <a:rPr lang="en-US" altLang="en-US" dirty="0">
                <a:effectLst>
                  <a:outerShdw blurRad="38100" dist="38100" dir="2700000" algn="tl">
                    <a:srgbClr val="000000"/>
                  </a:outerShdw>
                </a:effectLst>
              </a:rPr>
              <a:t>an untrained person from another culture trying to land a high level job. </a:t>
            </a:r>
          </a:p>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we do not know God we </a:t>
            </a:r>
            <a:r>
              <a:rPr lang="en-US" altLang="en-US" i="1" u="sng" dirty="0">
                <a:effectLst>
                  <a:outerShdw blurRad="38100" dist="38100" dir="2700000" algn="tl">
                    <a:srgbClr val="000000"/>
                  </a:outerShdw>
                </a:effectLst>
              </a:rPr>
              <a:t>will be found fighting Him</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must </a:t>
            </a:r>
            <a:r>
              <a:rPr lang="en-US" altLang="en-US" i="1" u="sng" dirty="0">
                <a:effectLst>
                  <a:outerShdw blurRad="38100" dist="38100" dir="2700000" algn="tl">
                    <a:srgbClr val="000000"/>
                  </a:outerShdw>
                </a:effectLst>
              </a:rPr>
              <a:t>forsake the path of compromise</a:t>
            </a:r>
            <a:r>
              <a:rPr lang="en-US" altLang="en-US" dirty="0">
                <a:effectLst>
                  <a:outerShdw blurRad="38100" dist="38100" dir="2700000" algn="tl">
                    <a:srgbClr val="000000"/>
                  </a:outerShdw>
                </a:effectLst>
              </a:rPr>
              <a:t> to stand with the Lord. </a:t>
            </a:r>
            <a:r>
              <a:rPr lang="en-US" altLang="en-US" b="1" dirty="0">
                <a:effectLst>
                  <a:outerShdw blurRad="38100" dist="38100" dir="2700000" algn="tl">
                    <a:srgbClr val="000000"/>
                  </a:outerShdw>
                </a:effectLst>
              </a:rPr>
              <a:t>(Rev 3:15-16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097675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must never take the care and protection of God for granted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Our </a:t>
            </a:r>
            <a:r>
              <a:rPr lang="en-US" altLang="en-US" dirty="0">
                <a:effectLst>
                  <a:outerShdw blurRad="38100" dist="38100" dir="2700000" algn="tl">
                    <a:srgbClr val="000000"/>
                  </a:outerShdw>
                </a:effectLst>
              </a:rPr>
              <a:t>God offers us </a:t>
            </a:r>
            <a:r>
              <a:rPr lang="en-US" altLang="en-US" i="1" u="sng" dirty="0">
                <a:effectLst>
                  <a:outerShdw blurRad="38100" dist="38100" dir="2700000" algn="tl">
                    <a:srgbClr val="000000"/>
                  </a:outerShdw>
                </a:effectLst>
              </a:rPr>
              <a:t>a perfect protection</a:t>
            </a:r>
            <a:r>
              <a:rPr lang="en-US" altLang="en-US" dirty="0">
                <a:effectLst>
                  <a:outerShdw blurRad="38100" dist="38100" dir="2700000" algn="tl">
                    <a:srgbClr val="000000"/>
                  </a:outerShdw>
                </a:effectLst>
              </a:rPr>
              <a:t> from this adversary. </a:t>
            </a:r>
            <a:r>
              <a:rPr lang="en-US" altLang="en-US" b="1" dirty="0">
                <a:effectLst>
                  <a:outerShdw blurRad="38100" dist="38100" dir="2700000" algn="tl">
                    <a:srgbClr val="000000"/>
                  </a:outerShdw>
                </a:effectLst>
              </a:rPr>
              <a:t>(1 Jn 5:18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2539016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Esau</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Revelation </a:t>
            </a:r>
            <a:r>
              <a:rPr lang="en-US" altLang="en-US" b="1" u="sng" dirty="0">
                <a:effectLst>
                  <a:outerShdw blurRad="38100" dist="38100" dir="2700000" algn="tl">
                    <a:srgbClr val="000000"/>
                  </a:outerShdw>
                </a:effectLst>
              </a:rPr>
              <a:t>3:15-16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 know your works, that you are neither cold nor hot. I could wish you were cold or hot.  16 "So then, </a:t>
            </a:r>
            <a:r>
              <a:rPr lang="en-US" altLang="en-US" u="sng" dirty="0">
                <a:effectLst>
                  <a:outerShdw blurRad="38100" dist="38100" dir="2700000" algn="tl">
                    <a:srgbClr val="000000"/>
                  </a:outerShdw>
                </a:effectLst>
              </a:rPr>
              <a:t>because you are lukewarm</a:t>
            </a:r>
            <a:r>
              <a:rPr lang="en-US" altLang="en-US" dirty="0">
                <a:effectLst>
                  <a:outerShdw blurRad="38100" dist="38100" dir="2700000" algn="tl">
                    <a:srgbClr val="000000"/>
                  </a:outerShdw>
                </a:effectLst>
              </a:rPr>
              <a:t>, and neither cold nor hot, I will vomit you out of My mouth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812754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Esau</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Many </a:t>
            </a:r>
            <a:r>
              <a:rPr lang="en-US" altLang="en-US" dirty="0">
                <a:effectLst>
                  <a:outerShdw blurRad="38100" dist="38100" dir="2700000" algn="tl">
                    <a:srgbClr val="000000"/>
                  </a:outerShdw>
                </a:effectLst>
              </a:rPr>
              <a:t>are being pulled into churches that boast in “positive preaching.” </a:t>
            </a:r>
            <a:r>
              <a:rPr lang="en-US" altLang="en-US" b="1" dirty="0">
                <a:effectLst>
                  <a:outerShdw blurRad="38100" dist="38100" dir="2700000" algn="tl">
                    <a:srgbClr val="000000"/>
                  </a:outerShdw>
                </a:effectLst>
              </a:rPr>
              <a:t>(Prov 29:25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0139251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Esau</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Proverbs </a:t>
            </a:r>
            <a:r>
              <a:rPr lang="en-US" altLang="en-US" b="1" u="sng" dirty="0">
                <a:effectLst>
                  <a:outerShdw blurRad="38100" dist="38100" dir="2700000" algn="tl">
                    <a:srgbClr val="000000"/>
                  </a:outerShdw>
                </a:effectLst>
              </a:rPr>
              <a:t>29:25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 fear of man brings a snare, But whoever trusts in the LORD shall be safe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31181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Esau</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Those </a:t>
            </a:r>
            <a:r>
              <a:rPr lang="en-US" altLang="en-US" dirty="0">
                <a:effectLst>
                  <a:outerShdw blurRad="38100" dist="38100" dir="2700000" algn="tl">
                    <a:srgbClr val="000000"/>
                  </a:outerShdw>
                </a:effectLst>
              </a:rPr>
              <a:t>who </a:t>
            </a:r>
            <a:r>
              <a:rPr lang="en-US" altLang="en-US" i="1" u="sng" dirty="0">
                <a:effectLst>
                  <a:outerShdw blurRad="38100" dist="38100" dir="2700000" algn="tl">
                    <a:srgbClr val="000000"/>
                  </a:outerShdw>
                </a:effectLst>
              </a:rPr>
              <a:t>think they are smarter than God</a:t>
            </a:r>
            <a:r>
              <a:rPr lang="en-US" altLang="en-US" dirty="0">
                <a:effectLst>
                  <a:outerShdw blurRad="38100" dist="38100" dir="2700000" algn="tl">
                    <a:srgbClr val="000000"/>
                  </a:outerShdw>
                </a:effectLst>
              </a:rPr>
              <a:t> will end up fighting Him.</a:t>
            </a:r>
          </a:p>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time the mind will be lost when we turn away from correction. </a:t>
            </a:r>
            <a:r>
              <a:rPr lang="en-US" altLang="en-US" i="1" u="sng" dirty="0">
                <a:effectLst>
                  <a:outerShdw blurRad="38100" dist="38100" dir="2700000" algn="tl">
                    <a:srgbClr val="000000"/>
                  </a:outerShdw>
                </a:effectLst>
              </a:rPr>
              <a:t>Correction </a:t>
            </a:r>
            <a:r>
              <a:rPr lang="en-US" altLang="en-US" i="1" u="sng" dirty="0" smtClean="0">
                <a:effectLst>
                  <a:outerShdw blurRad="38100" dist="38100" dir="2700000" algn="tl">
                    <a:srgbClr val="000000"/>
                  </a:outerShdw>
                </a:effectLst>
              </a:rPr>
              <a:t>keeps </a:t>
            </a:r>
            <a:r>
              <a:rPr lang="en-US" altLang="en-US" i="1" u="sng" dirty="0">
                <a:effectLst>
                  <a:outerShdw blurRad="38100" dist="38100" dir="2700000" algn="tl">
                    <a:srgbClr val="000000"/>
                  </a:outerShdw>
                </a:effectLst>
              </a:rPr>
              <a:t>us from snares!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(Ps 91:2-4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70416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Esau</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91:2-4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 will say of the LORD, "He is my refuge and my fortress; My God, in Him I will trust."  3 Surely </a:t>
            </a:r>
            <a:r>
              <a:rPr lang="en-US" altLang="en-US" u="sng" dirty="0">
                <a:effectLst>
                  <a:outerShdw blurRad="38100" dist="38100" dir="2700000" algn="tl">
                    <a:srgbClr val="000000"/>
                  </a:outerShdw>
                </a:effectLst>
              </a:rPr>
              <a:t>He shall deliver you from the snare of the fowler</a:t>
            </a:r>
            <a:r>
              <a:rPr lang="en-US" altLang="en-US" dirty="0">
                <a:effectLst>
                  <a:outerShdw blurRad="38100" dist="38100" dir="2700000" algn="tl">
                    <a:srgbClr val="000000"/>
                  </a:outerShdw>
                </a:effectLst>
              </a:rPr>
              <a:t> And from the perilous pestilence.  4 He shall cover you with His feathers, And </a:t>
            </a:r>
            <a:r>
              <a:rPr lang="en-US" altLang="en-US" u="sng" dirty="0">
                <a:effectLst>
                  <a:outerShdw blurRad="38100" dist="38100" dir="2700000" algn="tl">
                    <a:srgbClr val="000000"/>
                  </a:outerShdw>
                </a:effectLst>
              </a:rPr>
              <a:t>under His wings you shall take refuge</a:t>
            </a:r>
            <a:r>
              <a:rPr lang="en-US" altLang="en-US" dirty="0">
                <a:effectLst>
                  <a:outerShdw blurRad="38100" dist="38100" dir="2700000" algn="tl">
                    <a:srgbClr val="000000"/>
                  </a:outerShdw>
                </a:effectLst>
              </a:rPr>
              <a:t>; His truth shall be your shield and buckler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0032016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Esau</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Gideon </a:t>
            </a:r>
            <a:r>
              <a:rPr lang="en-US" altLang="en-US" dirty="0">
                <a:effectLst>
                  <a:outerShdw blurRad="38100" dist="38100" dir="2700000" algn="tl">
                    <a:srgbClr val="000000"/>
                  </a:outerShdw>
                </a:effectLst>
              </a:rPr>
              <a:t>failed to heed such a warning. There are some things we must not “pity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try to “understand.”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Deut 7:16; Judges 8:27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27284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Esau</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Deuteronomy </a:t>
            </a:r>
            <a:r>
              <a:rPr lang="en-US" altLang="en-US" b="1" u="sng" dirty="0">
                <a:effectLst>
                  <a:outerShdw blurRad="38100" dist="38100" dir="2700000" algn="tl">
                    <a:srgbClr val="000000"/>
                  </a:outerShdw>
                </a:effectLst>
              </a:rPr>
              <a:t>7:16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you shall destroy all the peoples whom the LORD your God delivers over to you; your eye shall have no pity on them; nor shall you serve their gods, for that will be a snare to you</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256340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Esau</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Judges </a:t>
            </a:r>
            <a:r>
              <a:rPr lang="en-US" altLang="en-US" b="1" u="sng" dirty="0">
                <a:effectLst>
                  <a:outerShdw blurRad="38100" dist="38100" dir="2700000" algn="tl">
                    <a:srgbClr val="000000"/>
                  </a:outerShdw>
                </a:effectLst>
              </a:rPr>
              <a:t>8:27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Gideon made it into an ephod and set it up in his city, </a:t>
            </a:r>
            <a:r>
              <a:rPr lang="en-US" altLang="en-US" dirty="0" err="1">
                <a:effectLst>
                  <a:outerShdw blurRad="38100" dist="38100" dir="2700000" algn="tl">
                    <a:srgbClr val="000000"/>
                  </a:outerShdw>
                </a:effectLst>
              </a:rPr>
              <a:t>Ophrah</a:t>
            </a:r>
            <a:r>
              <a:rPr lang="en-US" altLang="en-US" dirty="0">
                <a:effectLst>
                  <a:outerShdw blurRad="38100" dist="38100" dir="2700000" algn="tl">
                    <a:srgbClr val="000000"/>
                  </a:outerShdw>
                </a:effectLst>
              </a:rPr>
              <a:t>. And all Israel played the harlot with it there. It became a snare to Gideon and to his house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3269918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Esau</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Our </a:t>
            </a:r>
            <a:r>
              <a:rPr lang="en-US" altLang="en-US" dirty="0">
                <a:effectLst>
                  <a:outerShdw blurRad="38100" dist="38100" dir="2700000" algn="tl">
                    <a:srgbClr val="000000"/>
                  </a:outerShdw>
                </a:effectLst>
              </a:rPr>
              <a:t>God has graciously given us a path that is free from snares!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2 Tim 2:24-26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185676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Snare of Esau</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Timothy 2:24-26</a:t>
            </a:r>
            <a:r>
              <a:rPr lang="en-US" altLang="en-US" dirty="0">
                <a:effectLst>
                  <a:outerShdw blurRad="38100" dist="38100" dir="2700000" algn="tl">
                    <a:srgbClr val="000000"/>
                  </a:outerShdw>
                </a:effectLst>
              </a:rPr>
              <a:t>  - 24 And a servant of the Lord must not quarrel but be gentle to all, able to teach, patient,  25 in humility correcting those who are in opposition, if God perhaps will grant them repentance, so that they may know the truth,  26 and that they may come to their senses and escape the snare of the devil, having been taken captive by him to do his will.</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240100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must never take the care and protection of God for granted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John 5:18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We know that whoever is born of God does not sin; but he who has been born of God keeps himself, and </a:t>
            </a:r>
            <a:r>
              <a:rPr lang="en-US" altLang="en-US" u="sng" dirty="0">
                <a:effectLst>
                  <a:outerShdw blurRad="38100" dist="38100" dir="2700000" algn="tl">
                    <a:srgbClr val="000000"/>
                  </a:outerShdw>
                </a:effectLst>
              </a:rPr>
              <a:t>the wicked one does not touch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623448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must never take the care and protection of God for granted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Satan </a:t>
            </a:r>
            <a:r>
              <a:rPr lang="en-US" altLang="en-US" dirty="0">
                <a:effectLst>
                  <a:outerShdw blurRad="38100" dist="38100" dir="2700000" algn="tl">
                    <a:srgbClr val="000000"/>
                  </a:outerShdw>
                </a:effectLst>
              </a:rPr>
              <a:t>cannot touch us! </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ability to overcome is simply </a:t>
            </a:r>
            <a:r>
              <a:rPr lang="en-US" altLang="en-US" i="1" u="sng" dirty="0">
                <a:effectLst>
                  <a:outerShdw blurRad="38100" dist="38100" dir="2700000" algn="tl">
                    <a:srgbClr val="000000"/>
                  </a:outerShdw>
                </a:effectLst>
              </a:rPr>
              <a:t>the ability to walk by faith</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Jn 2:13-14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17267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must never take the care and protection of God for granted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John 2:13-14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 write to you, fathers, Because you have known Him who is from the beginning. I write to you, young men, Because </a:t>
            </a:r>
            <a:r>
              <a:rPr lang="en-US" altLang="en-US" u="sng" dirty="0">
                <a:effectLst>
                  <a:outerShdw blurRad="38100" dist="38100" dir="2700000" algn="tl">
                    <a:srgbClr val="000000"/>
                  </a:outerShdw>
                </a:effectLst>
              </a:rPr>
              <a:t>you have overcome the wicked one</a:t>
            </a:r>
            <a:r>
              <a:rPr lang="en-US" altLang="en-US" dirty="0">
                <a:effectLst>
                  <a:outerShdw blurRad="38100" dist="38100" dir="2700000" algn="tl">
                    <a:srgbClr val="000000"/>
                  </a:outerShdw>
                </a:effectLst>
              </a:rPr>
              <a:t>. I write to you, little children, Because you have known the Father.  </a:t>
            </a:r>
          </a:p>
        </p:txBody>
      </p:sp>
    </p:spTree>
    <p:extLst>
      <p:ext uri="{BB962C8B-B14F-4D97-AF65-F5344CB8AC3E}">
        <p14:creationId xmlns:p14="http://schemas.microsoft.com/office/powerpoint/2010/main" val="16124006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6754</TotalTime>
  <Words>3503</Words>
  <Application>Microsoft Office PowerPoint</Application>
  <PresentationFormat>On-screen Show (4:3)</PresentationFormat>
  <Paragraphs>226</Paragraphs>
  <Slides>69</Slides>
  <Notes>69</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Default Design</vt:lpstr>
      <vt:lpstr> Overcoming the Snares of Satan</vt:lpstr>
      <vt:lpstr>We must never take the care and protection of God for granted</vt:lpstr>
      <vt:lpstr>We must never take the care and protection of God for granted</vt:lpstr>
      <vt:lpstr>We must never take the care and protection of God for granted</vt:lpstr>
      <vt:lpstr>We must never take the care and protection of God for granted</vt:lpstr>
      <vt:lpstr>We must never take the care and protection of God for granted</vt:lpstr>
      <vt:lpstr>We must never take the care and protection of God for granted</vt:lpstr>
      <vt:lpstr>We must never take the care and protection of God for granted</vt:lpstr>
      <vt:lpstr>We must never take the care and protection of God for granted</vt:lpstr>
      <vt:lpstr>We must never take the care and protection of God for granted</vt:lpstr>
      <vt:lpstr>We must never take the care and protection of God for granted</vt:lpstr>
      <vt:lpstr>The Power of a Snare</vt:lpstr>
      <vt:lpstr>The Power of a Snare</vt:lpstr>
      <vt:lpstr>The Power of a Snare</vt:lpstr>
      <vt:lpstr>The Power of a Snare</vt:lpstr>
      <vt:lpstr>The Power of a Snare</vt:lpstr>
      <vt:lpstr>The Power of a Snare</vt:lpstr>
      <vt:lpstr>The Power of a Snare</vt:lpstr>
      <vt:lpstr>The Power of a Snare</vt:lpstr>
      <vt:lpstr>The Power of a Snare</vt:lpstr>
      <vt:lpstr>The Snare of Balaam</vt:lpstr>
      <vt:lpstr>The Snare of Balaam</vt:lpstr>
      <vt:lpstr>The Snare of Balaam</vt:lpstr>
      <vt:lpstr>The Snare of Balaam</vt:lpstr>
      <vt:lpstr>The Snare of Balaam</vt:lpstr>
      <vt:lpstr>The Snare of Balaam</vt:lpstr>
      <vt:lpstr>The Snare of Balaam</vt:lpstr>
      <vt:lpstr>The Snare of Balaam</vt:lpstr>
      <vt:lpstr>The Snare of Balaam</vt:lpstr>
      <vt:lpstr>The Snare of Balaam</vt:lpstr>
      <vt:lpstr>The Snare of Balaam</vt:lpstr>
      <vt:lpstr>The Snare of Balaam</vt:lpstr>
      <vt:lpstr>The Snare of Balaam</vt:lpstr>
      <vt:lpstr>The Snare of Balaam</vt:lpstr>
      <vt:lpstr>The Snare of Balaam</vt:lpstr>
      <vt:lpstr>The Snare of Balaam</vt:lpstr>
      <vt:lpstr>The Snare of Balaam</vt:lpstr>
      <vt:lpstr>The Snare of Balaam</vt:lpstr>
      <vt:lpstr>The Snare of Balaam</vt:lpstr>
      <vt:lpstr>The Snare of Jezebel </vt:lpstr>
      <vt:lpstr>The Snare of Jezebel </vt:lpstr>
      <vt:lpstr>The Snare of Jezebel </vt:lpstr>
      <vt:lpstr>The Snare of Jezebel </vt:lpstr>
      <vt:lpstr>The Snare of Jezebel </vt:lpstr>
      <vt:lpstr>The Snare of Jezebel </vt:lpstr>
      <vt:lpstr>The Snare of Jezebel </vt:lpstr>
      <vt:lpstr>The Snare of Jezebel </vt:lpstr>
      <vt:lpstr>The Snare of Jezebel </vt:lpstr>
      <vt:lpstr>The Snare of Jezebel </vt:lpstr>
      <vt:lpstr>The Snare of Jezebel </vt:lpstr>
      <vt:lpstr>The Snare of Jezebel </vt:lpstr>
      <vt:lpstr>The Snare of Esau</vt:lpstr>
      <vt:lpstr>The Snare of Esau</vt:lpstr>
      <vt:lpstr>The Snare of Esau</vt:lpstr>
      <vt:lpstr>The Snare of Esau</vt:lpstr>
      <vt:lpstr>The Snare of Esau</vt:lpstr>
      <vt:lpstr>The Snare of Esau</vt:lpstr>
      <vt:lpstr>The Snare of Esau</vt:lpstr>
      <vt:lpstr>The Snare of Esau</vt:lpstr>
      <vt:lpstr>The Snare of Esau</vt:lpstr>
      <vt:lpstr>The Snare of Esau</vt:lpstr>
      <vt:lpstr>The Snare of Esau</vt:lpstr>
      <vt:lpstr>The Snare of Esau</vt:lpstr>
      <vt:lpstr>The Snare of Esau</vt:lpstr>
      <vt:lpstr>The Snare of Esau</vt:lpstr>
      <vt:lpstr>The Snare of Esau</vt:lpstr>
      <vt:lpstr>The Snare of Esau</vt:lpstr>
      <vt:lpstr>The Snare of Esau</vt:lpstr>
      <vt:lpstr>The Snare of Esau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Larry Rouse</dc:creator>
  <cp:lastModifiedBy>Larry</cp:lastModifiedBy>
  <cp:revision>196</cp:revision>
  <dcterms:created xsi:type="dcterms:W3CDTF">2011-01-22T21:17:58Z</dcterms:created>
  <dcterms:modified xsi:type="dcterms:W3CDTF">2018-12-02T23:56:45Z</dcterms:modified>
</cp:coreProperties>
</file>