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64" r:id="rId4"/>
    <p:sldId id="265" r:id="rId5"/>
    <p:sldId id="266" r:id="rId6"/>
    <p:sldId id="267" r:id="rId7"/>
    <p:sldId id="268" r:id="rId8"/>
    <p:sldId id="263" r:id="rId9"/>
    <p:sldId id="269" r:id="rId10"/>
    <p:sldId id="270" r:id="rId11"/>
    <p:sldId id="271" r:id="rId12"/>
    <p:sldId id="272" r:id="rId13"/>
    <p:sldId id="273" r:id="rId14"/>
    <p:sldId id="274" r:id="rId15"/>
    <p:sldId id="275"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EB660B"/>
    <a:srgbClr val="663300"/>
    <a:srgbClr val="F57720"/>
    <a:srgbClr val="996633"/>
    <a:srgbClr val="F6C3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70" d="100"/>
          <a:sy n="70" d="100"/>
        </p:scale>
        <p:origin x="7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263410" y="3308438"/>
            <a:ext cx="3267320" cy="424418"/>
          </a:xfrm>
        </p:spPr>
        <p:txBody>
          <a:bodyPr>
            <a:normAutofit/>
          </a:bodyPr>
          <a:lstStyle>
            <a:lvl1pPr>
              <a:defRPr sz="1600">
                <a:solidFill>
                  <a:srgbClr val="F6C32E"/>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3410" y="654212"/>
            <a:ext cx="2728494" cy="2488570"/>
          </a:xfrm>
        </p:spPr>
        <p:txBody>
          <a:bodyPr/>
          <a:lstStyle/>
          <a:p>
            <a:r>
              <a:rPr lang="en-US" dirty="0" smtClean="0"/>
              <a:t>Add Your Title</a:t>
            </a:r>
            <a:endParaRPr lang="en-US" dirty="0"/>
          </a:p>
        </p:txBody>
      </p:sp>
      <p:sp>
        <p:nvSpPr>
          <p:cNvPr id="5" name="Text Placeholder 3"/>
          <p:cNvSpPr>
            <a:spLocks noGrp="1"/>
          </p:cNvSpPr>
          <p:nvPr>
            <p:ph type="body" sz="quarter" idx="11" hasCustomPrompt="1"/>
          </p:nvPr>
        </p:nvSpPr>
        <p:spPr>
          <a:xfrm>
            <a:off x="4263410" y="3308438"/>
            <a:ext cx="3267320" cy="424418"/>
          </a:xfrm>
        </p:spPr>
        <p:txBody>
          <a:bodyPr>
            <a:normAutofit/>
          </a:bodyPr>
          <a:lstStyle>
            <a:lvl1pPr>
              <a:defRPr sz="1600">
                <a:solidFill>
                  <a:srgbClr val="F6C32E"/>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4" y="452729"/>
            <a:ext cx="5792327" cy="4691172"/>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4" y="452729"/>
            <a:ext cx="5792327" cy="4691172"/>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44962" y="3720029"/>
            <a:ext cx="1363419" cy="1334078"/>
          </a:xfrm>
        </p:spPr>
        <p:txBody>
          <a:bodyPr>
            <a:normAutofit/>
          </a:bodyPr>
          <a:lstStyle>
            <a:lvl1pPr>
              <a:defRPr sz="16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468314" y="452729"/>
            <a:ext cx="5792327" cy="4691172"/>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6247071" cy="286316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6737" y="3655436"/>
            <a:ext cx="6247071" cy="834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6294883" cy="3812411"/>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1/28/2016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defTabSz="914400" rtl="0" eaLnBrk="1" latinLnBrk="0" hangingPunct="1">
        <a:spcBef>
          <a:spcPct val="0"/>
        </a:spcBef>
        <a:buNone/>
        <a:defRPr sz="4400" kern="1200">
          <a:solidFill>
            <a:srgbClr val="F57720"/>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57720"/>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57720"/>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57720"/>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57720"/>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57720"/>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57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842" y="150126"/>
            <a:ext cx="4080681" cy="553998"/>
          </a:xfrm>
          <a:prstGeom prst="rect">
            <a:avLst/>
          </a:prstGeom>
          <a:noFill/>
        </p:spPr>
        <p:txBody>
          <a:bodyPr wrap="square" rtlCol="0">
            <a:spAutoFit/>
          </a:bodyPr>
          <a:lstStyle/>
          <a:p>
            <a:pPr algn="ctr"/>
            <a:r>
              <a:rPr lang="en-US" sz="3000" b="1" spc="300" dirty="0" smtClean="0">
                <a:solidFill>
                  <a:srgbClr val="DE0000"/>
                </a:solidFill>
              </a:rPr>
              <a:t>Leprosy and Sin</a:t>
            </a:r>
            <a:endParaRPr lang="en-US" sz="3000" b="1" spc="300" dirty="0">
              <a:solidFill>
                <a:srgbClr val="DE0000"/>
              </a:solidFill>
            </a:endParaRPr>
          </a:p>
        </p:txBody>
      </p:sp>
      <p:sp>
        <p:nvSpPr>
          <p:cNvPr id="4" name="Rectangle 3"/>
          <p:cNvSpPr/>
          <p:nvPr/>
        </p:nvSpPr>
        <p:spPr>
          <a:xfrm>
            <a:off x="354842" y="805219"/>
            <a:ext cx="4080680" cy="3370996"/>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bg1"/>
              </a:solidFill>
            </a:endParaRPr>
          </a:p>
          <a:p>
            <a:endParaRPr lang="en-US" sz="2400" b="1" dirty="0">
              <a:solidFill>
                <a:schemeClr val="bg1"/>
              </a:solidFill>
            </a:endParaRPr>
          </a:p>
          <a:p>
            <a:pPr algn="ctr"/>
            <a:endParaRPr lang="en-US" sz="1600" b="1" dirty="0" smtClean="0">
              <a:solidFill>
                <a:schemeClr val="bg1"/>
              </a:solidFill>
            </a:endParaRPr>
          </a:p>
          <a:p>
            <a:endParaRPr lang="en-US" sz="2400" b="1" dirty="0" smtClean="0">
              <a:solidFill>
                <a:schemeClr val="bg1"/>
              </a:solidFill>
            </a:endParaRPr>
          </a:p>
          <a:p>
            <a:endParaRPr lang="en-US" sz="2800" dirty="0" smtClean="0"/>
          </a:p>
          <a:p>
            <a:pPr algn="ctr"/>
            <a:r>
              <a:rPr lang="en-US" sz="2400" dirty="0" smtClean="0">
                <a:solidFill>
                  <a:schemeClr val="bg1"/>
                </a:solidFill>
              </a:rPr>
              <a:t>(</a:t>
            </a:r>
            <a:r>
              <a:rPr lang="en-US" sz="2400" dirty="0">
                <a:solidFill>
                  <a:schemeClr val="bg1"/>
                </a:solidFill>
              </a:rPr>
              <a:t>Psalms 51:7) </a:t>
            </a:r>
            <a:r>
              <a:rPr lang="en-US" sz="2400" dirty="0" smtClean="0">
                <a:solidFill>
                  <a:srgbClr val="C00000"/>
                </a:solidFill>
              </a:rPr>
              <a:t>Purge </a:t>
            </a:r>
            <a:r>
              <a:rPr lang="en-US" sz="2400" dirty="0">
                <a:solidFill>
                  <a:srgbClr val="C00000"/>
                </a:solidFill>
              </a:rPr>
              <a:t>me with hyssop,</a:t>
            </a:r>
            <a:r>
              <a:rPr lang="en-US" sz="2400" dirty="0">
                <a:solidFill>
                  <a:schemeClr val="bg1"/>
                </a:solidFill>
              </a:rPr>
              <a:t> and I shall be clean; wash me, and I shall be whiter than snow.</a:t>
            </a:r>
          </a:p>
          <a:p>
            <a:endParaRPr lang="en-US" sz="1200" dirty="0"/>
          </a:p>
          <a:p>
            <a:pPr algn="ctr"/>
            <a:r>
              <a:rPr lang="en-US" sz="2400" dirty="0">
                <a:solidFill>
                  <a:schemeClr val="bg1"/>
                </a:solidFill>
              </a:rPr>
              <a:t>(Leviticus 14:4) </a:t>
            </a:r>
            <a:r>
              <a:rPr lang="en-US" sz="2400" dirty="0" smtClean="0">
                <a:solidFill>
                  <a:schemeClr val="bg1"/>
                </a:solidFill>
              </a:rPr>
              <a:t>The </a:t>
            </a:r>
            <a:r>
              <a:rPr lang="en-US" sz="2400" dirty="0">
                <a:solidFill>
                  <a:schemeClr val="bg1"/>
                </a:solidFill>
              </a:rPr>
              <a:t>priest shall command them to take for him </a:t>
            </a:r>
            <a:r>
              <a:rPr lang="en-US" sz="2400" dirty="0">
                <a:solidFill>
                  <a:srgbClr val="C00000"/>
                </a:solidFill>
              </a:rPr>
              <a:t>who is to be </a:t>
            </a:r>
            <a:r>
              <a:rPr lang="en-US" sz="2400" dirty="0" smtClean="0">
                <a:solidFill>
                  <a:srgbClr val="C00000"/>
                </a:solidFill>
              </a:rPr>
              <a:t>cleansed…hyssop</a:t>
            </a:r>
            <a:r>
              <a:rPr lang="en-US" sz="2400" dirty="0">
                <a:solidFill>
                  <a:srgbClr val="C00000"/>
                </a:solidFill>
              </a:rPr>
              <a:t>.</a:t>
            </a:r>
          </a:p>
          <a:p>
            <a:endParaRPr lang="en-US" sz="2400" dirty="0"/>
          </a:p>
          <a:p>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p:txBody>
      </p:sp>
      <p:sp>
        <p:nvSpPr>
          <p:cNvPr id="5" name="TextBox 4"/>
          <p:cNvSpPr txBox="1"/>
          <p:nvPr/>
        </p:nvSpPr>
        <p:spPr>
          <a:xfrm>
            <a:off x="354842" y="4279607"/>
            <a:ext cx="4080680" cy="954107"/>
          </a:xfrm>
          <a:prstGeom prst="rect">
            <a:avLst/>
          </a:prstGeom>
          <a:noFill/>
        </p:spPr>
        <p:txBody>
          <a:bodyPr wrap="square" rtlCol="0">
            <a:spAutoFit/>
          </a:bodyPr>
          <a:lstStyle/>
          <a:p>
            <a:pPr algn="ctr"/>
            <a:r>
              <a:rPr lang="en-US" sz="2800" b="1" dirty="0" smtClean="0">
                <a:solidFill>
                  <a:srgbClr val="EB660B"/>
                </a:solidFill>
              </a:rPr>
              <a:t>Mercy and             Utter Unworthiness</a:t>
            </a:r>
            <a:endParaRPr lang="en-US" sz="2800" b="1" dirty="0">
              <a:solidFill>
                <a:srgbClr val="DE0000"/>
              </a:solidFill>
            </a:endParaRPr>
          </a:p>
        </p:txBody>
      </p:sp>
    </p:spTree>
    <p:extLst>
      <p:ext uri="{BB962C8B-B14F-4D97-AF65-F5344CB8AC3E}">
        <p14:creationId xmlns:p14="http://schemas.microsoft.com/office/powerpoint/2010/main" val="11610248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up)">
                                      <p:cBhvr>
                                        <p:cTn id="7" dur="10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842" y="150126"/>
            <a:ext cx="4080681" cy="553998"/>
          </a:xfrm>
          <a:prstGeom prst="rect">
            <a:avLst/>
          </a:prstGeom>
          <a:noFill/>
        </p:spPr>
        <p:txBody>
          <a:bodyPr wrap="square" rtlCol="0">
            <a:spAutoFit/>
          </a:bodyPr>
          <a:lstStyle/>
          <a:p>
            <a:pPr algn="ctr"/>
            <a:r>
              <a:rPr lang="en-US" sz="3000" b="1" spc="300" dirty="0" smtClean="0">
                <a:solidFill>
                  <a:srgbClr val="DE0000"/>
                </a:solidFill>
              </a:rPr>
              <a:t>Leprosy and Sin</a:t>
            </a:r>
            <a:endParaRPr lang="en-US" sz="3000" b="1" spc="300" dirty="0">
              <a:solidFill>
                <a:srgbClr val="DE0000"/>
              </a:solidFill>
            </a:endParaRPr>
          </a:p>
        </p:txBody>
      </p:sp>
      <p:sp>
        <p:nvSpPr>
          <p:cNvPr id="4" name="Rectangle 3"/>
          <p:cNvSpPr/>
          <p:nvPr/>
        </p:nvSpPr>
        <p:spPr>
          <a:xfrm>
            <a:off x="354842" y="805219"/>
            <a:ext cx="4080680" cy="3370996"/>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bg1"/>
              </a:solidFill>
            </a:endParaRPr>
          </a:p>
          <a:p>
            <a:endParaRPr lang="en-US" sz="2400" b="1" dirty="0">
              <a:solidFill>
                <a:schemeClr val="bg1"/>
              </a:solidFill>
            </a:endParaRPr>
          </a:p>
          <a:p>
            <a:pPr algn="ctr"/>
            <a:endParaRPr lang="en-US" sz="1600" b="1" dirty="0" smtClean="0">
              <a:solidFill>
                <a:schemeClr val="bg1"/>
              </a:solidFill>
            </a:endParaRPr>
          </a:p>
          <a:p>
            <a:endParaRPr lang="en-US" sz="2400" b="1" dirty="0" smtClean="0">
              <a:solidFill>
                <a:schemeClr val="bg1"/>
              </a:solidFill>
            </a:endParaRPr>
          </a:p>
          <a:p>
            <a:pPr algn="ctr"/>
            <a:endParaRPr lang="en-US" sz="2400" dirty="0" smtClean="0">
              <a:solidFill>
                <a:schemeClr val="bg1"/>
              </a:solidFill>
            </a:endParaRPr>
          </a:p>
          <a:p>
            <a:pPr algn="ctr"/>
            <a:endParaRPr lang="en-US" sz="2400" dirty="0">
              <a:solidFill>
                <a:schemeClr val="bg1"/>
              </a:solidFill>
            </a:endParaRPr>
          </a:p>
          <a:p>
            <a:pPr algn="ctr"/>
            <a:r>
              <a:rPr lang="en-US" sz="2400" dirty="0" smtClean="0">
                <a:solidFill>
                  <a:schemeClr val="bg1"/>
                </a:solidFill>
              </a:rPr>
              <a:t>(</a:t>
            </a:r>
            <a:r>
              <a:rPr lang="en-US" sz="2400" dirty="0">
                <a:solidFill>
                  <a:schemeClr val="bg1"/>
                </a:solidFill>
              </a:rPr>
              <a:t>Isaiah 53:4)  Surely he has borne our griefs and carried our sorrows; yet we esteemed him stricken, </a:t>
            </a:r>
            <a:r>
              <a:rPr lang="en-US" sz="2400" u="sng" dirty="0">
                <a:solidFill>
                  <a:srgbClr val="C00000"/>
                </a:solidFill>
              </a:rPr>
              <a:t>smitten by God</a:t>
            </a:r>
            <a:r>
              <a:rPr lang="en-US" sz="2400" dirty="0">
                <a:solidFill>
                  <a:schemeClr val="bg1"/>
                </a:solidFill>
              </a:rPr>
              <a:t>, and afflicted</a:t>
            </a:r>
            <a:r>
              <a:rPr lang="en-US" sz="2400" dirty="0" smtClean="0">
                <a:solidFill>
                  <a:schemeClr val="bg1"/>
                </a:solidFill>
              </a:rPr>
              <a:t>.</a:t>
            </a:r>
          </a:p>
          <a:p>
            <a:pPr algn="ctr"/>
            <a:endParaRPr lang="en-US" sz="2400" dirty="0">
              <a:solidFill>
                <a:schemeClr val="bg1"/>
              </a:solidFill>
            </a:endParaRPr>
          </a:p>
          <a:p>
            <a:pPr algn="ctr"/>
            <a:r>
              <a:rPr lang="en-US" sz="2400" dirty="0" smtClean="0">
                <a:solidFill>
                  <a:schemeClr val="bg1"/>
                </a:solidFill>
              </a:rPr>
              <a:t>Latin Vulgate </a:t>
            </a:r>
            <a:r>
              <a:rPr lang="en-US" sz="2400" dirty="0" smtClean="0">
                <a:solidFill>
                  <a:srgbClr val="C00000"/>
                </a:solidFill>
              </a:rPr>
              <a:t>“</a:t>
            </a:r>
            <a:r>
              <a:rPr lang="en-US" sz="2400" dirty="0" err="1" smtClean="0">
                <a:solidFill>
                  <a:srgbClr val="C00000"/>
                </a:solidFill>
              </a:rPr>
              <a:t>leprosus</a:t>
            </a:r>
            <a:r>
              <a:rPr lang="en-US" sz="2400" dirty="0" smtClean="0">
                <a:solidFill>
                  <a:srgbClr val="C00000"/>
                </a:solidFill>
              </a:rPr>
              <a:t>”</a:t>
            </a:r>
            <a:endParaRPr lang="en-US" sz="2400" dirty="0">
              <a:solidFill>
                <a:srgbClr val="C00000"/>
              </a:solidFill>
            </a:endParaRPr>
          </a:p>
          <a:p>
            <a:endParaRPr lang="en-US" sz="2400" dirty="0"/>
          </a:p>
          <a:p>
            <a:endParaRPr lang="en-US" sz="2400" dirty="0"/>
          </a:p>
          <a:p>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p:txBody>
      </p:sp>
      <p:sp>
        <p:nvSpPr>
          <p:cNvPr id="2" name="Rectangle 1"/>
          <p:cNvSpPr/>
          <p:nvPr/>
        </p:nvSpPr>
        <p:spPr>
          <a:xfrm>
            <a:off x="4640239" y="150126"/>
            <a:ext cx="4299045" cy="3785652"/>
          </a:xfrm>
          <a:prstGeom prst="rect">
            <a:avLst/>
          </a:prstGeom>
        </p:spPr>
        <p:txBody>
          <a:bodyPr wrap="square">
            <a:spAutoFit/>
          </a:bodyPr>
          <a:lstStyle/>
          <a:p>
            <a:pPr algn="ctr"/>
            <a:r>
              <a:rPr lang="en-US" sz="2600" dirty="0" smtClean="0">
                <a:solidFill>
                  <a:srgbClr val="663300"/>
                </a:solidFill>
                <a:latin typeface="Trebuchet MS" panose="020B0603020202020204" pitchFamily="34" charset="0"/>
              </a:rPr>
              <a:t>Sin     </a:t>
            </a:r>
            <a:r>
              <a:rPr lang="en-US" sz="2600" dirty="0" smtClean="0">
                <a:solidFill>
                  <a:srgbClr val="DE0000"/>
                </a:solidFill>
                <a:latin typeface="Trebuchet MS" panose="020B0603020202020204" pitchFamily="34" charset="0"/>
              </a:rPr>
              <a:t>Separates </a:t>
            </a:r>
            <a:r>
              <a:rPr lang="en-US" sz="2600" dirty="0" smtClean="0">
                <a:solidFill>
                  <a:srgbClr val="663300"/>
                </a:solidFill>
                <a:latin typeface="Trebuchet MS" panose="020B0603020202020204" pitchFamily="34" charset="0"/>
              </a:rPr>
              <a:t>     Leprosy</a:t>
            </a:r>
          </a:p>
          <a:p>
            <a:pPr algn="ctr"/>
            <a:endParaRPr lang="en-US" sz="1600" dirty="0">
              <a:solidFill>
                <a:srgbClr val="663300"/>
              </a:solidFill>
              <a:latin typeface="Trebuchet MS" panose="020B0603020202020204" pitchFamily="34" charset="0"/>
            </a:endParaRPr>
          </a:p>
          <a:p>
            <a:pPr algn="ctr"/>
            <a:r>
              <a:rPr lang="en-US" sz="2600" dirty="0" smtClean="0">
                <a:solidFill>
                  <a:srgbClr val="663300"/>
                </a:solidFill>
                <a:latin typeface="Trebuchet MS" panose="020B0603020202020204" pitchFamily="34" charset="0"/>
              </a:rPr>
              <a:t>Sin    </a:t>
            </a:r>
            <a:r>
              <a:rPr lang="en-US" sz="2600" dirty="0" smtClean="0">
                <a:solidFill>
                  <a:srgbClr val="DE0000"/>
                </a:solidFill>
                <a:latin typeface="Trebuchet MS" panose="020B0603020202020204" pitchFamily="34" charset="0"/>
              </a:rPr>
              <a:t>Slowly Rots    </a:t>
            </a:r>
            <a:r>
              <a:rPr lang="en-US" sz="2600" dirty="0" smtClean="0">
                <a:solidFill>
                  <a:srgbClr val="663300"/>
                </a:solidFill>
                <a:latin typeface="Trebuchet MS" panose="020B0603020202020204" pitchFamily="34" charset="0"/>
              </a:rPr>
              <a:t>Leprosy</a:t>
            </a:r>
          </a:p>
          <a:p>
            <a:pPr algn="ctr"/>
            <a:endParaRPr lang="en-US" sz="1600" dirty="0">
              <a:solidFill>
                <a:srgbClr val="663300"/>
              </a:solidFill>
              <a:latin typeface="Trebuchet MS" panose="020B0603020202020204" pitchFamily="34" charset="0"/>
            </a:endParaRPr>
          </a:p>
          <a:p>
            <a:pPr algn="ctr"/>
            <a:r>
              <a:rPr lang="en-US" sz="2600" dirty="0" smtClean="0">
                <a:solidFill>
                  <a:srgbClr val="663300"/>
                </a:solidFill>
                <a:latin typeface="Trebuchet MS" panose="020B0603020202020204" pitchFamily="34" charset="0"/>
              </a:rPr>
              <a:t>Sin  </a:t>
            </a:r>
            <a:r>
              <a:rPr lang="en-US" sz="2600" dirty="0" smtClean="0">
                <a:solidFill>
                  <a:srgbClr val="DE0000"/>
                </a:solidFill>
                <a:latin typeface="Trebuchet MS" panose="020B0603020202020204" pitchFamily="34" charset="0"/>
              </a:rPr>
              <a:t>Works Silently  </a:t>
            </a:r>
            <a:r>
              <a:rPr lang="en-US" sz="2600" dirty="0" smtClean="0">
                <a:solidFill>
                  <a:srgbClr val="663300"/>
                </a:solidFill>
                <a:latin typeface="Trebuchet MS" panose="020B0603020202020204" pitchFamily="34" charset="0"/>
              </a:rPr>
              <a:t>Leprosy</a:t>
            </a:r>
          </a:p>
          <a:p>
            <a:pPr algn="ctr"/>
            <a:endParaRPr lang="en-US" sz="1600" dirty="0">
              <a:solidFill>
                <a:srgbClr val="663300"/>
              </a:solidFill>
              <a:latin typeface="Trebuchet MS" panose="020B0603020202020204" pitchFamily="34" charset="0"/>
            </a:endParaRPr>
          </a:p>
          <a:p>
            <a:pPr algn="ctr"/>
            <a:r>
              <a:rPr lang="en-US" sz="2600" dirty="0" smtClean="0">
                <a:solidFill>
                  <a:srgbClr val="663300"/>
                </a:solidFill>
                <a:latin typeface="Trebuchet MS" panose="020B0603020202020204" pitchFamily="34" charset="0"/>
              </a:rPr>
              <a:t>Sin      </a:t>
            </a:r>
            <a:r>
              <a:rPr lang="en-US" sz="2600" dirty="0" smtClean="0">
                <a:solidFill>
                  <a:srgbClr val="DE0000"/>
                </a:solidFill>
                <a:latin typeface="Trebuchet MS" panose="020B0603020202020204" pitchFamily="34" charset="0"/>
              </a:rPr>
              <a:t>Disfigures</a:t>
            </a:r>
            <a:r>
              <a:rPr lang="en-US" sz="2600" dirty="0" smtClean="0">
                <a:solidFill>
                  <a:srgbClr val="663300"/>
                </a:solidFill>
                <a:latin typeface="Trebuchet MS" panose="020B0603020202020204" pitchFamily="34" charset="0"/>
              </a:rPr>
              <a:t>     Leprosy</a:t>
            </a:r>
          </a:p>
          <a:p>
            <a:pPr algn="ctr"/>
            <a:endParaRPr lang="en-US" sz="1600" dirty="0">
              <a:solidFill>
                <a:srgbClr val="663300"/>
              </a:solidFill>
              <a:latin typeface="Trebuchet MS" panose="020B0603020202020204" pitchFamily="34" charset="0"/>
            </a:endParaRPr>
          </a:p>
          <a:p>
            <a:pPr algn="ctr"/>
            <a:r>
              <a:rPr lang="en-US" sz="2600" dirty="0" smtClean="0">
                <a:solidFill>
                  <a:srgbClr val="663300"/>
                </a:solidFill>
                <a:latin typeface="Trebuchet MS" panose="020B0603020202020204" pitchFamily="34" charset="0"/>
              </a:rPr>
              <a:t>Sin   </a:t>
            </a:r>
            <a:r>
              <a:rPr lang="en-US" sz="2600" dirty="0" smtClean="0">
                <a:solidFill>
                  <a:srgbClr val="DE0000"/>
                </a:solidFill>
                <a:latin typeface="Trebuchet MS" panose="020B0603020202020204" pitchFamily="34" charset="0"/>
              </a:rPr>
              <a:t>Desensitizes</a:t>
            </a:r>
            <a:r>
              <a:rPr lang="en-US" sz="2600" dirty="0" smtClean="0">
                <a:solidFill>
                  <a:srgbClr val="663300"/>
                </a:solidFill>
                <a:latin typeface="Trebuchet MS" panose="020B0603020202020204" pitchFamily="34" charset="0"/>
              </a:rPr>
              <a:t>    Leprosy</a:t>
            </a:r>
          </a:p>
          <a:p>
            <a:pPr algn="ctr"/>
            <a:endParaRPr lang="en-US" sz="1600" dirty="0">
              <a:solidFill>
                <a:srgbClr val="663300"/>
              </a:solidFill>
              <a:latin typeface="Trebuchet MS" panose="020B0603020202020204" pitchFamily="34" charset="0"/>
            </a:endParaRPr>
          </a:p>
          <a:p>
            <a:pPr algn="ctr"/>
            <a:r>
              <a:rPr lang="en-US" sz="2600" dirty="0" smtClean="0">
                <a:solidFill>
                  <a:srgbClr val="663300"/>
                </a:solidFill>
                <a:latin typeface="Trebuchet MS" panose="020B0603020202020204" pitchFamily="34" charset="0"/>
              </a:rPr>
              <a:t>Sin        </a:t>
            </a:r>
            <a:r>
              <a:rPr lang="en-US" sz="2600" dirty="0" smtClean="0">
                <a:solidFill>
                  <a:srgbClr val="DE0000"/>
                </a:solidFill>
                <a:latin typeface="Trebuchet MS" panose="020B0603020202020204" pitchFamily="34" charset="0"/>
              </a:rPr>
              <a:t>Death   </a:t>
            </a:r>
            <a:r>
              <a:rPr lang="en-US" sz="2600" dirty="0" smtClean="0">
                <a:solidFill>
                  <a:srgbClr val="663300"/>
                </a:solidFill>
                <a:latin typeface="Trebuchet MS" panose="020B0603020202020204" pitchFamily="34" charset="0"/>
              </a:rPr>
              <a:t>     Leprosy</a:t>
            </a:r>
            <a:endParaRPr lang="en-US" sz="2600" dirty="0">
              <a:solidFill>
                <a:srgbClr val="7030A0"/>
              </a:solidFill>
              <a:latin typeface="Georgia" panose="02040502050405020303" pitchFamily="18" charset="0"/>
            </a:endParaRPr>
          </a:p>
        </p:txBody>
      </p:sp>
      <p:sp>
        <p:nvSpPr>
          <p:cNvPr id="5" name="TextBox 4"/>
          <p:cNvSpPr txBox="1"/>
          <p:nvPr/>
        </p:nvSpPr>
        <p:spPr>
          <a:xfrm>
            <a:off x="354842" y="4279607"/>
            <a:ext cx="4080680" cy="954107"/>
          </a:xfrm>
          <a:prstGeom prst="rect">
            <a:avLst/>
          </a:prstGeom>
          <a:noFill/>
        </p:spPr>
        <p:txBody>
          <a:bodyPr wrap="square" rtlCol="0">
            <a:spAutoFit/>
          </a:bodyPr>
          <a:lstStyle/>
          <a:p>
            <a:pPr algn="ctr"/>
            <a:r>
              <a:rPr lang="en-US" sz="2800" b="1" dirty="0" smtClean="0">
                <a:solidFill>
                  <a:srgbClr val="EB660B"/>
                </a:solidFill>
              </a:rPr>
              <a:t>Mercy and             Utter Unworthiness</a:t>
            </a:r>
            <a:endParaRPr lang="en-US" sz="2800" b="1" dirty="0">
              <a:solidFill>
                <a:srgbClr val="DE0000"/>
              </a:solidFill>
            </a:endParaRPr>
          </a:p>
        </p:txBody>
      </p:sp>
    </p:spTree>
    <p:extLst>
      <p:ext uri="{BB962C8B-B14F-4D97-AF65-F5344CB8AC3E}">
        <p14:creationId xmlns:p14="http://schemas.microsoft.com/office/powerpoint/2010/main" val="39588244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wipe(left)">
                                      <p:cBhvr>
                                        <p:cTn id="7" dur="10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1000"/>
                                        <p:tgtEl>
                                          <p:spTgt spid="4">
                                            <p:txEl>
                                              <p:pRg st="8" end="8"/>
                                            </p:txEl>
                                          </p:spTgt>
                                        </p:tgtEl>
                                      </p:cBhvr>
                                    </p:animEffect>
                                    <p:anim calcmode="lin" valueType="num">
                                      <p:cBhvr>
                                        <p:cTn id="1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1000"/>
                                        <p:tgtEl>
                                          <p:spTgt spid="2">
                                            <p:txEl>
                                              <p:pRg st="8" end="8"/>
                                            </p:txEl>
                                          </p:spTgt>
                                        </p:tgtEl>
                                      </p:cBhvr>
                                    </p:animEffect>
                                    <p:anim calcmode="lin" valueType="num">
                                      <p:cBhvr>
                                        <p:cTn id="4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1000"/>
                                        <p:tgtEl>
                                          <p:spTgt spid="2">
                                            <p:txEl>
                                              <p:pRg st="10" end="10"/>
                                            </p:txEl>
                                          </p:spTgt>
                                        </p:tgtEl>
                                      </p:cBhvr>
                                    </p:animEffect>
                                    <p:anim calcmode="lin" valueType="num">
                                      <p:cBhvr>
                                        <p:cTn id="5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0126"/>
            <a:ext cx="9144000" cy="553998"/>
          </a:xfrm>
          <a:prstGeom prst="rect">
            <a:avLst/>
          </a:prstGeom>
          <a:noFill/>
        </p:spPr>
        <p:txBody>
          <a:bodyPr wrap="square" rtlCol="0">
            <a:spAutoFit/>
          </a:bodyPr>
          <a:lstStyle/>
          <a:p>
            <a:pPr algn="ctr"/>
            <a:r>
              <a:rPr lang="en-US" sz="3000" b="1" spc="300" dirty="0" smtClean="0">
                <a:solidFill>
                  <a:srgbClr val="DE0000"/>
                </a:solidFill>
              </a:rPr>
              <a:t>Practical Steps to be “</a:t>
            </a:r>
            <a:r>
              <a:rPr lang="en-US" sz="3000" b="1" u="sng" spc="300" dirty="0" smtClean="0">
                <a:solidFill>
                  <a:srgbClr val="DE0000"/>
                </a:solidFill>
              </a:rPr>
              <a:t>More</a:t>
            </a:r>
            <a:r>
              <a:rPr lang="en-US" sz="3000" b="1" spc="300" dirty="0" smtClean="0">
                <a:solidFill>
                  <a:srgbClr val="DE0000"/>
                </a:solidFill>
              </a:rPr>
              <a:t>” Thankful</a:t>
            </a:r>
            <a:endParaRPr lang="en-US" sz="3000" b="1" spc="300" dirty="0">
              <a:solidFill>
                <a:srgbClr val="DE0000"/>
              </a:solidFill>
            </a:endParaRPr>
          </a:p>
        </p:txBody>
      </p:sp>
      <p:sp>
        <p:nvSpPr>
          <p:cNvPr id="2" name="Rectangle 1"/>
          <p:cNvSpPr/>
          <p:nvPr/>
        </p:nvSpPr>
        <p:spPr>
          <a:xfrm>
            <a:off x="4572000" y="813306"/>
            <a:ext cx="4299045" cy="2739211"/>
          </a:xfrm>
          <a:prstGeom prst="rect">
            <a:avLst/>
          </a:prstGeom>
        </p:spPr>
        <p:txBody>
          <a:bodyPr wrap="square">
            <a:spAutoFit/>
          </a:bodyPr>
          <a:lstStyle/>
          <a:p>
            <a:pPr algn="ctr"/>
            <a:r>
              <a:rPr lang="en-US" sz="2400" dirty="0">
                <a:solidFill>
                  <a:schemeClr val="bg1"/>
                </a:solidFill>
              </a:rPr>
              <a:t>(Psalms 50:23) </a:t>
            </a:r>
            <a:r>
              <a:rPr lang="en-US" sz="2400" dirty="0" smtClean="0">
                <a:solidFill>
                  <a:schemeClr val="bg1"/>
                </a:solidFill>
              </a:rPr>
              <a:t>The </a:t>
            </a:r>
            <a:r>
              <a:rPr lang="en-US" sz="2400" dirty="0">
                <a:solidFill>
                  <a:schemeClr val="bg1"/>
                </a:solidFill>
              </a:rPr>
              <a:t>one who </a:t>
            </a:r>
            <a:r>
              <a:rPr lang="en-US" sz="2400" dirty="0">
                <a:solidFill>
                  <a:srgbClr val="DE0000"/>
                </a:solidFill>
              </a:rPr>
              <a:t>offers thanksgiving as his sacrifice glorifies me; </a:t>
            </a:r>
            <a:r>
              <a:rPr lang="en-US" sz="2400" dirty="0">
                <a:solidFill>
                  <a:schemeClr val="bg1"/>
                </a:solidFill>
              </a:rPr>
              <a:t>to one who orders his way rightly I will show the salvation of God!"</a:t>
            </a:r>
          </a:p>
          <a:p>
            <a:endParaRPr lang="en-US" sz="2800" dirty="0"/>
          </a:p>
        </p:txBody>
      </p:sp>
      <p:sp>
        <p:nvSpPr>
          <p:cNvPr id="6" name="Rectangle 5"/>
          <p:cNvSpPr/>
          <p:nvPr/>
        </p:nvSpPr>
        <p:spPr>
          <a:xfrm>
            <a:off x="354842" y="805218"/>
            <a:ext cx="4080680" cy="4544703"/>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DE0000"/>
              </a:solidFill>
              <a:sym typeface="Wingdings" panose="05000000000000000000" pitchFamily="2" charset="2"/>
            </a:endParaRPr>
          </a:p>
          <a:p>
            <a:pPr algn="ctr"/>
            <a:endParaRPr lang="en-US" sz="2000" dirty="0" smtClean="0">
              <a:solidFill>
                <a:srgbClr val="DE0000"/>
              </a:solidFill>
              <a:sym typeface="Wingdings" panose="05000000000000000000" pitchFamily="2" charset="2"/>
            </a:endParaRPr>
          </a:p>
          <a:p>
            <a:pPr algn="ctr"/>
            <a:r>
              <a:rPr lang="en-US" sz="2400" dirty="0" smtClean="0">
                <a:solidFill>
                  <a:srgbClr val="DE0000"/>
                </a:solidFill>
                <a:sym typeface="Wingdings" panose="05000000000000000000" pitchFamily="2" charset="2"/>
              </a:rPr>
              <a:t></a:t>
            </a:r>
            <a:r>
              <a:rPr lang="en-US" sz="2400" dirty="0" smtClean="0">
                <a:solidFill>
                  <a:schemeClr val="bg1"/>
                </a:solidFill>
                <a:sym typeface="Wingdings" panose="05000000000000000000" pitchFamily="2" charset="2"/>
              </a:rPr>
              <a:t> </a:t>
            </a:r>
            <a:r>
              <a:rPr lang="en-US" sz="2400" dirty="0" smtClean="0">
                <a:solidFill>
                  <a:schemeClr val="bg1"/>
                </a:solidFill>
              </a:rPr>
              <a:t>Pray “Only” Thanksgiving</a:t>
            </a:r>
          </a:p>
          <a:p>
            <a:pPr algn="ctr"/>
            <a:endParaRPr lang="en-US" sz="2000" dirty="0">
              <a:solidFill>
                <a:schemeClr val="bg1"/>
              </a:solidFill>
            </a:endParaRPr>
          </a:p>
          <a:p>
            <a:pPr algn="ctr"/>
            <a:r>
              <a:rPr lang="en-US" sz="2400" dirty="0" smtClean="0">
                <a:solidFill>
                  <a:srgbClr val="DE0000"/>
                </a:solidFill>
                <a:sym typeface="Wingdings" panose="05000000000000000000" pitchFamily="2" charset="2"/>
              </a:rPr>
              <a:t></a:t>
            </a:r>
            <a:r>
              <a:rPr lang="en-US" sz="2400" dirty="0">
                <a:solidFill>
                  <a:schemeClr val="bg1"/>
                </a:solidFill>
                <a:sym typeface="Wingdings" panose="05000000000000000000" pitchFamily="2" charset="2"/>
              </a:rPr>
              <a:t> </a:t>
            </a:r>
            <a:r>
              <a:rPr lang="en-US" sz="2400" dirty="0" smtClean="0">
                <a:solidFill>
                  <a:schemeClr val="bg1"/>
                </a:solidFill>
              </a:rPr>
              <a:t>Daily Thanksgiving Journal</a:t>
            </a:r>
          </a:p>
          <a:p>
            <a:pPr algn="ctr"/>
            <a:endParaRPr lang="en-US" sz="2000" dirty="0">
              <a:solidFill>
                <a:schemeClr val="bg1"/>
              </a:solidFill>
            </a:endParaRPr>
          </a:p>
          <a:p>
            <a:pPr algn="ctr"/>
            <a:r>
              <a:rPr lang="en-US" sz="2400" dirty="0" smtClean="0">
                <a:solidFill>
                  <a:srgbClr val="DE0000"/>
                </a:solidFill>
                <a:sym typeface="Wingdings" panose="05000000000000000000" pitchFamily="2" charset="2"/>
              </a:rPr>
              <a:t> </a:t>
            </a:r>
            <a:r>
              <a:rPr lang="en-US" sz="2400" dirty="0" smtClean="0">
                <a:solidFill>
                  <a:schemeClr val="bg1"/>
                </a:solidFill>
              </a:rPr>
              <a:t>Thanks for </a:t>
            </a:r>
            <a:r>
              <a:rPr lang="en-US" sz="2400" dirty="0" smtClean="0">
                <a:solidFill>
                  <a:srgbClr val="C00000"/>
                </a:solidFill>
              </a:rPr>
              <a:t>Salvation</a:t>
            </a:r>
          </a:p>
          <a:p>
            <a:pPr algn="ctr"/>
            <a:endParaRPr lang="en-US" sz="2000" dirty="0">
              <a:solidFill>
                <a:srgbClr val="C00000"/>
              </a:solidFill>
              <a:sym typeface="Wingdings" panose="05000000000000000000" pitchFamily="2" charset="2"/>
            </a:endParaRPr>
          </a:p>
          <a:p>
            <a:pPr algn="ctr"/>
            <a:endParaRPr lang="en-US" sz="2400" dirty="0">
              <a:solidFill>
                <a:srgbClr val="C00000"/>
              </a:solidFill>
            </a:endParaRPr>
          </a:p>
          <a:p>
            <a:endParaRPr lang="en-US" sz="2400" dirty="0"/>
          </a:p>
          <a:p>
            <a:endParaRPr lang="en-US" sz="2400" dirty="0"/>
          </a:p>
          <a:p>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p:txBody>
      </p:sp>
    </p:spTree>
    <p:extLst>
      <p:ext uri="{BB962C8B-B14F-4D97-AF65-F5344CB8AC3E}">
        <p14:creationId xmlns:p14="http://schemas.microsoft.com/office/powerpoint/2010/main" val="39213058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1000"/>
                                        <p:tgtEl>
                                          <p:spTgt spid="6">
                                            <p:txEl>
                                              <p:pRg st="6" end="6"/>
                                            </p:txEl>
                                          </p:spTgt>
                                        </p:tgtEl>
                                      </p:cBhvr>
                                    </p:animEffect>
                                    <p:anim calcmode="lin" valueType="num">
                                      <p:cBhvr>
                                        <p:cTn id="2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0126"/>
            <a:ext cx="9144000" cy="553998"/>
          </a:xfrm>
          <a:prstGeom prst="rect">
            <a:avLst/>
          </a:prstGeom>
          <a:noFill/>
        </p:spPr>
        <p:txBody>
          <a:bodyPr wrap="square" rtlCol="0">
            <a:spAutoFit/>
          </a:bodyPr>
          <a:lstStyle/>
          <a:p>
            <a:pPr algn="ctr"/>
            <a:r>
              <a:rPr lang="en-US" sz="3000" b="1" spc="300" dirty="0" smtClean="0">
                <a:solidFill>
                  <a:srgbClr val="DE0000"/>
                </a:solidFill>
              </a:rPr>
              <a:t>Practical Steps to be “</a:t>
            </a:r>
            <a:r>
              <a:rPr lang="en-US" sz="3000" b="1" u="sng" spc="300" dirty="0" smtClean="0">
                <a:solidFill>
                  <a:srgbClr val="DE0000"/>
                </a:solidFill>
              </a:rPr>
              <a:t>More</a:t>
            </a:r>
            <a:r>
              <a:rPr lang="en-US" sz="3000" b="1" spc="300" dirty="0" smtClean="0">
                <a:solidFill>
                  <a:srgbClr val="DE0000"/>
                </a:solidFill>
              </a:rPr>
              <a:t>” Thankful</a:t>
            </a:r>
            <a:endParaRPr lang="en-US" sz="3000" b="1" spc="300" dirty="0">
              <a:solidFill>
                <a:srgbClr val="DE0000"/>
              </a:solidFill>
            </a:endParaRPr>
          </a:p>
        </p:txBody>
      </p:sp>
      <p:sp>
        <p:nvSpPr>
          <p:cNvPr id="2" name="Rectangle 1"/>
          <p:cNvSpPr/>
          <p:nvPr/>
        </p:nvSpPr>
        <p:spPr>
          <a:xfrm>
            <a:off x="4572000" y="813306"/>
            <a:ext cx="4299045" cy="2369880"/>
          </a:xfrm>
          <a:prstGeom prst="rect">
            <a:avLst/>
          </a:prstGeom>
        </p:spPr>
        <p:txBody>
          <a:bodyPr wrap="square">
            <a:spAutoFit/>
          </a:bodyPr>
          <a:lstStyle/>
          <a:p>
            <a:pPr algn="ctr"/>
            <a:r>
              <a:rPr lang="en-US" sz="2400" dirty="0">
                <a:solidFill>
                  <a:schemeClr val="bg1"/>
                </a:solidFill>
              </a:rPr>
              <a:t>(1 Timothy 4:4)  For everything created by God is good, and nothing is to be rejected </a:t>
            </a:r>
            <a:r>
              <a:rPr lang="en-US" sz="2400" dirty="0">
                <a:solidFill>
                  <a:srgbClr val="DE0000"/>
                </a:solidFill>
              </a:rPr>
              <a:t>if it is received with thanksgiving,</a:t>
            </a:r>
          </a:p>
          <a:p>
            <a:endParaRPr lang="en-US" sz="2800" dirty="0"/>
          </a:p>
        </p:txBody>
      </p:sp>
      <p:sp>
        <p:nvSpPr>
          <p:cNvPr id="5" name="Rectangle 4"/>
          <p:cNvSpPr/>
          <p:nvPr/>
        </p:nvSpPr>
        <p:spPr>
          <a:xfrm>
            <a:off x="354842" y="805218"/>
            <a:ext cx="4080680" cy="4544703"/>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DE0000"/>
              </a:solidFill>
              <a:sym typeface="Wingdings" panose="05000000000000000000" pitchFamily="2" charset="2"/>
            </a:endParaRPr>
          </a:p>
          <a:p>
            <a:pPr algn="ctr"/>
            <a:endParaRPr lang="en-US" sz="2400" dirty="0" smtClean="0">
              <a:solidFill>
                <a:srgbClr val="DE0000"/>
              </a:solidFill>
              <a:sym typeface="Wingdings" panose="05000000000000000000" pitchFamily="2" charset="2"/>
            </a:endParaRPr>
          </a:p>
          <a:p>
            <a:pPr algn="ctr"/>
            <a:endParaRPr lang="en-US" sz="2400" dirty="0">
              <a:solidFill>
                <a:srgbClr val="DE0000"/>
              </a:solidFill>
              <a:sym typeface="Wingdings" panose="05000000000000000000" pitchFamily="2" charset="2"/>
            </a:endParaRPr>
          </a:p>
          <a:p>
            <a:pPr algn="ctr"/>
            <a:endParaRPr lang="en-US" sz="1600" dirty="0" smtClean="0">
              <a:solidFill>
                <a:srgbClr val="DE0000"/>
              </a:solidFill>
              <a:sym typeface="Wingdings" panose="05000000000000000000" pitchFamily="2" charset="2"/>
            </a:endParaRPr>
          </a:p>
          <a:p>
            <a:pPr algn="ctr"/>
            <a:r>
              <a:rPr lang="en-US" sz="2400" dirty="0" smtClean="0">
                <a:solidFill>
                  <a:srgbClr val="DE0000"/>
                </a:solidFill>
                <a:sym typeface="Wingdings" panose="05000000000000000000" pitchFamily="2" charset="2"/>
              </a:rPr>
              <a:t></a:t>
            </a:r>
            <a:r>
              <a:rPr lang="en-US" sz="2400" dirty="0" smtClean="0">
                <a:solidFill>
                  <a:schemeClr val="bg1"/>
                </a:solidFill>
                <a:sym typeface="Wingdings" panose="05000000000000000000" pitchFamily="2" charset="2"/>
              </a:rPr>
              <a:t> </a:t>
            </a:r>
            <a:r>
              <a:rPr lang="en-US" sz="2400" dirty="0" smtClean="0">
                <a:solidFill>
                  <a:schemeClr val="bg1"/>
                </a:solidFill>
              </a:rPr>
              <a:t>Pray “Only” Thanksgiving</a:t>
            </a:r>
          </a:p>
          <a:p>
            <a:pPr algn="ctr"/>
            <a:endParaRPr lang="en-US" sz="2000" dirty="0">
              <a:solidFill>
                <a:schemeClr val="bg1"/>
              </a:solidFill>
            </a:endParaRPr>
          </a:p>
          <a:p>
            <a:pPr algn="ctr"/>
            <a:r>
              <a:rPr lang="en-US" sz="2400" dirty="0" smtClean="0">
                <a:solidFill>
                  <a:srgbClr val="DE0000"/>
                </a:solidFill>
                <a:sym typeface="Wingdings" panose="05000000000000000000" pitchFamily="2" charset="2"/>
              </a:rPr>
              <a:t></a:t>
            </a:r>
            <a:r>
              <a:rPr lang="en-US" sz="2400" dirty="0">
                <a:solidFill>
                  <a:schemeClr val="bg1"/>
                </a:solidFill>
                <a:sym typeface="Wingdings" panose="05000000000000000000" pitchFamily="2" charset="2"/>
              </a:rPr>
              <a:t> </a:t>
            </a:r>
            <a:r>
              <a:rPr lang="en-US" sz="2400" dirty="0" smtClean="0">
                <a:solidFill>
                  <a:schemeClr val="bg1"/>
                </a:solidFill>
              </a:rPr>
              <a:t>Daily Thanksgiving Journal</a:t>
            </a:r>
          </a:p>
          <a:p>
            <a:pPr algn="ctr"/>
            <a:endParaRPr lang="en-US" sz="2000" dirty="0">
              <a:solidFill>
                <a:schemeClr val="bg1"/>
              </a:solidFill>
            </a:endParaRPr>
          </a:p>
          <a:p>
            <a:pPr algn="ctr"/>
            <a:r>
              <a:rPr lang="en-US" sz="2400" dirty="0" smtClean="0">
                <a:solidFill>
                  <a:srgbClr val="DE0000"/>
                </a:solidFill>
                <a:sym typeface="Wingdings" panose="05000000000000000000" pitchFamily="2" charset="2"/>
              </a:rPr>
              <a:t> </a:t>
            </a:r>
            <a:r>
              <a:rPr lang="en-US" sz="2400" dirty="0" smtClean="0">
                <a:solidFill>
                  <a:schemeClr val="bg1"/>
                </a:solidFill>
              </a:rPr>
              <a:t>Thanks for </a:t>
            </a:r>
            <a:r>
              <a:rPr lang="en-US" sz="2400" dirty="0" smtClean="0">
                <a:solidFill>
                  <a:srgbClr val="C00000"/>
                </a:solidFill>
              </a:rPr>
              <a:t>Salvation</a:t>
            </a:r>
          </a:p>
          <a:p>
            <a:pPr algn="ctr"/>
            <a:endParaRPr lang="en-US" sz="2000" dirty="0">
              <a:solidFill>
                <a:srgbClr val="C00000"/>
              </a:solidFill>
              <a:sym typeface="Wingdings" panose="05000000000000000000" pitchFamily="2" charset="2"/>
            </a:endParaRPr>
          </a:p>
          <a:p>
            <a:pPr algn="ctr"/>
            <a:r>
              <a:rPr lang="en-US" sz="2400" dirty="0" smtClean="0">
                <a:solidFill>
                  <a:srgbClr val="DE0000"/>
                </a:solidFill>
                <a:sym typeface="Wingdings" panose="05000000000000000000" pitchFamily="2" charset="2"/>
              </a:rPr>
              <a:t></a:t>
            </a:r>
            <a:r>
              <a:rPr lang="en-US" sz="2400" dirty="0" smtClean="0">
                <a:solidFill>
                  <a:schemeClr val="bg1"/>
                </a:solidFill>
                <a:sym typeface="Wingdings" panose="05000000000000000000" pitchFamily="2" charset="2"/>
              </a:rPr>
              <a:t> </a:t>
            </a:r>
            <a:r>
              <a:rPr lang="en-US" sz="2400" dirty="0" smtClean="0">
                <a:solidFill>
                  <a:schemeClr val="bg1"/>
                </a:solidFill>
              </a:rPr>
              <a:t>Thanks </a:t>
            </a:r>
            <a:r>
              <a:rPr lang="en-US" sz="2400" dirty="0">
                <a:solidFill>
                  <a:schemeClr val="bg1"/>
                </a:solidFill>
              </a:rPr>
              <a:t>for </a:t>
            </a:r>
            <a:r>
              <a:rPr lang="en-US" sz="2400" dirty="0" smtClean="0">
                <a:solidFill>
                  <a:srgbClr val="C00000"/>
                </a:solidFill>
              </a:rPr>
              <a:t>Daily Food</a:t>
            </a:r>
          </a:p>
          <a:p>
            <a:pPr algn="ctr"/>
            <a:endParaRPr lang="en-US" sz="2000" dirty="0">
              <a:solidFill>
                <a:srgbClr val="C00000"/>
              </a:solidFill>
            </a:endParaRPr>
          </a:p>
          <a:p>
            <a:pPr algn="ctr"/>
            <a:endParaRPr lang="en-US" sz="2400" dirty="0">
              <a:solidFill>
                <a:srgbClr val="C00000"/>
              </a:solidFill>
            </a:endParaRPr>
          </a:p>
          <a:p>
            <a:endParaRPr lang="en-US" sz="2400" dirty="0"/>
          </a:p>
          <a:p>
            <a:endParaRPr lang="en-US" sz="2400" dirty="0"/>
          </a:p>
          <a:p>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p:txBody>
      </p:sp>
    </p:spTree>
    <p:extLst>
      <p:ext uri="{BB962C8B-B14F-4D97-AF65-F5344CB8AC3E}">
        <p14:creationId xmlns:p14="http://schemas.microsoft.com/office/powerpoint/2010/main" val="17212799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animEffect transition="in" filter="fade">
                                      <p:cBhvr>
                                        <p:cTn id="7" dur="1000"/>
                                        <p:tgtEl>
                                          <p:spTgt spid="5">
                                            <p:txEl>
                                              <p:pRg st="10" end="10"/>
                                            </p:txEl>
                                          </p:spTgt>
                                        </p:tgtEl>
                                      </p:cBhvr>
                                    </p:animEffect>
                                    <p:anim calcmode="lin" valueType="num">
                                      <p:cBhvr>
                                        <p:cTn id="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0126"/>
            <a:ext cx="9144000" cy="553998"/>
          </a:xfrm>
          <a:prstGeom prst="rect">
            <a:avLst/>
          </a:prstGeom>
          <a:noFill/>
        </p:spPr>
        <p:txBody>
          <a:bodyPr wrap="square" rtlCol="0">
            <a:spAutoFit/>
          </a:bodyPr>
          <a:lstStyle/>
          <a:p>
            <a:pPr algn="ctr"/>
            <a:r>
              <a:rPr lang="en-US" sz="3000" b="1" spc="300" dirty="0" smtClean="0">
                <a:solidFill>
                  <a:srgbClr val="DE0000"/>
                </a:solidFill>
              </a:rPr>
              <a:t>Practical Steps to be “</a:t>
            </a:r>
            <a:r>
              <a:rPr lang="en-US" sz="3000" b="1" u="sng" spc="300" dirty="0" smtClean="0">
                <a:solidFill>
                  <a:srgbClr val="DE0000"/>
                </a:solidFill>
              </a:rPr>
              <a:t>More</a:t>
            </a:r>
            <a:r>
              <a:rPr lang="en-US" sz="3000" b="1" spc="300" dirty="0" smtClean="0">
                <a:solidFill>
                  <a:srgbClr val="DE0000"/>
                </a:solidFill>
              </a:rPr>
              <a:t>” Thankful</a:t>
            </a:r>
            <a:endParaRPr lang="en-US" sz="3000" b="1" spc="300" dirty="0">
              <a:solidFill>
                <a:srgbClr val="DE0000"/>
              </a:solidFill>
            </a:endParaRPr>
          </a:p>
        </p:txBody>
      </p:sp>
      <p:sp>
        <p:nvSpPr>
          <p:cNvPr id="2" name="Rectangle 1"/>
          <p:cNvSpPr/>
          <p:nvPr/>
        </p:nvSpPr>
        <p:spPr>
          <a:xfrm>
            <a:off x="4572000" y="813306"/>
            <a:ext cx="4299045" cy="2369880"/>
          </a:xfrm>
          <a:prstGeom prst="rect">
            <a:avLst/>
          </a:prstGeom>
        </p:spPr>
        <p:txBody>
          <a:bodyPr wrap="square">
            <a:spAutoFit/>
          </a:bodyPr>
          <a:lstStyle/>
          <a:p>
            <a:pPr algn="ctr"/>
            <a:r>
              <a:rPr lang="en-US" sz="2400" dirty="0">
                <a:solidFill>
                  <a:schemeClr val="bg1"/>
                </a:solidFill>
              </a:rPr>
              <a:t>(1 Thessalonians 3:9)  For</a:t>
            </a:r>
            <a:r>
              <a:rPr lang="en-US" sz="2400" dirty="0">
                <a:solidFill>
                  <a:srgbClr val="DE0000"/>
                </a:solidFill>
              </a:rPr>
              <a:t> what thanksgiving can we return to God for you,</a:t>
            </a:r>
            <a:r>
              <a:rPr lang="en-US" sz="2400" dirty="0">
                <a:solidFill>
                  <a:schemeClr val="bg1"/>
                </a:solidFill>
              </a:rPr>
              <a:t> for all the joy that we feel for your sake before our God,</a:t>
            </a:r>
          </a:p>
          <a:p>
            <a:endParaRPr lang="en-US" sz="2800" dirty="0"/>
          </a:p>
        </p:txBody>
      </p:sp>
      <p:sp>
        <p:nvSpPr>
          <p:cNvPr id="5" name="Rectangle 4"/>
          <p:cNvSpPr/>
          <p:nvPr/>
        </p:nvSpPr>
        <p:spPr>
          <a:xfrm>
            <a:off x="354842" y="805218"/>
            <a:ext cx="4080680" cy="4544703"/>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DE0000"/>
              </a:solidFill>
              <a:sym typeface="Wingdings" panose="05000000000000000000" pitchFamily="2" charset="2"/>
            </a:endParaRPr>
          </a:p>
          <a:p>
            <a:pPr algn="ctr"/>
            <a:endParaRPr lang="en-US" sz="2400" dirty="0" smtClean="0">
              <a:solidFill>
                <a:srgbClr val="DE0000"/>
              </a:solidFill>
              <a:sym typeface="Wingdings" panose="05000000000000000000" pitchFamily="2" charset="2"/>
            </a:endParaRPr>
          </a:p>
          <a:p>
            <a:pPr algn="ctr"/>
            <a:endParaRPr lang="en-US" sz="2400" dirty="0">
              <a:solidFill>
                <a:srgbClr val="DE0000"/>
              </a:solidFill>
              <a:sym typeface="Wingdings" panose="05000000000000000000" pitchFamily="2" charset="2"/>
            </a:endParaRPr>
          </a:p>
          <a:p>
            <a:pPr algn="ctr"/>
            <a:endParaRPr lang="en-US" sz="4000" dirty="0" smtClean="0">
              <a:solidFill>
                <a:srgbClr val="DE0000"/>
              </a:solidFill>
              <a:sym typeface="Wingdings" panose="05000000000000000000" pitchFamily="2" charset="2"/>
            </a:endParaRPr>
          </a:p>
          <a:p>
            <a:pPr algn="ctr"/>
            <a:r>
              <a:rPr lang="en-US" sz="2400" dirty="0" smtClean="0">
                <a:solidFill>
                  <a:srgbClr val="DE0000"/>
                </a:solidFill>
                <a:sym typeface="Wingdings" panose="05000000000000000000" pitchFamily="2" charset="2"/>
              </a:rPr>
              <a:t></a:t>
            </a:r>
            <a:r>
              <a:rPr lang="en-US" sz="2400" dirty="0" smtClean="0">
                <a:solidFill>
                  <a:schemeClr val="bg1"/>
                </a:solidFill>
                <a:sym typeface="Wingdings" panose="05000000000000000000" pitchFamily="2" charset="2"/>
              </a:rPr>
              <a:t> </a:t>
            </a:r>
            <a:r>
              <a:rPr lang="en-US" sz="2400" dirty="0" smtClean="0">
                <a:solidFill>
                  <a:schemeClr val="bg1"/>
                </a:solidFill>
              </a:rPr>
              <a:t>Pray “Only” Thanksgiving</a:t>
            </a:r>
          </a:p>
          <a:p>
            <a:pPr algn="ctr"/>
            <a:endParaRPr lang="en-US" sz="2000" dirty="0">
              <a:solidFill>
                <a:schemeClr val="bg1"/>
              </a:solidFill>
            </a:endParaRPr>
          </a:p>
          <a:p>
            <a:pPr algn="ctr"/>
            <a:r>
              <a:rPr lang="en-US" sz="2400" dirty="0" smtClean="0">
                <a:solidFill>
                  <a:srgbClr val="DE0000"/>
                </a:solidFill>
                <a:sym typeface="Wingdings" panose="05000000000000000000" pitchFamily="2" charset="2"/>
              </a:rPr>
              <a:t></a:t>
            </a:r>
            <a:r>
              <a:rPr lang="en-US" sz="2400" dirty="0">
                <a:solidFill>
                  <a:schemeClr val="bg1"/>
                </a:solidFill>
                <a:sym typeface="Wingdings" panose="05000000000000000000" pitchFamily="2" charset="2"/>
              </a:rPr>
              <a:t> </a:t>
            </a:r>
            <a:r>
              <a:rPr lang="en-US" sz="2400" dirty="0" smtClean="0">
                <a:solidFill>
                  <a:schemeClr val="bg1"/>
                </a:solidFill>
              </a:rPr>
              <a:t>Daily Thanksgiving Journal</a:t>
            </a:r>
          </a:p>
          <a:p>
            <a:pPr algn="ctr"/>
            <a:endParaRPr lang="en-US" sz="2000" dirty="0">
              <a:solidFill>
                <a:schemeClr val="bg1"/>
              </a:solidFill>
            </a:endParaRPr>
          </a:p>
          <a:p>
            <a:pPr algn="ctr"/>
            <a:r>
              <a:rPr lang="en-US" sz="2400" dirty="0" smtClean="0">
                <a:solidFill>
                  <a:srgbClr val="DE0000"/>
                </a:solidFill>
                <a:sym typeface="Wingdings" panose="05000000000000000000" pitchFamily="2" charset="2"/>
              </a:rPr>
              <a:t> </a:t>
            </a:r>
            <a:r>
              <a:rPr lang="en-US" sz="2400" dirty="0" smtClean="0">
                <a:solidFill>
                  <a:schemeClr val="bg1"/>
                </a:solidFill>
              </a:rPr>
              <a:t>Thanks for </a:t>
            </a:r>
            <a:r>
              <a:rPr lang="en-US" sz="2400" dirty="0" smtClean="0">
                <a:solidFill>
                  <a:srgbClr val="C00000"/>
                </a:solidFill>
              </a:rPr>
              <a:t>Salvation</a:t>
            </a:r>
          </a:p>
          <a:p>
            <a:pPr algn="ctr"/>
            <a:endParaRPr lang="en-US" sz="2000" dirty="0">
              <a:solidFill>
                <a:srgbClr val="C00000"/>
              </a:solidFill>
              <a:sym typeface="Wingdings" panose="05000000000000000000" pitchFamily="2" charset="2"/>
            </a:endParaRPr>
          </a:p>
          <a:p>
            <a:pPr algn="ctr"/>
            <a:r>
              <a:rPr lang="en-US" sz="2400" dirty="0" smtClean="0">
                <a:solidFill>
                  <a:srgbClr val="DE0000"/>
                </a:solidFill>
                <a:sym typeface="Wingdings" panose="05000000000000000000" pitchFamily="2" charset="2"/>
              </a:rPr>
              <a:t></a:t>
            </a:r>
            <a:r>
              <a:rPr lang="en-US" sz="2400" dirty="0" smtClean="0">
                <a:solidFill>
                  <a:schemeClr val="bg1"/>
                </a:solidFill>
                <a:sym typeface="Wingdings" panose="05000000000000000000" pitchFamily="2" charset="2"/>
              </a:rPr>
              <a:t> </a:t>
            </a:r>
            <a:r>
              <a:rPr lang="en-US" sz="2400" dirty="0" smtClean="0">
                <a:solidFill>
                  <a:schemeClr val="bg1"/>
                </a:solidFill>
              </a:rPr>
              <a:t>Thanks </a:t>
            </a:r>
            <a:r>
              <a:rPr lang="en-US" sz="2400" dirty="0">
                <a:solidFill>
                  <a:schemeClr val="bg1"/>
                </a:solidFill>
              </a:rPr>
              <a:t>for </a:t>
            </a:r>
            <a:r>
              <a:rPr lang="en-US" sz="2400" dirty="0" smtClean="0">
                <a:solidFill>
                  <a:srgbClr val="C00000"/>
                </a:solidFill>
              </a:rPr>
              <a:t>Daily Food</a:t>
            </a:r>
          </a:p>
          <a:p>
            <a:pPr algn="ctr"/>
            <a:endParaRPr lang="en-US" sz="2000" dirty="0">
              <a:solidFill>
                <a:srgbClr val="C00000"/>
              </a:solidFill>
            </a:endParaRPr>
          </a:p>
          <a:p>
            <a:pPr algn="ctr"/>
            <a:r>
              <a:rPr lang="en-US" sz="2400" dirty="0">
                <a:solidFill>
                  <a:srgbClr val="DE0000"/>
                </a:solidFill>
                <a:sym typeface="Wingdings" panose="05000000000000000000" pitchFamily="2" charset="2"/>
              </a:rPr>
              <a:t></a:t>
            </a:r>
            <a:r>
              <a:rPr lang="en-US" sz="2400" dirty="0">
                <a:solidFill>
                  <a:schemeClr val="bg1"/>
                </a:solidFill>
                <a:sym typeface="Wingdings" panose="05000000000000000000" pitchFamily="2" charset="2"/>
              </a:rPr>
              <a:t> </a:t>
            </a:r>
            <a:r>
              <a:rPr lang="en-US" sz="2400" dirty="0">
                <a:solidFill>
                  <a:schemeClr val="bg1"/>
                </a:solidFill>
              </a:rPr>
              <a:t>Thanks for </a:t>
            </a:r>
            <a:r>
              <a:rPr lang="en-US" sz="2400" dirty="0" smtClean="0">
                <a:solidFill>
                  <a:srgbClr val="C00000"/>
                </a:solidFill>
              </a:rPr>
              <a:t>Christians</a:t>
            </a:r>
            <a:endParaRPr lang="en-US" sz="2400" dirty="0">
              <a:solidFill>
                <a:srgbClr val="C00000"/>
              </a:solidFill>
            </a:endParaRPr>
          </a:p>
          <a:p>
            <a:pPr algn="ctr"/>
            <a:endParaRPr lang="en-US" sz="2400" dirty="0">
              <a:solidFill>
                <a:srgbClr val="C00000"/>
              </a:solidFill>
            </a:endParaRPr>
          </a:p>
          <a:p>
            <a:endParaRPr lang="en-US" sz="2400" dirty="0"/>
          </a:p>
          <a:p>
            <a:endParaRPr lang="en-US" sz="2400" dirty="0"/>
          </a:p>
          <a:p>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p:txBody>
      </p:sp>
    </p:spTree>
    <p:extLst>
      <p:ext uri="{BB962C8B-B14F-4D97-AF65-F5344CB8AC3E}">
        <p14:creationId xmlns:p14="http://schemas.microsoft.com/office/powerpoint/2010/main" val="482001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animEffect transition="in" filter="fade">
                                      <p:cBhvr>
                                        <p:cTn id="7" dur="1000"/>
                                        <p:tgtEl>
                                          <p:spTgt spid="5">
                                            <p:txEl>
                                              <p:pRg st="12" end="12"/>
                                            </p:txEl>
                                          </p:spTgt>
                                        </p:tgtEl>
                                      </p:cBhvr>
                                    </p:animEffect>
                                    <p:anim calcmode="lin" valueType="num">
                                      <p:cBhvr>
                                        <p:cTn id="8"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0126"/>
            <a:ext cx="9144000" cy="553998"/>
          </a:xfrm>
          <a:prstGeom prst="rect">
            <a:avLst/>
          </a:prstGeom>
          <a:noFill/>
        </p:spPr>
        <p:txBody>
          <a:bodyPr wrap="square" rtlCol="0">
            <a:spAutoFit/>
          </a:bodyPr>
          <a:lstStyle/>
          <a:p>
            <a:pPr algn="ctr"/>
            <a:r>
              <a:rPr lang="en-US" sz="3000" b="1" spc="300" dirty="0" smtClean="0">
                <a:solidFill>
                  <a:srgbClr val="DE0000"/>
                </a:solidFill>
              </a:rPr>
              <a:t>Practical Steps to be “</a:t>
            </a:r>
            <a:r>
              <a:rPr lang="en-US" sz="3000" b="1" u="sng" spc="300" dirty="0" smtClean="0">
                <a:solidFill>
                  <a:srgbClr val="DE0000"/>
                </a:solidFill>
              </a:rPr>
              <a:t>More</a:t>
            </a:r>
            <a:r>
              <a:rPr lang="en-US" sz="3000" b="1" spc="300" dirty="0" smtClean="0">
                <a:solidFill>
                  <a:srgbClr val="DE0000"/>
                </a:solidFill>
              </a:rPr>
              <a:t>” Thankful</a:t>
            </a:r>
            <a:endParaRPr lang="en-US" sz="3000" b="1" spc="300" dirty="0">
              <a:solidFill>
                <a:srgbClr val="DE0000"/>
              </a:solidFill>
            </a:endParaRPr>
          </a:p>
        </p:txBody>
      </p:sp>
      <p:sp>
        <p:nvSpPr>
          <p:cNvPr id="2" name="Rectangle 1"/>
          <p:cNvSpPr/>
          <p:nvPr/>
        </p:nvSpPr>
        <p:spPr>
          <a:xfrm>
            <a:off x="4572000" y="813306"/>
            <a:ext cx="4572000" cy="3046988"/>
          </a:xfrm>
          <a:prstGeom prst="rect">
            <a:avLst/>
          </a:prstGeom>
        </p:spPr>
        <p:txBody>
          <a:bodyPr wrap="square">
            <a:spAutoFit/>
          </a:bodyPr>
          <a:lstStyle/>
          <a:p>
            <a:pPr algn="ctr"/>
            <a:r>
              <a:rPr lang="en-US" sz="2400" dirty="0">
                <a:solidFill>
                  <a:schemeClr val="bg1"/>
                </a:solidFill>
              </a:rPr>
              <a:t>(1 Timothy </a:t>
            </a:r>
            <a:r>
              <a:rPr lang="en-US" sz="2400" dirty="0" smtClean="0">
                <a:solidFill>
                  <a:schemeClr val="bg1"/>
                </a:solidFill>
              </a:rPr>
              <a:t>2:1-2) I </a:t>
            </a:r>
            <a:r>
              <a:rPr lang="en-US" sz="2400" dirty="0">
                <a:solidFill>
                  <a:schemeClr val="bg1"/>
                </a:solidFill>
              </a:rPr>
              <a:t>urge that supplications, prayers, intercessions, and </a:t>
            </a:r>
            <a:r>
              <a:rPr lang="en-US" sz="2400" dirty="0">
                <a:solidFill>
                  <a:srgbClr val="DE0000"/>
                </a:solidFill>
              </a:rPr>
              <a:t>thanksgivings be made for all </a:t>
            </a:r>
            <a:r>
              <a:rPr lang="en-US" sz="2400" dirty="0" smtClean="0">
                <a:solidFill>
                  <a:srgbClr val="DE0000"/>
                </a:solidFill>
              </a:rPr>
              <a:t>people, </a:t>
            </a:r>
            <a:r>
              <a:rPr lang="en-US" sz="2400" dirty="0">
                <a:solidFill>
                  <a:srgbClr val="DE0000"/>
                </a:solidFill>
              </a:rPr>
              <a:t>for kings and all who are in high positions, that we may lead a peaceful and quiet life, </a:t>
            </a:r>
            <a:r>
              <a:rPr lang="en-US" sz="2400" dirty="0">
                <a:solidFill>
                  <a:schemeClr val="bg1"/>
                </a:solidFill>
              </a:rPr>
              <a:t>godly and dignified in every way</a:t>
            </a:r>
            <a:r>
              <a:rPr lang="en-US" sz="2400" dirty="0" smtClean="0">
                <a:solidFill>
                  <a:schemeClr val="bg1"/>
                </a:solidFill>
              </a:rPr>
              <a:t>.</a:t>
            </a:r>
            <a:endParaRPr lang="en-US" sz="2800" dirty="0"/>
          </a:p>
        </p:txBody>
      </p:sp>
      <p:sp>
        <p:nvSpPr>
          <p:cNvPr id="5" name="Rectangle 4"/>
          <p:cNvSpPr/>
          <p:nvPr/>
        </p:nvSpPr>
        <p:spPr>
          <a:xfrm>
            <a:off x="354842" y="805218"/>
            <a:ext cx="4080680" cy="4544703"/>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DE0000"/>
              </a:solidFill>
              <a:sym typeface="Wingdings" panose="05000000000000000000" pitchFamily="2" charset="2"/>
            </a:endParaRPr>
          </a:p>
          <a:p>
            <a:pPr algn="ctr"/>
            <a:endParaRPr lang="en-US" sz="2400" dirty="0" smtClean="0">
              <a:solidFill>
                <a:srgbClr val="DE0000"/>
              </a:solidFill>
              <a:sym typeface="Wingdings" panose="05000000000000000000" pitchFamily="2" charset="2"/>
            </a:endParaRPr>
          </a:p>
          <a:p>
            <a:pPr algn="ctr"/>
            <a:endParaRPr lang="en-US" sz="2400" dirty="0">
              <a:solidFill>
                <a:srgbClr val="DE0000"/>
              </a:solidFill>
              <a:sym typeface="Wingdings" panose="05000000000000000000" pitchFamily="2" charset="2"/>
            </a:endParaRPr>
          </a:p>
          <a:p>
            <a:pPr algn="ctr"/>
            <a:endParaRPr lang="en-US" sz="3600" dirty="0" smtClean="0">
              <a:solidFill>
                <a:srgbClr val="DE0000"/>
              </a:solidFill>
              <a:sym typeface="Wingdings" panose="05000000000000000000" pitchFamily="2" charset="2"/>
            </a:endParaRPr>
          </a:p>
          <a:p>
            <a:pPr algn="ctr"/>
            <a:endParaRPr lang="en-US" sz="2400" dirty="0" smtClean="0">
              <a:solidFill>
                <a:srgbClr val="DE0000"/>
              </a:solidFill>
              <a:sym typeface="Wingdings" panose="05000000000000000000" pitchFamily="2" charset="2"/>
            </a:endParaRPr>
          </a:p>
          <a:p>
            <a:pPr algn="ctr"/>
            <a:r>
              <a:rPr lang="en-US" sz="2400" dirty="0" smtClean="0">
                <a:solidFill>
                  <a:srgbClr val="DE0000"/>
                </a:solidFill>
                <a:sym typeface="Wingdings" panose="05000000000000000000" pitchFamily="2" charset="2"/>
              </a:rPr>
              <a:t></a:t>
            </a:r>
            <a:r>
              <a:rPr lang="en-US" sz="2400" dirty="0" smtClean="0">
                <a:solidFill>
                  <a:schemeClr val="bg1"/>
                </a:solidFill>
                <a:sym typeface="Wingdings" panose="05000000000000000000" pitchFamily="2" charset="2"/>
              </a:rPr>
              <a:t> </a:t>
            </a:r>
            <a:r>
              <a:rPr lang="en-US" sz="2400" dirty="0" smtClean="0">
                <a:solidFill>
                  <a:schemeClr val="bg1"/>
                </a:solidFill>
              </a:rPr>
              <a:t>Pray “Only” Thanksgiving</a:t>
            </a:r>
          </a:p>
          <a:p>
            <a:pPr algn="ctr"/>
            <a:endParaRPr lang="en-US" sz="2000" dirty="0">
              <a:solidFill>
                <a:schemeClr val="bg1"/>
              </a:solidFill>
            </a:endParaRPr>
          </a:p>
          <a:p>
            <a:pPr algn="ctr"/>
            <a:r>
              <a:rPr lang="en-US" sz="2400" dirty="0" smtClean="0">
                <a:solidFill>
                  <a:srgbClr val="DE0000"/>
                </a:solidFill>
                <a:sym typeface="Wingdings" panose="05000000000000000000" pitchFamily="2" charset="2"/>
              </a:rPr>
              <a:t></a:t>
            </a:r>
            <a:r>
              <a:rPr lang="en-US" sz="2400" dirty="0">
                <a:solidFill>
                  <a:schemeClr val="bg1"/>
                </a:solidFill>
                <a:sym typeface="Wingdings" panose="05000000000000000000" pitchFamily="2" charset="2"/>
              </a:rPr>
              <a:t> </a:t>
            </a:r>
            <a:r>
              <a:rPr lang="en-US" sz="2400" dirty="0" smtClean="0">
                <a:solidFill>
                  <a:schemeClr val="bg1"/>
                </a:solidFill>
              </a:rPr>
              <a:t>Daily Thanksgiving Journal</a:t>
            </a:r>
          </a:p>
          <a:p>
            <a:pPr algn="ctr"/>
            <a:endParaRPr lang="en-US" sz="2000" dirty="0">
              <a:solidFill>
                <a:schemeClr val="bg1"/>
              </a:solidFill>
            </a:endParaRPr>
          </a:p>
          <a:p>
            <a:pPr algn="ctr"/>
            <a:r>
              <a:rPr lang="en-US" sz="2400" dirty="0" smtClean="0">
                <a:solidFill>
                  <a:srgbClr val="DE0000"/>
                </a:solidFill>
                <a:sym typeface="Wingdings" panose="05000000000000000000" pitchFamily="2" charset="2"/>
              </a:rPr>
              <a:t> </a:t>
            </a:r>
            <a:r>
              <a:rPr lang="en-US" sz="2400" dirty="0" smtClean="0">
                <a:solidFill>
                  <a:schemeClr val="bg1"/>
                </a:solidFill>
              </a:rPr>
              <a:t>Thanks for </a:t>
            </a:r>
            <a:r>
              <a:rPr lang="en-US" sz="2400" dirty="0" smtClean="0">
                <a:solidFill>
                  <a:srgbClr val="C00000"/>
                </a:solidFill>
              </a:rPr>
              <a:t>Salvation</a:t>
            </a:r>
          </a:p>
          <a:p>
            <a:pPr algn="ctr"/>
            <a:endParaRPr lang="en-US" sz="2000" dirty="0">
              <a:solidFill>
                <a:srgbClr val="C00000"/>
              </a:solidFill>
              <a:sym typeface="Wingdings" panose="05000000000000000000" pitchFamily="2" charset="2"/>
            </a:endParaRPr>
          </a:p>
          <a:p>
            <a:pPr algn="ctr"/>
            <a:r>
              <a:rPr lang="en-US" sz="2400" dirty="0" smtClean="0">
                <a:solidFill>
                  <a:srgbClr val="DE0000"/>
                </a:solidFill>
                <a:sym typeface="Wingdings" panose="05000000000000000000" pitchFamily="2" charset="2"/>
              </a:rPr>
              <a:t></a:t>
            </a:r>
            <a:r>
              <a:rPr lang="en-US" sz="2400" dirty="0" smtClean="0">
                <a:solidFill>
                  <a:schemeClr val="bg1"/>
                </a:solidFill>
                <a:sym typeface="Wingdings" panose="05000000000000000000" pitchFamily="2" charset="2"/>
              </a:rPr>
              <a:t> </a:t>
            </a:r>
            <a:r>
              <a:rPr lang="en-US" sz="2400" dirty="0" smtClean="0">
                <a:solidFill>
                  <a:schemeClr val="bg1"/>
                </a:solidFill>
              </a:rPr>
              <a:t>Thanks </a:t>
            </a:r>
            <a:r>
              <a:rPr lang="en-US" sz="2400" dirty="0">
                <a:solidFill>
                  <a:schemeClr val="bg1"/>
                </a:solidFill>
              </a:rPr>
              <a:t>for </a:t>
            </a:r>
            <a:r>
              <a:rPr lang="en-US" sz="2400" dirty="0" smtClean="0">
                <a:solidFill>
                  <a:srgbClr val="C00000"/>
                </a:solidFill>
              </a:rPr>
              <a:t>Daily Food</a:t>
            </a:r>
          </a:p>
          <a:p>
            <a:pPr algn="ctr"/>
            <a:endParaRPr lang="en-US" sz="2000" dirty="0">
              <a:solidFill>
                <a:srgbClr val="C00000"/>
              </a:solidFill>
            </a:endParaRPr>
          </a:p>
          <a:p>
            <a:pPr algn="ctr"/>
            <a:r>
              <a:rPr lang="en-US" sz="2400" dirty="0" smtClean="0">
                <a:solidFill>
                  <a:srgbClr val="DE0000"/>
                </a:solidFill>
                <a:sym typeface="Wingdings" panose="05000000000000000000" pitchFamily="2" charset="2"/>
              </a:rPr>
              <a:t></a:t>
            </a:r>
            <a:r>
              <a:rPr lang="en-US" sz="2400" dirty="0" smtClean="0">
                <a:solidFill>
                  <a:schemeClr val="bg1"/>
                </a:solidFill>
                <a:sym typeface="Wingdings" panose="05000000000000000000" pitchFamily="2" charset="2"/>
              </a:rPr>
              <a:t> </a:t>
            </a:r>
            <a:r>
              <a:rPr lang="en-US" sz="2400" dirty="0" smtClean="0">
                <a:solidFill>
                  <a:schemeClr val="bg1"/>
                </a:solidFill>
              </a:rPr>
              <a:t>Thanks </a:t>
            </a:r>
            <a:r>
              <a:rPr lang="en-US" sz="2400" dirty="0">
                <a:solidFill>
                  <a:schemeClr val="bg1"/>
                </a:solidFill>
              </a:rPr>
              <a:t>for </a:t>
            </a:r>
            <a:r>
              <a:rPr lang="en-US" sz="2400" dirty="0" smtClean="0">
                <a:solidFill>
                  <a:srgbClr val="C00000"/>
                </a:solidFill>
              </a:rPr>
              <a:t>Christians</a:t>
            </a:r>
          </a:p>
          <a:p>
            <a:pPr algn="ctr"/>
            <a:endParaRPr lang="en-US" sz="2000" dirty="0">
              <a:solidFill>
                <a:srgbClr val="C00000"/>
              </a:solidFill>
            </a:endParaRPr>
          </a:p>
          <a:p>
            <a:pPr algn="ctr"/>
            <a:r>
              <a:rPr lang="en-US" sz="2400" dirty="0" smtClean="0">
                <a:solidFill>
                  <a:srgbClr val="DE0000"/>
                </a:solidFill>
                <a:sym typeface="Wingdings" panose="05000000000000000000" pitchFamily="2" charset="2"/>
              </a:rPr>
              <a:t></a:t>
            </a:r>
            <a:r>
              <a:rPr lang="en-US" sz="2400" dirty="0" smtClean="0">
                <a:solidFill>
                  <a:srgbClr val="C00000"/>
                </a:solidFill>
                <a:sym typeface="Wingdings" panose="05000000000000000000" pitchFamily="2" charset="2"/>
              </a:rPr>
              <a:t> </a:t>
            </a:r>
            <a:r>
              <a:rPr lang="en-US" sz="2400" dirty="0" smtClean="0">
                <a:solidFill>
                  <a:schemeClr val="bg1"/>
                </a:solidFill>
                <a:sym typeface="Wingdings" panose="05000000000000000000" pitchFamily="2" charset="2"/>
              </a:rPr>
              <a:t>Thanks for </a:t>
            </a:r>
            <a:r>
              <a:rPr lang="en-US" sz="2400" dirty="0" smtClean="0">
                <a:solidFill>
                  <a:srgbClr val="C00000"/>
                </a:solidFill>
                <a:sym typeface="Wingdings" panose="05000000000000000000" pitchFamily="2" charset="2"/>
              </a:rPr>
              <a:t>Peace</a:t>
            </a:r>
            <a:endParaRPr lang="en-US" sz="2400" dirty="0">
              <a:solidFill>
                <a:srgbClr val="C00000"/>
              </a:solidFill>
            </a:endParaRPr>
          </a:p>
          <a:p>
            <a:endParaRPr lang="en-US" sz="2400" dirty="0"/>
          </a:p>
          <a:p>
            <a:endParaRPr lang="en-US" sz="2400" dirty="0"/>
          </a:p>
          <a:p>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p:txBody>
      </p:sp>
    </p:spTree>
    <p:extLst>
      <p:ext uri="{BB962C8B-B14F-4D97-AF65-F5344CB8AC3E}">
        <p14:creationId xmlns:p14="http://schemas.microsoft.com/office/powerpoint/2010/main" val="1559134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5" end="15"/>
                                            </p:txEl>
                                          </p:spTgt>
                                        </p:tgtEl>
                                        <p:attrNameLst>
                                          <p:attrName>style.visibility</p:attrName>
                                        </p:attrNameLst>
                                      </p:cBhvr>
                                      <p:to>
                                        <p:strVal val="visible"/>
                                      </p:to>
                                    </p:set>
                                    <p:animEffect transition="in" filter="fade">
                                      <p:cBhvr>
                                        <p:cTn id="7" dur="1000"/>
                                        <p:tgtEl>
                                          <p:spTgt spid="5">
                                            <p:txEl>
                                              <p:pRg st="15" end="15"/>
                                            </p:txEl>
                                          </p:spTgt>
                                        </p:tgtEl>
                                      </p:cBhvr>
                                    </p:animEffect>
                                    <p:anim calcmode="lin" valueType="num">
                                      <p:cBhvr>
                                        <p:cTn id="8"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5" end="15"/>
                                            </p:txEl>
                                          </p:spTgt>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28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716" y="150126"/>
            <a:ext cx="8748215" cy="584775"/>
          </a:xfrm>
          <a:prstGeom prst="rect">
            <a:avLst/>
          </a:prstGeom>
          <a:noFill/>
        </p:spPr>
        <p:txBody>
          <a:bodyPr wrap="square" rtlCol="0">
            <a:spAutoFit/>
          </a:bodyPr>
          <a:lstStyle/>
          <a:p>
            <a:r>
              <a:rPr lang="en-US" sz="3200" b="1" spc="300" dirty="0" smtClean="0">
                <a:solidFill>
                  <a:srgbClr val="DE0000"/>
                </a:solidFill>
              </a:rPr>
              <a:t>Why Did the Lepers “Stand Afar Off”?</a:t>
            </a:r>
            <a:endParaRPr lang="en-US" sz="3200" b="1" spc="300" dirty="0">
              <a:solidFill>
                <a:srgbClr val="DE0000"/>
              </a:solidFill>
            </a:endParaRPr>
          </a:p>
        </p:txBody>
      </p:sp>
      <p:sp>
        <p:nvSpPr>
          <p:cNvPr id="4" name="Rectangle 3"/>
          <p:cNvSpPr/>
          <p:nvPr/>
        </p:nvSpPr>
        <p:spPr>
          <a:xfrm>
            <a:off x="354842" y="846160"/>
            <a:ext cx="4913194" cy="4285398"/>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(Leviticus </a:t>
            </a:r>
            <a:r>
              <a:rPr lang="en-US" sz="2400" b="1" dirty="0" smtClean="0">
                <a:solidFill>
                  <a:schemeClr val="bg1"/>
                </a:solidFill>
              </a:rPr>
              <a:t>13:45-46) The </a:t>
            </a:r>
            <a:r>
              <a:rPr lang="en-US" sz="2400" b="1" dirty="0">
                <a:solidFill>
                  <a:schemeClr val="bg1"/>
                </a:solidFill>
              </a:rPr>
              <a:t>leprous person who has the disease shall wear torn clothes and let the hair of his head hang loose, and he shall cover his upper lip and cry out, 'Unclean, </a:t>
            </a:r>
            <a:r>
              <a:rPr lang="en-US" sz="2400" b="1" dirty="0" smtClean="0">
                <a:solidFill>
                  <a:schemeClr val="bg1"/>
                </a:solidFill>
              </a:rPr>
              <a:t>unclean. </a:t>
            </a:r>
            <a:r>
              <a:rPr lang="en-US" sz="2400" b="1" dirty="0">
                <a:solidFill>
                  <a:schemeClr val="bg1"/>
                </a:solidFill>
              </a:rPr>
              <a:t>He shall remain unclean as long as he has the disease. He is unclean. </a:t>
            </a:r>
            <a:r>
              <a:rPr lang="en-US" sz="2400" b="1" dirty="0">
                <a:solidFill>
                  <a:srgbClr val="C00000"/>
                </a:solidFill>
              </a:rPr>
              <a:t>He shall live alone. His dwelling shall be outside the camp.</a:t>
            </a:r>
          </a:p>
        </p:txBody>
      </p:sp>
      <p:sp>
        <p:nvSpPr>
          <p:cNvPr id="2" name="TextBox 1"/>
          <p:cNvSpPr txBox="1"/>
          <p:nvPr/>
        </p:nvSpPr>
        <p:spPr>
          <a:xfrm>
            <a:off x="5459104" y="773766"/>
            <a:ext cx="3357349" cy="2893100"/>
          </a:xfrm>
          <a:prstGeom prst="rect">
            <a:avLst/>
          </a:prstGeom>
          <a:noFill/>
        </p:spPr>
        <p:txBody>
          <a:bodyPr wrap="square" rtlCol="0">
            <a:spAutoFit/>
          </a:bodyPr>
          <a:lstStyle/>
          <a:p>
            <a:pPr algn="ctr"/>
            <a:r>
              <a:rPr lang="en-US" sz="2600" dirty="0" smtClean="0">
                <a:solidFill>
                  <a:srgbClr val="663300"/>
                </a:solidFill>
              </a:rPr>
              <a:t>“It is difficult to conceive any condition more thoroughly miserable than that of men afflicted with leprosy.” </a:t>
            </a:r>
            <a:r>
              <a:rPr lang="en-US" sz="2000" dirty="0" smtClean="0">
                <a:solidFill>
                  <a:srgbClr val="7030A0"/>
                </a:solidFill>
              </a:rPr>
              <a:t>–J.C. Ryle</a:t>
            </a:r>
            <a:endParaRPr lang="en-US" sz="2000" dirty="0">
              <a:solidFill>
                <a:srgbClr val="7030A0"/>
              </a:solidFill>
            </a:endParaRPr>
          </a:p>
        </p:txBody>
      </p:sp>
    </p:spTree>
    <p:extLst>
      <p:ext uri="{BB962C8B-B14F-4D97-AF65-F5344CB8AC3E}">
        <p14:creationId xmlns:p14="http://schemas.microsoft.com/office/powerpoint/2010/main" val="23256091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716" y="150126"/>
            <a:ext cx="8748215" cy="553998"/>
          </a:xfrm>
          <a:prstGeom prst="rect">
            <a:avLst/>
          </a:prstGeom>
          <a:noFill/>
        </p:spPr>
        <p:txBody>
          <a:bodyPr wrap="square" rtlCol="0">
            <a:spAutoFit/>
          </a:bodyPr>
          <a:lstStyle/>
          <a:p>
            <a:pPr algn="ctr"/>
            <a:r>
              <a:rPr lang="en-US" sz="3000" b="1" spc="300" dirty="0" smtClean="0">
                <a:solidFill>
                  <a:srgbClr val="DE0000"/>
                </a:solidFill>
              </a:rPr>
              <a:t>At </a:t>
            </a:r>
            <a:r>
              <a:rPr lang="en-US" sz="3000" b="1" u="sng" spc="300" dirty="0" smtClean="0">
                <a:solidFill>
                  <a:srgbClr val="DE0000"/>
                </a:solidFill>
              </a:rPr>
              <a:t>What Point</a:t>
            </a:r>
            <a:r>
              <a:rPr lang="en-US" sz="3000" b="1" spc="300" dirty="0" smtClean="0">
                <a:solidFill>
                  <a:srgbClr val="DE0000"/>
                </a:solidFill>
              </a:rPr>
              <a:t> “Go to the Priests”?</a:t>
            </a:r>
            <a:endParaRPr lang="en-US" sz="3000" b="1" spc="300" dirty="0">
              <a:solidFill>
                <a:srgbClr val="DE0000"/>
              </a:solidFill>
            </a:endParaRPr>
          </a:p>
        </p:txBody>
      </p:sp>
      <p:sp>
        <p:nvSpPr>
          <p:cNvPr id="4" name="Rectangle 3"/>
          <p:cNvSpPr/>
          <p:nvPr/>
        </p:nvSpPr>
        <p:spPr>
          <a:xfrm>
            <a:off x="354842" y="846161"/>
            <a:ext cx="4913194" cy="3234520"/>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(Leviticus </a:t>
            </a:r>
            <a:r>
              <a:rPr lang="en-US" sz="2400" b="1" dirty="0" smtClean="0">
                <a:solidFill>
                  <a:schemeClr val="bg1"/>
                </a:solidFill>
              </a:rPr>
              <a:t>14:2-3) This </a:t>
            </a:r>
            <a:r>
              <a:rPr lang="en-US" sz="2400" b="1" dirty="0">
                <a:solidFill>
                  <a:schemeClr val="bg1"/>
                </a:solidFill>
              </a:rPr>
              <a:t>shall be the law of the leprous person for the day of his cleansing. He shall be brought to the </a:t>
            </a:r>
            <a:r>
              <a:rPr lang="en-US" sz="2400" b="1" dirty="0" smtClean="0">
                <a:solidFill>
                  <a:schemeClr val="bg1"/>
                </a:solidFill>
              </a:rPr>
              <a:t>priest, </a:t>
            </a:r>
            <a:r>
              <a:rPr lang="en-US" sz="2400" b="1" dirty="0">
                <a:solidFill>
                  <a:schemeClr val="bg1"/>
                </a:solidFill>
              </a:rPr>
              <a:t>and the priest shall go out of the camp, and the priest shall look. </a:t>
            </a:r>
            <a:r>
              <a:rPr lang="en-US" sz="2400" b="1" dirty="0">
                <a:solidFill>
                  <a:srgbClr val="C00000"/>
                </a:solidFill>
              </a:rPr>
              <a:t>Then, if the case of leprous disease is healed in the leprous person,</a:t>
            </a:r>
          </a:p>
        </p:txBody>
      </p:sp>
      <p:sp>
        <p:nvSpPr>
          <p:cNvPr id="2" name="TextBox 1"/>
          <p:cNvSpPr txBox="1"/>
          <p:nvPr/>
        </p:nvSpPr>
        <p:spPr>
          <a:xfrm>
            <a:off x="5459104" y="717099"/>
            <a:ext cx="3357349" cy="3170099"/>
          </a:xfrm>
          <a:prstGeom prst="rect">
            <a:avLst/>
          </a:prstGeom>
          <a:noFill/>
        </p:spPr>
        <p:txBody>
          <a:bodyPr wrap="square" rtlCol="0">
            <a:spAutoFit/>
          </a:bodyPr>
          <a:lstStyle/>
          <a:p>
            <a:pPr algn="ctr"/>
            <a:r>
              <a:rPr lang="en-US" sz="2500" dirty="0" smtClean="0">
                <a:solidFill>
                  <a:srgbClr val="663300"/>
                </a:solidFill>
              </a:rPr>
              <a:t>“They decided to do so for they told each other and, indeed, rightly that this command involved a promise, the promise that they were to be healed.” </a:t>
            </a:r>
            <a:r>
              <a:rPr lang="en-US" sz="2000" dirty="0" smtClean="0">
                <a:solidFill>
                  <a:srgbClr val="7030A0"/>
                </a:solidFill>
              </a:rPr>
              <a:t>–R.C.H. </a:t>
            </a:r>
            <a:r>
              <a:rPr lang="en-US" sz="2000" dirty="0" err="1" smtClean="0">
                <a:solidFill>
                  <a:srgbClr val="7030A0"/>
                </a:solidFill>
              </a:rPr>
              <a:t>Lenski</a:t>
            </a:r>
            <a:endParaRPr lang="en-US" sz="2000" dirty="0">
              <a:solidFill>
                <a:srgbClr val="7030A0"/>
              </a:solidFill>
            </a:endParaRPr>
          </a:p>
        </p:txBody>
      </p:sp>
      <p:sp>
        <p:nvSpPr>
          <p:cNvPr id="5" name="TextBox 4"/>
          <p:cNvSpPr txBox="1"/>
          <p:nvPr/>
        </p:nvSpPr>
        <p:spPr>
          <a:xfrm>
            <a:off x="354842" y="4222718"/>
            <a:ext cx="4913194" cy="892552"/>
          </a:xfrm>
          <a:prstGeom prst="rect">
            <a:avLst/>
          </a:prstGeom>
          <a:noFill/>
        </p:spPr>
        <p:txBody>
          <a:bodyPr wrap="square" rtlCol="0">
            <a:spAutoFit/>
          </a:bodyPr>
          <a:lstStyle/>
          <a:p>
            <a:pPr algn="ctr"/>
            <a:r>
              <a:rPr lang="en-US" sz="2600" b="1" dirty="0" smtClean="0">
                <a:solidFill>
                  <a:srgbClr val="EB660B"/>
                </a:solidFill>
              </a:rPr>
              <a:t>Jesus’ Command </a:t>
            </a:r>
            <a:r>
              <a:rPr lang="en-US" sz="2600" b="1" dirty="0" smtClean="0">
                <a:solidFill>
                  <a:srgbClr val="DE0000"/>
                </a:solidFill>
              </a:rPr>
              <a:t>“</a:t>
            </a:r>
            <a:r>
              <a:rPr lang="en-US" sz="2600" b="1" u="sng" dirty="0" smtClean="0">
                <a:solidFill>
                  <a:srgbClr val="DE0000"/>
                </a:solidFill>
              </a:rPr>
              <a:t>Tested</a:t>
            </a:r>
            <a:r>
              <a:rPr lang="en-US" sz="2600" b="1" dirty="0" smtClean="0">
                <a:solidFill>
                  <a:srgbClr val="DE0000"/>
                </a:solidFill>
              </a:rPr>
              <a:t>”  </a:t>
            </a:r>
            <a:r>
              <a:rPr lang="en-US" sz="2600" b="1" dirty="0" smtClean="0">
                <a:solidFill>
                  <a:srgbClr val="EB660B"/>
                </a:solidFill>
              </a:rPr>
              <a:t>the Lepers!</a:t>
            </a:r>
            <a:endParaRPr lang="en-US" sz="2600" b="1" dirty="0">
              <a:solidFill>
                <a:srgbClr val="EB660B"/>
              </a:solidFill>
            </a:endParaRPr>
          </a:p>
        </p:txBody>
      </p:sp>
    </p:spTree>
    <p:extLst>
      <p:ext uri="{BB962C8B-B14F-4D97-AF65-F5344CB8AC3E}">
        <p14:creationId xmlns:p14="http://schemas.microsoft.com/office/powerpoint/2010/main" val="29228492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0126"/>
            <a:ext cx="9144000" cy="553998"/>
          </a:xfrm>
          <a:prstGeom prst="rect">
            <a:avLst/>
          </a:prstGeom>
          <a:noFill/>
        </p:spPr>
        <p:txBody>
          <a:bodyPr wrap="square" rtlCol="0">
            <a:spAutoFit/>
          </a:bodyPr>
          <a:lstStyle/>
          <a:p>
            <a:pPr algn="ctr"/>
            <a:r>
              <a:rPr lang="en-US" sz="3000" b="1" spc="300" dirty="0" smtClean="0">
                <a:solidFill>
                  <a:srgbClr val="DE0000"/>
                </a:solidFill>
              </a:rPr>
              <a:t>Debate God’s Words </a:t>
            </a:r>
            <a:r>
              <a:rPr lang="en-US" sz="3000" b="1" i="1" spc="300" dirty="0" smtClean="0">
                <a:solidFill>
                  <a:srgbClr val="EB660B"/>
                </a:solidFill>
              </a:rPr>
              <a:t>or,</a:t>
            </a:r>
            <a:r>
              <a:rPr lang="en-US" sz="3000" b="1" spc="300" dirty="0" smtClean="0">
                <a:solidFill>
                  <a:srgbClr val="DE0000"/>
                </a:solidFill>
              </a:rPr>
              <a:t> Do Them?</a:t>
            </a:r>
            <a:endParaRPr lang="en-US" sz="3000" b="1" spc="300" dirty="0">
              <a:solidFill>
                <a:srgbClr val="DE0000"/>
              </a:solidFill>
            </a:endParaRPr>
          </a:p>
        </p:txBody>
      </p:sp>
      <p:sp>
        <p:nvSpPr>
          <p:cNvPr id="4" name="Rectangle 3"/>
          <p:cNvSpPr/>
          <p:nvPr/>
        </p:nvSpPr>
        <p:spPr>
          <a:xfrm>
            <a:off x="354842" y="846161"/>
            <a:ext cx="4913194" cy="3302758"/>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bg1"/>
              </a:solidFill>
            </a:endParaRPr>
          </a:p>
          <a:p>
            <a:pPr algn="ctr"/>
            <a:endParaRPr lang="en-US" sz="2400" dirty="0">
              <a:solidFill>
                <a:schemeClr val="bg1"/>
              </a:solidFill>
            </a:endParaRPr>
          </a:p>
          <a:p>
            <a:pPr algn="ctr"/>
            <a:endParaRPr lang="en-US" sz="2400" dirty="0" smtClean="0">
              <a:solidFill>
                <a:schemeClr val="bg1"/>
              </a:solidFill>
            </a:endParaRPr>
          </a:p>
          <a:p>
            <a:pPr algn="ctr"/>
            <a:r>
              <a:rPr lang="en-US" sz="2400" dirty="0" smtClean="0">
                <a:solidFill>
                  <a:schemeClr val="bg1"/>
                </a:solidFill>
              </a:rPr>
              <a:t>(</a:t>
            </a:r>
            <a:r>
              <a:rPr lang="en-US" sz="2400" dirty="0">
                <a:solidFill>
                  <a:schemeClr val="bg1"/>
                </a:solidFill>
              </a:rPr>
              <a:t>Psalms 33:6) </a:t>
            </a:r>
            <a:r>
              <a:rPr lang="en-US" sz="2400" dirty="0" smtClean="0">
                <a:solidFill>
                  <a:srgbClr val="C00000"/>
                </a:solidFill>
              </a:rPr>
              <a:t>By </a:t>
            </a:r>
            <a:r>
              <a:rPr lang="en-US" sz="2400" dirty="0">
                <a:solidFill>
                  <a:srgbClr val="C00000"/>
                </a:solidFill>
              </a:rPr>
              <a:t>the word of the L</a:t>
            </a:r>
            <a:r>
              <a:rPr lang="en-US" sz="2200" dirty="0">
                <a:solidFill>
                  <a:srgbClr val="C00000"/>
                </a:solidFill>
              </a:rPr>
              <a:t>ORD</a:t>
            </a:r>
            <a:r>
              <a:rPr lang="en-US" sz="2400" dirty="0">
                <a:solidFill>
                  <a:srgbClr val="C00000"/>
                </a:solidFill>
              </a:rPr>
              <a:t> the heavens were made, </a:t>
            </a:r>
            <a:r>
              <a:rPr lang="en-US" sz="2400" dirty="0">
                <a:solidFill>
                  <a:schemeClr val="bg1"/>
                </a:solidFill>
              </a:rPr>
              <a:t>and by the breath of his mouth all their host</a:t>
            </a:r>
            <a:r>
              <a:rPr lang="en-US" sz="2400" dirty="0" smtClean="0">
                <a:solidFill>
                  <a:schemeClr val="bg1"/>
                </a:solidFill>
              </a:rPr>
              <a:t>.</a:t>
            </a:r>
          </a:p>
          <a:p>
            <a:pPr algn="ctr"/>
            <a:endParaRPr lang="en-US" sz="1200" dirty="0">
              <a:solidFill>
                <a:schemeClr val="bg1"/>
              </a:solidFill>
            </a:endParaRPr>
          </a:p>
          <a:p>
            <a:pPr algn="ctr"/>
            <a:r>
              <a:rPr lang="en-US" sz="2400" dirty="0">
                <a:solidFill>
                  <a:schemeClr val="bg1"/>
                </a:solidFill>
              </a:rPr>
              <a:t>(Psalms 107:20) </a:t>
            </a:r>
            <a:r>
              <a:rPr lang="en-US" sz="2400" dirty="0" smtClean="0">
                <a:solidFill>
                  <a:srgbClr val="C00000"/>
                </a:solidFill>
              </a:rPr>
              <a:t>He </a:t>
            </a:r>
            <a:r>
              <a:rPr lang="en-US" sz="2400" dirty="0">
                <a:solidFill>
                  <a:srgbClr val="C00000"/>
                </a:solidFill>
              </a:rPr>
              <a:t>sent out his word and healed them, </a:t>
            </a:r>
            <a:r>
              <a:rPr lang="en-US" sz="2400" dirty="0">
                <a:solidFill>
                  <a:schemeClr val="bg1"/>
                </a:solidFill>
              </a:rPr>
              <a:t>and delivered them from their destruction.</a:t>
            </a:r>
          </a:p>
          <a:p>
            <a:pPr algn="ctr"/>
            <a:endParaRPr lang="en-US" sz="2400" dirty="0"/>
          </a:p>
          <a:p>
            <a:pPr algn="ctr"/>
            <a:endParaRPr lang="en-US" sz="2400" dirty="0">
              <a:solidFill>
                <a:schemeClr val="bg1"/>
              </a:solidFill>
            </a:endParaRPr>
          </a:p>
          <a:p>
            <a:pPr algn="ctr"/>
            <a:endParaRPr lang="en-US" sz="2400" dirty="0"/>
          </a:p>
        </p:txBody>
      </p:sp>
      <p:sp>
        <p:nvSpPr>
          <p:cNvPr id="6" name="TextBox 5"/>
          <p:cNvSpPr txBox="1"/>
          <p:nvPr/>
        </p:nvSpPr>
        <p:spPr>
          <a:xfrm>
            <a:off x="354842" y="4290956"/>
            <a:ext cx="4913194" cy="892552"/>
          </a:xfrm>
          <a:prstGeom prst="rect">
            <a:avLst/>
          </a:prstGeom>
          <a:noFill/>
        </p:spPr>
        <p:txBody>
          <a:bodyPr wrap="square" rtlCol="0">
            <a:spAutoFit/>
          </a:bodyPr>
          <a:lstStyle/>
          <a:p>
            <a:pPr algn="ctr"/>
            <a:r>
              <a:rPr lang="en-US" sz="2600" b="1" dirty="0" smtClean="0">
                <a:solidFill>
                  <a:srgbClr val="EB660B"/>
                </a:solidFill>
              </a:rPr>
              <a:t>How simple Christianity is!  </a:t>
            </a:r>
            <a:r>
              <a:rPr lang="en-US" sz="2600" b="1" dirty="0" smtClean="0">
                <a:solidFill>
                  <a:srgbClr val="DE0000"/>
                </a:solidFill>
              </a:rPr>
              <a:t>Trust and Obey!</a:t>
            </a:r>
            <a:endParaRPr lang="en-US" sz="2600" b="1" dirty="0">
              <a:solidFill>
                <a:srgbClr val="DE0000"/>
              </a:solidFill>
            </a:endParaRPr>
          </a:p>
        </p:txBody>
      </p:sp>
    </p:spTree>
    <p:extLst>
      <p:ext uri="{BB962C8B-B14F-4D97-AF65-F5344CB8AC3E}">
        <p14:creationId xmlns:p14="http://schemas.microsoft.com/office/powerpoint/2010/main" val="35257670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10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34" y="150126"/>
            <a:ext cx="9048466" cy="553998"/>
          </a:xfrm>
          <a:prstGeom prst="rect">
            <a:avLst/>
          </a:prstGeom>
          <a:noFill/>
        </p:spPr>
        <p:txBody>
          <a:bodyPr wrap="square" rtlCol="0">
            <a:spAutoFit/>
          </a:bodyPr>
          <a:lstStyle/>
          <a:p>
            <a:pPr algn="ctr"/>
            <a:r>
              <a:rPr lang="en-US" sz="3000" b="1" spc="300" dirty="0" smtClean="0">
                <a:solidFill>
                  <a:srgbClr val="DE0000"/>
                </a:solidFill>
              </a:rPr>
              <a:t>Does the “Majority” Sway Our Vote?</a:t>
            </a:r>
            <a:endParaRPr lang="en-US" sz="3000" b="1" spc="300" dirty="0">
              <a:solidFill>
                <a:srgbClr val="DE0000"/>
              </a:solidFill>
            </a:endParaRPr>
          </a:p>
        </p:txBody>
      </p:sp>
      <p:sp>
        <p:nvSpPr>
          <p:cNvPr id="4" name="Rectangle 3"/>
          <p:cNvSpPr/>
          <p:nvPr/>
        </p:nvSpPr>
        <p:spPr>
          <a:xfrm>
            <a:off x="354842" y="955344"/>
            <a:ext cx="4080680" cy="3152633"/>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bg1"/>
              </a:solidFill>
            </a:endParaRPr>
          </a:p>
          <a:p>
            <a:pPr algn="ctr"/>
            <a:endParaRPr lang="en-US" sz="2400" dirty="0">
              <a:solidFill>
                <a:schemeClr val="bg1"/>
              </a:solidFill>
            </a:endParaRPr>
          </a:p>
          <a:p>
            <a:pPr algn="ctr"/>
            <a:endParaRPr lang="en-US" sz="1600" dirty="0" smtClean="0">
              <a:solidFill>
                <a:schemeClr val="bg1"/>
              </a:solidFill>
            </a:endParaRPr>
          </a:p>
          <a:p>
            <a:pPr algn="ctr"/>
            <a:r>
              <a:rPr lang="en-US" sz="2400" b="1" dirty="0" smtClean="0">
                <a:solidFill>
                  <a:srgbClr val="EB660B"/>
                </a:solidFill>
              </a:rPr>
              <a:t>Do you know these names?  </a:t>
            </a:r>
            <a:r>
              <a:rPr lang="en-US" sz="2400" b="1" dirty="0" err="1" smtClean="0">
                <a:solidFill>
                  <a:schemeClr val="bg1"/>
                </a:solidFill>
              </a:rPr>
              <a:t>Shammua</a:t>
            </a:r>
            <a:r>
              <a:rPr lang="en-US" sz="2400" b="1" dirty="0" smtClean="0">
                <a:solidFill>
                  <a:schemeClr val="bg1"/>
                </a:solidFill>
              </a:rPr>
              <a:t>, </a:t>
            </a:r>
            <a:r>
              <a:rPr lang="en-US" sz="2400" b="1" dirty="0" err="1" smtClean="0">
                <a:solidFill>
                  <a:schemeClr val="bg1"/>
                </a:solidFill>
              </a:rPr>
              <a:t>Shaphat</a:t>
            </a:r>
            <a:r>
              <a:rPr lang="en-US" sz="2400" b="1" dirty="0" smtClean="0">
                <a:solidFill>
                  <a:schemeClr val="bg1"/>
                </a:solidFill>
              </a:rPr>
              <a:t>, </a:t>
            </a:r>
            <a:r>
              <a:rPr lang="en-US" sz="2400" b="1" dirty="0" err="1" smtClean="0">
                <a:solidFill>
                  <a:schemeClr val="bg1"/>
                </a:solidFill>
              </a:rPr>
              <a:t>Igal</a:t>
            </a:r>
            <a:r>
              <a:rPr lang="en-US" sz="2400" b="1" dirty="0" smtClean="0">
                <a:solidFill>
                  <a:schemeClr val="bg1"/>
                </a:solidFill>
              </a:rPr>
              <a:t>, </a:t>
            </a:r>
            <a:r>
              <a:rPr lang="en-US" sz="2400" b="1" dirty="0" err="1" smtClean="0">
                <a:solidFill>
                  <a:schemeClr val="bg1"/>
                </a:solidFill>
              </a:rPr>
              <a:t>Palti</a:t>
            </a:r>
            <a:r>
              <a:rPr lang="en-US" sz="2400" b="1" dirty="0" smtClean="0">
                <a:solidFill>
                  <a:schemeClr val="bg1"/>
                </a:solidFill>
              </a:rPr>
              <a:t>, </a:t>
            </a:r>
            <a:r>
              <a:rPr lang="en-US" sz="2400" b="1" dirty="0" err="1" smtClean="0">
                <a:solidFill>
                  <a:schemeClr val="bg1"/>
                </a:solidFill>
              </a:rPr>
              <a:t>Gaddiel</a:t>
            </a:r>
            <a:r>
              <a:rPr lang="en-US" sz="2400" b="1" dirty="0" smtClean="0">
                <a:solidFill>
                  <a:schemeClr val="bg1"/>
                </a:solidFill>
              </a:rPr>
              <a:t>, </a:t>
            </a:r>
            <a:r>
              <a:rPr lang="en-US" sz="2400" b="1" dirty="0" err="1" smtClean="0">
                <a:solidFill>
                  <a:schemeClr val="bg1"/>
                </a:solidFill>
              </a:rPr>
              <a:t>Gaddi</a:t>
            </a:r>
            <a:r>
              <a:rPr lang="en-US" sz="2400" b="1" dirty="0" smtClean="0">
                <a:solidFill>
                  <a:schemeClr val="bg1"/>
                </a:solidFill>
              </a:rPr>
              <a:t>, </a:t>
            </a:r>
            <a:r>
              <a:rPr lang="en-US" sz="2400" b="1" dirty="0" err="1" smtClean="0">
                <a:solidFill>
                  <a:schemeClr val="bg1"/>
                </a:solidFill>
              </a:rPr>
              <a:t>Ammiel</a:t>
            </a:r>
            <a:r>
              <a:rPr lang="en-US" sz="2400" b="1" dirty="0" smtClean="0">
                <a:solidFill>
                  <a:schemeClr val="bg1"/>
                </a:solidFill>
              </a:rPr>
              <a:t>, </a:t>
            </a:r>
            <a:r>
              <a:rPr lang="en-US" sz="2400" b="1" dirty="0" err="1" smtClean="0">
                <a:solidFill>
                  <a:schemeClr val="bg1"/>
                </a:solidFill>
              </a:rPr>
              <a:t>Sethur</a:t>
            </a:r>
            <a:r>
              <a:rPr lang="en-US" sz="2400" b="1" dirty="0" smtClean="0">
                <a:solidFill>
                  <a:schemeClr val="bg1"/>
                </a:solidFill>
              </a:rPr>
              <a:t>, </a:t>
            </a:r>
            <a:r>
              <a:rPr lang="en-US" sz="2400" b="1" dirty="0" err="1" smtClean="0">
                <a:solidFill>
                  <a:schemeClr val="bg1"/>
                </a:solidFill>
              </a:rPr>
              <a:t>Nahbi</a:t>
            </a:r>
            <a:r>
              <a:rPr lang="en-US" sz="2400" b="1" dirty="0" smtClean="0">
                <a:solidFill>
                  <a:schemeClr val="bg1"/>
                </a:solidFill>
              </a:rPr>
              <a:t> &amp; </a:t>
            </a:r>
            <a:r>
              <a:rPr lang="en-US" sz="2400" b="1" dirty="0" err="1" smtClean="0">
                <a:solidFill>
                  <a:schemeClr val="bg1"/>
                </a:solidFill>
              </a:rPr>
              <a:t>Geuel</a:t>
            </a:r>
            <a:endParaRPr lang="en-US" sz="2400" b="1" dirty="0">
              <a:solidFill>
                <a:schemeClr val="bg1"/>
              </a:solidFill>
            </a:endParaRPr>
          </a:p>
          <a:p>
            <a:pPr algn="ctr"/>
            <a:endParaRPr lang="en-US" dirty="0" smtClean="0">
              <a:solidFill>
                <a:schemeClr val="bg1"/>
              </a:solidFill>
            </a:endParaRPr>
          </a:p>
          <a:p>
            <a:pPr algn="ctr"/>
            <a:r>
              <a:rPr lang="en-US" sz="2400" b="1" dirty="0" smtClean="0">
                <a:solidFill>
                  <a:srgbClr val="EB660B"/>
                </a:solidFill>
              </a:rPr>
              <a:t>Do you know these two?       </a:t>
            </a:r>
            <a:r>
              <a:rPr lang="en-US" sz="2400" b="1" u="sng" dirty="0" smtClean="0">
                <a:solidFill>
                  <a:srgbClr val="DE0000"/>
                </a:solidFill>
              </a:rPr>
              <a:t>Joshua and Caleb</a:t>
            </a:r>
            <a:endParaRPr lang="en-US" sz="2400" b="1" u="sng" dirty="0">
              <a:solidFill>
                <a:srgbClr val="DE0000"/>
              </a:solidFill>
            </a:endParaRPr>
          </a:p>
          <a:p>
            <a:pPr algn="ctr"/>
            <a:endParaRPr lang="en-US" sz="2400" dirty="0"/>
          </a:p>
          <a:p>
            <a:pPr algn="ctr"/>
            <a:endParaRPr lang="en-US" sz="2400" dirty="0">
              <a:solidFill>
                <a:schemeClr val="bg1"/>
              </a:solidFill>
            </a:endParaRPr>
          </a:p>
          <a:p>
            <a:pPr algn="ctr"/>
            <a:endParaRPr lang="en-US" sz="2400" dirty="0"/>
          </a:p>
        </p:txBody>
      </p:sp>
      <p:sp>
        <p:nvSpPr>
          <p:cNvPr id="2" name="Rectangle 1"/>
          <p:cNvSpPr/>
          <p:nvPr/>
        </p:nvSpPr>
        <p:spPr>
          <a:xfrm>
            <a:off x="4619767" y="704124"/>
            <a:ext cx="4421875" cy="3277820"/>
          </a:xfrm>
          <a:prstGeom prst="rect">
            <a:avLst/>
          </a:prstGeom>
        </p:spPr>
        <p:txBody>
          <a:bodyPr wrap="square">
            <a:spAutoFit/>
          </a:bodyPr>
          <a:lstStyle/>
          <a:p>
            <a:pPr algn="ctr"/>
            <a:r>
              <a:rPr lang="en-US" sz="2300" dirty="0">
                <a:solidFill>
                  <a:srgbClr val="EB660B"/>
                </a:solidFill>
                <a:latin typeface="Trebuchet MS" panose="020B0603020202020204" pitchFamily="34" charset="0"/>
              </a:rPr>
              <a:t>(John </a:t>
            </a:r>
            <a:r>
              <a:rPr lang="en-US" sz="2300" dirty="0" smtClean="0">
                <a:solidFill>
                  <a:srgbClr val="EB660B"/>
                </a:solidFill>
                <a:latin typeface="Trebuchet MS" panose="020B0603020202020204" pitchFamily="34" charset="0"/>
              </a:rPr>
              <a:t>12:42-43) </a:t>
            </a:r>
            <a:r>
              <a:rPr lang="en-US" sz="2300" dirty="0" smtClean="0">
                <a:solidFill>
                  <a:srgbClr val="663300"/>
                </a:solidFill>
                <a:latin typeface="Trebuchet MS" panose="020B0603020202020204" pitchFamily="34" charset="0"/>
              </a:rPr>
              <a:t>Many </a:t>
            </a:r>
            <a:r>
              <a:rPr lang="en-US" sz="2300" dirty="0">
                <a:solidFill>
                  <a:srgbClr val="663300"/>
                </a:solidFill>
                <a:latin typeface="Trebuchet MS" panose="020B0603020202020204" pitchFamily="34" charset="0"/>
              </a:rPr>
              <a:t>even of the authorities believed in him, but for fear of the Pharisees they did not confess it, so that they would not be put out of the synagogue</a:t>
            </a:r>
            <a:r>
              <a:rPr lang="en-US" sz="2300" dirty="0" smtClean="0">
                <a:solidFill>
                  <a:srgbClr val="663300"/>
                </a:solidFill>
                <a:latin typeface="Trebuchet MS" panose="020B0603020202020204" pitchFamily="34" charset="0"/>
              </a:rPr>
              <a:t>; </a:t>
            </a:r>
            <a:r>
              <a:rPr lang="en-US" sz="2300" dirty="0" smtClean="0">
                <a:solidFill>
                  <a:srgbClr val="C00000"/>
                </a:solidFill>
                <a:latin typeface="Trebuchet MS" panose="020B0603020202020204" pitchFamily="34" charset="0"/>
              </a:rPr>
              <a:t>for </a:t>
            </a:r>
            <a:r>
              <a:rPr lang="en-US" sz="2300" dirty="0">
                <a:solidFill>
                  <a:srgbClr val="C00000"/>
                </a:solidFill>
                <a:latin typeface="Trebuchet MS" panose="020B0603020202020204" pitchFamily="34" charset="0"/>
              </a:rPr>
              <a:t>they loved the glory that comes from man more than the glory that comes from God</a:t>
            </a:r>
            <a:r>
              <a:rPr lang="en-US" sz="2300" dirty="0" smtClean="0">
                <a:solidFill>
                  <a:srgbClr val="C00000"/>
                </a:solidFill>
                <a:latin typeface="Trebuchet MS" panose="020B0603020202020204" pitchFamily="34" charset="0"/>
              </a:rPr>
              <a:t>.</a:t>
            </a:r>
            <a:endParaRPr lang="en-US" dirty="0">
              <a:solidFill>
                <a:srgbClr val="C00000"/>
              </a:solidFill>
              <a:latin typeface="Georgia" panose="02040502050405020303" pitchFamily="18" charset="0"/>
            </a:endParaRPr>
          </a:p>
        </p:txBody>
      </p:sp>
    </p:spTree>
    <p:extLst>
      <p:ext uri="{BB962C8B-B14F-4D97-AF65-F5344CB8AC3E}">
        <p14:creationId xmlns:p14="http://schemas.microsoft.com/office/powerpoint/2010/main" val="9192557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arn(inVertical)">
                                      <p:cBhvr>
                                        <p:cTn id="7" dur="10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1000"/>
                                        <p:tgtEl>
                                          <p:spTgt spid="4">
                                            <p:txEl>
                                              <p:pRg st="5" end="5"/>
                                            </p:txEl>
                                          </p:spTgt>
                                        </p:tgtEl>
                                      </p:cBhvr>
                                    </p:animEffect>
                                    <p:anim calcmode="lin" valueType="num">
                                      <p:cBhvr>
                                        <p:cTn id="1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34" y="150126"/>
            <a:ext cx="9048466" cy="553998"/>
          </a:xfrm>
          <a:prstGeom prst="rect">
            <a:avLst/>
          </a:prstGeom>
          <a:noFill/>
        </p:spPr>
        <p:txBody>
          <a:bodyPr wrap="square" rtlCol="0">
            <a:spAutoFit/>
          </a:bodyPr>
          <a:lstStyle/>
          <a:p>
            <a:pPr algn="ctr"/>
            <a:r>
              <a:rPr lang="en-US" sz="3000" b="1" spc="300" dirty="0" smtClean="0">
                <a:solidFill>
                  <a:srgbClr val="DE0000"/>
                </a:solidFill>
              </a:rPr>
              <a:t>How Rare is “</a:t>
            </a:r>
            <a:r>
              <a:rPr lang="en-US" sz="3000" b="1" u="sng" spc="300" dirty="0" smtClean="0">
                <a:solidFill>
                  <a:srgbClr val="DE0000"/>
                </a:solidFill>
              </a:rPr>
              <a:t>True</a:t>
            </a:r>
            <a:r>
              <a:rPr lang="en-US" sz="3000" b="1" spc="300" dirty="0" smtClean="0">
                <a:solidFill>
                  <a:srgbClr val="DE0000"/>
                </a:solidFill>
              </a:rPr>
              <a:t>” Thankfulness!</a:t>
            </a:r>
            <a:endParaRPr lang="en-US" sz="3000" b="1" spc="300" dirty="0">
              <a:solidFill>
                <a:srgbClr val="DE0000"/>
              </a:solidFill>
            </a:endParaRPr>
          </a:p>
        </p:txBody>
      </p:sp>
      <p:sp>
        <p:nvSpPr>
          <p:cNvPr id="4" name="Rectangle 3"/>
          <p:cNvSpPr/>
          <p:nvPr/>
        </p:nvSpPr>
        <p:spPr>
          <a:xfrm>
            <a:off x="354842" y="944475"/>
            <a:ext cx="4080680" cy="3152633"/>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bg1"/>
              </a:solidFill>
            </a:endParaRPr>
          </a:p>
          <a:p>
            <a:pPr algn="ctr"/>
            <a:endParaRPr lang="en-US" sz="2400" b="1" dirty="0">
              <a:solidFill>
                <a:schemeClr val="bg1"/>
              </a:solidFill>
            </a:endParaRPr>
          </a:p>
          <a:p>
            <a:pPr algn="ctr"/>
            <a:endParaRPr lang="en-US" sz="1600" b="1" dirty="0" smtClean="0">
              <a:solidFill>
                <a:schemeClr val="bg1"/>
              </a:solidFill>
            </a:endParaRPr>
          </a:p>
          <a:p>
            <a:endParaRPr lang="en-US" sz="2400" b="1" dirty="0" smtClean="0">
              <a:solidFill>
                <a:schemeClr val="bg1"/>
              </a:solidFill>
            </a:endParaRPr>
          </a:p>
          <a:p>
            <a:pPr algn="ctr"/>
            <a:r>
              <a:rPr lang="en-US" sz="2400" b="1" dirty="0" smtClean="0">
                <a:solidFill>
                  <a:schemeClr val="bg1"/>
                </a:solidFill>
              </a:rPr>
              <a:t>(</a:t>
            </a:r>
            <a:r>
              <a:rPr lang="en-US" sz="2400" b="1" dirty="0">
                <a:solidFill>
                  <a:schemeClr val="bg1"/>
                </a:solidFill>
              </a:rPr>
              <a:t>Romans 1:21) </a:t>
            </a:r>
            <a:r>
              <a:rPr lang="en-US" sz="2400" b="1" dirty="0" smtClean="0">
                <a:solidFill>
                  <a:schemeClr val="bg1"/>
                </a:solidFill>
              </a:rPr>
              <a:t>For </a:t>
            </a:r>
            <a:r>
              <a:rPr lang="en-US" sz="2400" b="1" dirty="0">
                <a:solidFill>
                  <a:schemeClr val="bg1"/>
                </a:solidFill>
              </a:rPr>
              <a:t>although they knew God, they did not honor him as God or </a:t>
            </a:r>
            <a:r>
              <a:rPr lang="en-US" sz="2400" b="1" dirty="0">
                <a:solidFill>
                  <a:srgbClr val="DE0000"/>
                </a:solidFill>
              </a:rPr>
              <a:t>give thanks to him, </a:t>
            </a:r>
            <a:r>
              <a:rPr lang="en-US" sz="2400" b="1" dirty="0">
                <a:solidFill>
                  <a:schemeClr val="bg1"/>
                </a:solidFill>
              </a:rPr>
              <a:t>but they became futile in their thinking, and their foolish hearts were darkened.</a:t>
            </a:r>
          </a:p>
          <a:p>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p:txBody>
      </p:sp>
      <p:sp>
        <p:nvSpPr>
          <p:cNvPr id="2" name="Rectangle 1"/>
          <p:cNvSpPr/>
          <p:nvPr/>
        </p:nvSpPr>
        <p:spPr>
          <a:xfrm>
            <a:off x="4763069" y="1195443"/>
            <a:ext cx="3780429" cy="2169825"/>
          </a:xfrm>
          <a:prstGeom prst="rect">
            <a:avLst/>
          </a:prstGeom>
        </p:spPr>
        <p:txBody>
          <a:bodyPr wrap="square">
            <a:spAutoFit/>
          </a:bodyPr>
          <a:lstStyle/>
          <a:p>
            <a:pPr algn="ctr"/>
            <a:r>
              <a:rPr lang="en-US" sz="2800" dirty="0" smtClean="0">
                <a:solidFill>
                  <a:srgbClr val="663300"/>
                </a:solidFill>
                <a:latin typeface="Trebuchet MS" panose="020B0603020202020204" pitchFamily="34" charset="0"/>
              </a:rPr>
              <a:t>“If men do not give thanks quickly, they usually do not do so at all.”                          </a:t>
            </a:r>
            <a:r>
              <a:rPr lang="en-US" sz="2300" dirty="0" smtClean="0">
                <a:solidFill>
                  <a:srgbClr val="663300"/>
                </a:solidFill>
                <a:latin typeface="Trebuchet MS" panose="020B0603020202020204" pitchFamily="34" charset="0"/>
              </a:rPr>
              <a:t> </a:t>
            </a:r>
            <a:r>
              <a:rPr lang="en-US" sz="2300" dirty="0" smtClean="0">
                <a:solidFill>
                  <a:srgbClr val="7030A0"/>
                </a:solidFill>
                <a:latin typeface="Trebuchet MS" panose="020B0603020202020204" pitchFamily="34" charset="0"/>
              </a:rPr>
              <a:t>–Leon Morris</a:t>
            </a:r>
            <a:endParaRPr lang="en-US" dirty="0">
              <a:solidFill>
                <a:srgbClr val="7030A0"/>
              </a:solidFill>
              <a:latin typeface="Georgia" panose="02040502050405020303" pitchFamily="18" charset="0"/>
            </a:endParaRPr>
          </a:p>
        </p:txBody>
      </p:sp>
      <p:sp>
        <p:nvSpPr>
          <p:cNvPr id="5" name="TextBox 4"/>
          <p:cNvSpPr txBox="1"/>
          <p:nvPr/>
        </p:nvSpPr>
        <p:spPr>
          <a:xfrm>
            <a:off x="354842" y="4212101"/>
            <a:ext cx="4080680" cy="954107"/>
          </a:xfrm>
          <a:prstGeom prst="rect">
            <a:avLst/>
          </a:prstGeom>
          <a:noFill/>
        </p:spPr>
        <p:txBody>
          <a:bodyPr wrap="square" rtlCol="0">
            <a:spAutoFit/>
          </a:bodyPr>
          <a:lstStyle/>
          <a:p>
            <a:pPr algn="ctr"/>
            <a:r>
              <a:rPr lang="en-US" sz="2800" b="1" dirty="0" smtClean="0">
                <a:solidFill>
                  <a:srgbClr val="EB660B"/>
                </a:solidFill>
              </a:rPr>
              <a:t>“But the Nine…Where are They?”</a:t>
            </a:r>
            <a:endParaRPr lang="en-US" sz="2800" b="1" dirty="0">
              <a:solidFill>
                <a:srgbClr val="DE0000"/>
              </a:solidFill>
            </a:endParaRPr>
          </a:p>
        </p:txBody>
      </p:sp>
    </p:spTree>
    <p:extLst>
      <p:ext uri="{BB962C8B-B14F-4D97-AF65-F5344CB8AC3E}">
        <p14:creationId xmlns:p14="http://schemas.microsoft.com/office/powerpoint/2010/main" val="16112238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551" y="526407"/>
            <a:ext cx="3050275" cy="2092881"/>
          </a:xfrm>
          <a:prstGeom prst="rect">
            <a:avLst/>
          </a:prstGeom>
        </p:spPr>
        <p:txBody>
          <a:bodyPr wrap="square">
            <a:spAutoFit/>
          </a:bodyPr>
          <a:lstStyle/>
          <a:p>
            <a:pPr algn="ctr"/>
            <a:r>
              <a:rPr lang="en-US" sz="2600" dirty="0">
                <a:solidFill>
                  <a:srgbClr val="663300"/>
                </a:solidFill>
              </a:rPr>
              <a:t>(Psalms 103:2) </a:t>
            </a:r>
            <a:r>
              <a:rPr lang="en-US" sz="2600" dirty="0" smtClean="0">
                <a:solidFill>
                  <a:schemeClr val="bg1"/>
                </a:solidFill>
              </a:rPr>
              <a:t>Bless </a:t>
            </a:r>
            <a:r>
              <a:rPr lang="en-US" sz="2600" dirty="0">
                <a:solidFill>
                  <a:schemeClr val="bg1"/>
                </a:solidFill>
              </a:rPr>
              <a:t>the LORD, O my soul, and </a:t>
            </a:r>
            <a:r>
              <a:rPr lang="en-US" sz="2600" dirty="0">
                <a:solidFill>
                  <a:srgbClr val="C00000"/>
                </a:solidFill>
              </a:rPr>
              <a:t>forget not all his benefits,</a:t>
            </a:r>
          </a:p>
        </p:txBody>
      </p:sp>
      <p:sp>
        <p:nvSpPr>
          <p:cNvPr id="6" name="Rectangle 5"/>
          <p:cNvSpPr/>
          <p:nvPr/>
        </p:nvSpPr>
        <p:spPr>
          <a:xfrm>
            <a:off x="4299044" y="625524"/>
            <a:ext cx="4346813" cy="2092881"/>
          </a:xfrm>
          <a:prstGeom prst="rect">
            <a:avLst/>
          </a:prstGeom>
        </p:spPr>
        <p:txBody>
          <a:bodyPr wrap="square">
            <a:spAutoFit/>
          </a:bodyPr>
          <a:lstStyle/>
          <a:p>
            <a:pPr algn="ctr"/>
            <a:r>
              <a:rPr lang="en-US" sz="2600" dirty="0">
                <a:solidFill>
                  <a:srgbClr val="663300"/>
                </a:solidFill>
              </a:rPr>
              <a:t>(Colossians 2:7) </a:t>
            </a:r>
            <a:r>
              <a:rPr lang="en-US" sz="2600" dirty="0" smtClean="0">
                <a:solidFill>
                  <a:schemeClr val="bg1"/>
                </a:solidFill>
              </a:rPr>
              <a:t>Rooted </a:t>
            </a:r>
            <a:r>
              <a:rPr lang="en-US" sz="2600" dirty="0">
                <a:solidFill>
                  <a:schemeClr val="bg1"/>
                </a:solidFill>
              </a:rPr>
              <a:t>and built up in him and established in the faith, just as you were taught, </a:t>
            </a:r>
            <a:r>
              <a:rPr lang="en-US" sz="2600" dirty="0">
                <a:solidFill>
                  <a:srgbClr val="C00000"/>
                </a:solidFill>
              </a:rPr>
              <a:t>abounding in thanksgiving.</a:t>
            </a:r>
          </a:p>
        </p:txBody>
      </p:sp>
      <p:sp>
        <p:nvSpPr>
          <p:cNvPr id="7" name="Rectangle 6"/>
          <p:cNvSpPr/>
          <p:nvPr/>
        </p:nvSpPr>
        <p:spPr>
          <a:xfrm>
            <a:off x="1078174" y="2707258"/>
            <a:ext cx="3794077" cy="4139595"/>
          </a:xfrm>
          <a:prstGeom prst="rect">
            <a:avLst/>
          </a:prstGeom>
        </p:spPr>
        <p:txBody>
          <a:bodyPr wrap="square">
            <a:spAutoFit/>
          </a:bodyPr>
          <a:lstStyle/>
          <a:p>
            <a:pPr algn="ctr"/>
            <a:r>
              <a:rPr lang="en-US" sz="2400" dirty="0" smtClean="0">
                <a:solidFill>
                  <a:srgbClr val="663300"/>
                </a:solidFill>
                <a:latin typeface="Trebuchet MS" panose="020B0603020202020204" pitchFamily="34" charset="0"/>
              </a:rPr>
              <a:t>“Murmurings, and </a:t>
            </a:r>
            <a:r>
              <a:rPr lang="en-US" sz="2400" dirty="0" err="1" smtClean="0">
                <a:solidFill>
                  <a:srgbClr val="663300"/>
                </a:solidFill>
                <a:latin typeface="Trebuchet MS" panose="020B0603020202020204" pitchFamily="34" charset="0"/>
              </a:rPr>
              <a:t>complainings</a:t>
            </a:r>
            <a:r>
              <a:rPr lang="en-US" sz="2400" dirty="0" smtClean="0">
                <a:solidFill>
                  <a:srgbClr val="663300"/>
                </a:solidFill>
                <a:latin typeface="Trebuchet MS" panose="020B0603020202020204" pitchFamily="34" charset="0"/>
              </a:rPr>
              <a:t>, and discontent abound on every side of us. Few indeed are to be found who are not continually hiding their mercies under a bushel, and setting their wants and trials on a hill.”                          </a:t>
            </a:r>
            <a:r>
              <a:rPr lang="en-US" sz="2000" dirty="0" smtClean="0">
                <a:solidFill>
                  <a:srgbClr val="663300"/>
                </a:solidFill>
                <a:latin typeface="Trebuchet MS" panose="020B0603020202020204" pitchFamily="34" charset="0"/>
              </a:rPr>
              <a:t> </a:t>
            </a:r>
            <a:r>
              <a:rPr lang="en-US" sz="2300" dirty="0" smtClean="0">
                <a:solidFill>
                  <a:srgbClr val="7030A0"/>
                </a:solidFill>
                <a:latin typeface="Trebuchet MS" panose="020B0603020202020204" pitchFamily="34" charset="0"/>
              </a:rPr>
              <a:t>–J.C. Ryle</a:t>
            </a:r>
            <a:endParaRPr lang="en-US" dirty="0">
              <a:solidFill>
                <a:srgbClr val="7030A0"/>
              </a:solidFill>
              <a:latin typeface="Georgia" panose="02040502050405020303" pitchFamily="18" charset="0"/>
            </a:endParaRPr>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842" y="150126"/>
            <a:ext cx="4080681" cy="553998"/>
          </a:xfrm>
          <a:prstGeom prst="rect">
            <a:avLst/>
          </a:prstGeom>
          <a:noFill/>
        </p:spPr>
        <p:txBody>
          <a:bodyPr wrap="square" rtlCol="0">
            <a:spAutoFit/>
          </a:bodyPr>
          <a:lstStyle/>
          <a:p>
            <a:pPr algn="ctr"/>
            <a:r>
              <a:rPr lang="en-US" sz="3000" b="1" spc="300" dirty="0" smtClean="0">
                <a:solidFill>
                  <a:srgbClr val="DE0000"/>
                </a:solidFill>
              </a:rPr>
              <a:t>Leprosy and Sin</a:t>
            </a:r>
            <a:endParaRPr lang="en-US" sz="3000" b="1" spc="300" dirty="0">
              <a:solidFill>
                <a:srgbClr val="DE0000"/>
              </a:solidFill>
            </a:endParaRPr>
          </a:p>
        </p:txBody>
      </p:sp>
      <p:sp>
        <p:nvSpPr>
          <p:cNvPr id="2" name="Rectangle 1"/>
          <p:cNvSpPr/>
          <p:nvPr/>
        </p:nvSpPr>
        <p:spPr>
          <a:xfrm>
            <a:off x="4531955" y="264329"/>
            <a:ext cx="4299045" cy="3585597"/>
          </a:xfrm>
          <a:prstGeom prst="rect">
            <a:avLst/>
          </a:prstGeom>
        </p:spPr>
        <p:txBody>
          <a:bodyPr wrap="square">
            <a:spAutoFit/>
          </a:bodyPr>
          <a:lstStyle/>
          <a:p>
            <a:pPr algn="ctr"/>
            <a:r>
              <a:rPr lang="en-US" sz="2300" dirty="0" smtClean="0">
                <a:solidFill>
                  <a:srgbClr val="663300"/>
                </a:solidFill>
                <a:latin typeface="Trebuchet MS" panose="020B0603020202020204" pitchFamily="34" charset="0"/>
              </a:rPr>
              <a:t>“The nine were already healed and hastening to the priests, that they might be restored to the society of men…but the first thoughts of the Samaritan are turned to his deliverer. </a:t>
            </a:r>
            <a:r>
              <a:rPr lang="en-US" sz="2300" dirty="0" smtClean="0">
                <a:solidFill>
                  <a:srgbClr val="DE0000"/>
                </a:solidFill>
                <a:latin typeface="Trebuchet MS" panose="020B0603020202020204" pitchFamily="34" charset="0"/>
              </a:rPr>
              <a:t>He had forgotten all, in the sense of God’s mercy, and his own unworthiness.”                           </a:t>
            </a:r>
            <a:r>
              <a:rPr lang="en-US" sz="2000" dirty="0" smtClean="0">
                <a:solidFill>
                  <a:srgbClr val="7030A0"/>
                </a:solidFill>
                <a:latin typeface="Trebuchet MS" panose="020B0603020202020204" pitchFamily="34" charset="0"/>
              </a:rPr>
              <a:t>–</a:t>
            </a:r>
            <a:r>
              <a:rPr lang="en-US" sz="2000" dirty="0" err="1" smtClean="0">
                <a:solidFill>
                  <a:srgbClr val="7030A0"/>
                </a:solidFill>
                <a:latin typeface="Trebuchet MS" panose="020B0603020202020204" pitchFamily="34" charset="0"/>
              </a:rPr>
              <a:t>Burgon</a:t>
            </a:r>
            <a:r>
              <a:rPr lang="en-US" sz="2000" dirty="0" smtClean="0">
                <a:solidFill>
                  <a:srgbClr val="7030A0"/>
                </a:solidFill>
                <a:latin typeface="Trebuchet MS" panose="020B0603020202020204" pitchFamily="34" charset="0"/>
              </a:rPr>
              <a:t> quoted in J.C. Ryle</a:t>
            </a:r>
            <a:endParaRPr lang="en-US" sz="1600" dirty="0">
              <a:solidFill>
                <a:srgbClr val="7030A0"/>
              </a:solidFill>
              <a:latin typeface="Georgia" panose="02040502050405020303" pitchFamily="18" charset="0"/>
            </a:endParaRPr>
          </a:p>
        </p:txBody>
      </p:sp>
      <p:sp>
        <p:nvSpPr>
          <p:cNvPr id="7" name="TextBox 6"/>
          <p:cNvSpPr txBox="1"/>
          <p:nvPr/>
        </p:nvSpPr>
        <p:spPr>
          <a:xfrm>
            <a:off x="354842" y="4279607"/>
            <a:ext cx="4080680" cy="954107"/>
          </a:xfrm>
          <a:prstGeom prst="rect">
            <a:avLst/>
          </a:prstGeom>
          <a:noFill/>
        </p:spPr>
        <p:txBody>
          <a:bodyPr wrap="square" rtlCol="0">
            <a:spAutoFit/>
          </a:bodyPr>
          <a:lstStyle/>
          <a:p>
            <a:pPr algn="ctr"/>
            <a:r>
              <a:rPr lang="en-US" sz="2800" b="1" dirty="0" smtClean="0">
                <a:solidFill>
                  <a:srgbClr val="EB660B"/>
                </a:solidFill>
              </a:rPr>
              <a:t>Mercy and             Utter Unworthiness</a:t>
            </a:r>
            <a:endParaRPr lang="en-US" sz="2800" b="1" dirty="0">
              <a:solidFill>
                <a:srgbClr val="DE0000"/>
              </a:solidFill>
            </a:endParaRPr>
          </a:p>
        </p:txBody>
      </p:sp>
      <p:sp>
        <p:nvSpPr>
          <p:cNvPr id="9" name="Rectangle 8"/>
          <p:cNvSpPr/>
          <p:nvPr/>
        </p:nvSpPr>
        <p:spPr>
          <a:xfrm>
            <a:off x="354842" y="805219"/>
            <a:ext cx="4080680" cy="3370996"/>
          </a:xfrm>
          <a:prstGeom prst="rect">
            <a:avLst/>
          </a:prstGeom>
          <a:solidFill>
            <a:srgbClr val="F6C32E">
              <a:alpha val="25000"/>
            </a:srgbClr>
          </a:solidFill>
          <a:ln>
            <a:solidFill>
              <a:srgbClr val="F57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bg1"/>
              </a:solidFill>
            </a:endParaRPr>
          </a:p>
          <a:p>
            <a:endParaRPr lang="en-US" sz="2400" b="1" dirty="0">
              <a:solidFill>
                <a:schemeClr val="bg1"/>
              </a:solidFill>
            </a:endParaRPr>
          </a:p>
          <a:p>
            <a:pPr algn="ctr"/>
            <a:endParaRPr lang="en-US" sz="1600" b="1" dirty="0" smtClean="0">
              <a:solidFill>
                <a:schemeClr val="bg1"/>
              </a:solidFill>
            </a:endParaRPr>
          </a:p>
          <a:p>
            <a:pPr algn="ctr"/>
            <a:endParaRPr lang="en-US" sz="2400" b="1" dirty="0" smtClean="0">
              <a:solidFill>
                <a:schemeClr val="bg1"/>
              </a:solidFill>
            </a:endParaRPr>
          </a:p>
          <a:p>
            <a:pPr algn="ctr"/>
            <a:endParaRPr lang="en-US" sz="2400" b="1" dirty="0">
              <a:solidFill>
                <a:schemeClr val="bg1"/>
              </a:solidFill>
            </a:endParaRPr>
          </a:p>
          <a:p>
            <a:pPr algn="ctr"/>
            <a:endParaRPr lang="en-US" sz="2600" b="1" dirty="0" smtClean="0">
              <a:solidFill>
                <a:schemeClr val="bg1"/>
              </a:solidFill>
            </a:endParaRPr>
          </a:p>
          <a:p>
            <a:pPr algn="ctr"/>
            <a:r>
              <a:rPr lang="en-US" sz="2600" b="1" dirty="0" smtClean="0">
                <a:solidFill>
                  <a:schemeClr val="bg1"/>
                </a:solidFill>
              </a:rPr>
              <a:t>Leprosy </a:t>
            </a:r>
            <a:r>
              <a:rPr lang="en-US" sz="2600" b="1" dirty="0">
                <a:solidFill>
                  <a:schemeClr val="bg1"/>
                </a:solidFill>
              </a:rPr>
              <a:t>was </a:t>
            </a:r>
            <a:r>
              <a:rPr lang="en-US" sz="2600" b="1" u="sng" dirty="0">
                <a:solidFill>
                  <a:srgbClr val="C00000"/>
                </a:solidFill>
              </a:rPr>
              <a:t>not</a:t>
            </a:r>
            <a:r>
              <a:rPr lang="en-US" sz="2600" b="1" dirty="0">
                <a:solidFill>
                  <a:schemeClr val="bg1"/>
                </a:solidFill>
              </a:rPr>
              <a:t> very contagious.</a:t>
            </a:r>
          </a:p>
          <a:p>
            <a:pPr algn="ctr"/>
            <a:endParaRPr lang="en-US" sz="2400" b="1" dirty="0">
              <a:solidFill>
                <a:schemeClr val="bg1"/>
              </a:solidFill>
            </a:endParaRPr>
          </a:p>
          <a:p>
            <a:pPr algn="ctr"/>
            <a:r>
              <a:rPr lang="en-US" sz="2600" b="1" dirty="0">
                <a:solidFill>
                  <a:schemeClr val="bg1"/>
                </a:solidFill>
              </a:rPr>
              <a:t>Explain the </a:t>
            </a:r>
            <a:r>
              <a:rPr lang="en-US" sz="2600" b="1" dirty="0">
                <a:solidFill>
                  <a:srgbClr val="C00000"/>
                </a:solidFill>
              </a:rPr>
              <a:t>harsh treatment</a:t>
            </a:r>
            <a:r>
              <a:rPr lang="en-US" sz="2600" b="1" dirty="0">
                <a:solidFill>
                  <a:schemeClr val="bg1"/>
                </a:solidFill>
              </a:rPr>
              <a:t> of Israelite lepers </a:t>
            </a:r>
            <a:r>
              <a:rPr lang="en-US" sz="2200" b="1" dirty="0">
                <a:solidFill>
                  <a:schemeClr val="bg1"/>
                </a:solidFill>
              </a:rPr>
              <a:t>(</a:t>
            </a:r>
            <a:r>
              <a:rPr lang="en-US" sz="2200" b="1" dirty="0" err="1">
                <a:solidFill>
                  <a:schemeClr val="bg1"/>
                </a:solidFill>
              </a:rPr>
              <a:t>Namaan</a:t>
            </a:r>
            <a:r>
              <a:rPr lang="en-US" sz="2200" b="1" dirty="0">
                <a:solidFill>
                  <a:schemeClr val="bg1"/>
                </a:solidFill>
              </a:rPr>
              <a:t>, 2 Kgs. 5</a:t>
            </a:r>
            <a:r>
              <a:rPr lang="en-US" sz="2200" b="1" dirty="0" smtClean="0">
                <a:solidFill>
                  <a:schemeClr val="bg1"/>
                </a:solidFill>
              </a:rPr>
              <a:t>) </a:t>
            </a:r>
            <a:r>
              <a:rPr lang="en-US" sz="2600" b="1" dirty="0" smtClean="0">
                <a:solidFill>
                  <a:schemeClr val="bg1"/>
                </a:solidFill>
              </a:rPr>
              <a:t>?</a:t>
            </a:r>
          </a:p>
          <a:p>
            <a:endParaRPr lang="en-US" sz="2800" dirty="0" smtClean="0"/>
          </a:p>
          <a:p>
            <a:endParaRPr lang="en-US" sz="2400" dirty="0"/>
          </a:p>
          <a:p>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p:txBody>
      </p:sp>
    </p:spTree>
    <p:extLst>
      <p:ext uri="{BB962C8B-B14F-4D97-AF65-F5344CB8AC3E}">
        <p14:creationId xmlns:p14="http://schemas.microsoft.com/office/powerpoint/2010/main" val="14262385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405</TotalTime>
  <Words>989</Words>
  <Application>Microsoft Office PowerPoint</Application>
  <PresentationFormat>On-screen Show (4:3)</PresentationFormat>
  <Paragraphs>169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Adelle-Regular</vt:lpstr>
      <vt:lpstr>Apple Chancery</vt:lpstr>
      <vt:lpstr>Arial</vt:lpstr>
      <vt:lpstr>Georgia</vt:lpstr>
      <vt:lpstr>Trebuchet MS</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Chuck Durham</cp:lastModifiedBy>
  <cp:revision>65</cp:revision>
  <dcterms:created xsi:type="dcterms:W3CDTF">2014-03-26T14:03:34Z</dcterms:created>
  <dcterms:modified xsi:type="dcterms:W3CDTF">2016-01-29T00:42:53Z</dcterms:modified>
</cp:coreProperties>
</file>